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theme/themeOverride1.xml" ContentType="application/vnd.openxmlformats-officedocument.themeOverride+xml"/>
  <Override PartName="/ppt/slides/slide5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 showSpecialPlsOnTitleSld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74" d="100"/>
          <a:sy n="74" d="100"/>
        </p:scale>
        <p:origin x="-24" y="642"/>
      </p:cViewPr>
      <p:guideLst>
        <p:guide pos="3840"/>
        <p:guide pos="212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themeOverride" Target="../theme/themeOverride1.xml" /><Relationship Id="rId2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themeOverride" Target="../theme/themeOverride1.xml" /><Relationship Id="rId2" Type="http://schemas.openxmlformats.org/officeDocument/2006/relationships/package" Target="../embeddings/Microsoft_Excel_Worksheet2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Ряд 1</c:v>
                </c:pt>
              </c:strCache>
            </c:strRef>
          </c:tx>
          <c:spPr bwMode="auto">
            <a:prstGeom prst="rect">
              <a:avLst/>
            </a:prstGeom>
            <a:solidFill>
              <a:srgbClr val="29485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00242"/>
                  <c:y val="0.011775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2400" b="1">
                      <a:solidFill>
                        <a:srgbClr val="29485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0.002581"/>
                  <c:y val="0.025149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2400" b="1">
                      <a:solidFill>
                        <a:srgbClr val="29485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2"/>
              <c:layout>
                <c:manualLayout>
                  <c:x val="0.000690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  <a:round/>
                </a:ln>
              </c:spPr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2400" b="1">
                      <a:solidFill>
                        <a:srgbClr val="29485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3"/>
              <c:dLblPos val="outEnd"/>
              <c:layout>
                <c:manualLayout>
                  <c:x val="0.000000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  <a:round/>
                </a:ln>
              </c:spPr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2400" b="1">
                      <a:solidFill>
                        <a:srgbClr val="29485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  <a:bevel/>
              </a:ln>
              <a:effectLst/>
            </c:spPr>
            <c:txPr>
              <a:bodyPr rot="0" spcFirstLastPara="1" vertOverflow="ellipsis" vert="horz" wrap="square" lIns="38099" tIns="19049" rIns="38099" bIns="19049" anchor="ctr" anchorCtr="1">
                <a:spAutoFit/>
              </a:bodyPr>
              <a:lstStyle/>
              <a:p>
                <a:pPr>
                  <a:defRPr sz="2400" b="1">
                    <a:solidFill>
                      <a:srgbClr val="29485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259</c:v>
                </c:pt>
                <c:pt idx="1">
                  <c:v>343</c:v>
                </c:pt>
                <c:pt idx="2">
                  <c:v>414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axId val="1855167068"/>
        <c:axId val="1855167069"/>
      </c:barChart>
      <c:catAx>
        <c:axId val="18551670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rial"/>
                <a:cs typeface="Arial"/>
              </a:defRPr>
            </a:pPr>
            <a:endParaRPr lang="ru-RU"/>
          </a:p>
        </c:txPr>
        <c:crossAx val="1855167069"/>
        <c:crosses val="autoZero"/>
        <c:auto val="1"/>
        <c:lblAlgn val="ctr"/>
        <c:lblOffset val="100"/>
        <c:noMultiLvlLbl val="0"/>
      </c:catAx>
      <c:valAx>
        <c:axId val="1855167069"/>
        <c:scaling>
          <c:orientation val="minMax"/>
        </c:scaling>
        <c:delete val="1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55167068"/>
        <c:crosses val="autoZero"/>
        <c:crossBetween val="between"/>
      </c:valAx>
      <c:spPr bwMode="auto">
        <a:prstGeom prst="rect">
          <a:avLst/>
        </a:prstGeom>
        <a:solidFill>
          <a:sysClr val="window" lastClr="ffffff"/>
        </a:solidFill>
        <a:ln>
          <a:noFill/>
        </a:ln>
        <a:effectLst/>
      </c:spPr>
    </c:plotArea>
    <c:plotVisOnly val="1"/>
    <c:dispBlanksAs val="gap"/>
    <c:showDLblsOverMax val="0"/>
  </c:chart>
  <c:spPr bwMode="auto">
    <a:xfrm>
      <a:off x="1864959" y="939021"/>
      <a:ext cx="8520565" cy="3251411"/>
    </a:xfrm>
    <a:prstGeom prst="rect">
      <a:avLst/>
    </a:prstGeom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17172"/>
          <c:y val="0.135534"/>
          <c:w val="0.965656"/>
          <c:h val="0.777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Ряд 1</c:v>
                </c:pt>
              </c:strCache>
            </c:strRef>
          </c:tx>
          <c:spPr bwMode="auto">
            <a:prstGeom prst="rect">
              <a:avLst/>
            </a:prstGeom>
            <a:solidFill>
              <a:srgbClr val="29485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18907"/>
                  <c:y val="-0.151435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noAutofit/>
                  </a:bodyPr>
                  <a:lstStyle/>
                  <a:p>
                    <a:pPr>
                      <a:defRPr sz="2400" b="1">
                        <a:solidFill>
                          <a:srgbClr val="29485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29DAD8-8AF8-4896-A782-A0C91800CBD9}" type="VALUE">
                      <a:rPr lang="ru-RU" sz="2000">
                        <a:solidFill>
                          <a:srgbClr val="C00000"/>
                        </a:solidFill>
                      </a:rPr>
                      <a:t/>
                    </a:fld>
                    <a:r>
                      <a:rPr lang="ru-RU" sz="2000"/>
                      <a:t> </a:t>
                    </a:r>
                    <a:r>
                      <a:rPr lang="ru-RU" sz="2000"/>
                      <a:t>постановление</a:t>
                    </a:r>
                    <a:endParaRPr lang="ru-RU" sz="2000"/>
                  </a:p>
                  <a:p>
                    <a:pPr>
                      <a:defRPr sz="2400" b="1">
                        <a:solidFill>
                          <a:srgbClr val="29485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/>
                      <a:t>1727 </a:t>
                    </a:r>
                    <a:r>
                      <a:rPr lang="ru-RU" sz="2000"/>
                      <a:t>тыс. руб.</a:t>
                    </a:r>
                    <a:endParaRPr/>
                  </a:p>
                </c:rich>
              </c:tx>
              <c:extLst>
                <c:ext uri="{CE6537A1-D6FC-4f65-9D91-7224C49458BB}">
                  <c15:showDataLabelsRange val="0"/>
                </c:ext>
              </c:extLst>
            </c:dLbl>
            <c:dLbl>
              <c:idx val="1"/>
              <c:layout>
                <c:manualLayout>
                  <c:x val="-0.009606"/>
                  <c:y val="0.005767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>
                <c:rich>
                  <a:bodyPr rot="0" spcFirstLastPara="1" vertOverflow="ellipsis" vert="horz" wrap="square" lIns="38099" tIns="19049" rIns="38099" bIns="19049" anchor="ctr" anchorCtr="1">
                    <a:noAutofit/>
                  </a:bodyPr>
                  <a:lstStyle/>
                  <a:p>
                    <a:pPr>
                      <a:defRPr sz="2400" b="1">
                        <a:solidFill>
                          <a:srgbClr val="29485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0BE0DE-B0E7-4C3A-AAC0-7AA969458CF6}" type="VALUE">
                      <a:rPr lang="ru-RU" sz="2000">
                        <a:solidFill>
                          <a:srgbClr val="C00000"/>
                        </a:solidFill>
                      </a:rPr>
                      <a:t/>
                    </a:fld>
                    <a:r>
                      <a:rPr lang="ru-RU" sz="2000"/>
                      <a:t> </a:t>
                    </a:r>
                    <a:r>
                      <a:rPr lang="ru-RU" sz="2000"/>
                      <a:t>постановлений</a:t>
                    </a:r>
                    <a:endParaRPr lang="ru-RU" sz="2000"/>
                  </a:p>
                  <a:p>
                    <a:pPr>
                      <a:defRPr sz="2400" b="1">
                        <a:solidFill>
                          <a:srgbClr val="29485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/>
                      <a:t>1594 </a:t>
                    </a:r>
                    <a:r>
                      <a:rPr lang="ru-RU" sz="2000"/>
                      <a:t>тыс. руб.</a:t>
                    </a:r>
                    <a:endParaRPr/>
                  </a:p>
                </c:rich>
              </c:tx>
              <c:extLst>
                <c:ext uri="{CE6537A1-D6FC-4f65-9D91-7224C49458BB}">
                  <c15:showDataLabelsRange val="0"/>
                </c:ext>
              </c:extLst>
            </c:dLbl>
            <c:dLbl>
              <c:idx val="2"/>
              <c:layout>
                <c:manualLayout>
                  <c:x val="0.005162"/>
                  <c:y val="0.008383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2400" b="1">
                      <a:solidFill>
                        <a:srgbClr val="29485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3"/>
              <c:dLblPos val="outEnd"/>
              <c:layout>
                <c:manualLayout>
                  <c:x val="0.000000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</c:spPr>
              <c:txPr>
                <a:bodyPr rot="0" spcFirstLastPara="1" vertOverflow="ellipsis" vert="horz" wrap="square" lIns="38099" tIns="19049" rIns="38099" bIns="19049" anchor="ctr" anchorCtr="1">
                  <a:spAutoFit/>
                </a:bodyPr>
                <a:lstStyle/>
                <a:p>
                  <a:pPr>
                    <a:defRPr sz="2400" b="1">
                      <a:solidFill>
                        <a:srgbClr val="29485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099" tIns="19049" rIns="38099" bIns="19049" anchor="ctr" anchorCtr="1">
                <a:spAutoFit/>
              </a:bodyPr>
              <a:lstStyle/>
              <a:p>
                <a:pPr>
                  <a:defRPr sz="2400" b="1">
                    <a:solidFill>
                      <a:srgbClr val="29485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</c:v>
                </c:pt>
                <c:pt idx="1">
                  <c:v>69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axId val="1855167068"/>
        <c:axId val="1855167069"/>
      </c:barChart>
      <c:catAx>
        <c:axId val="18551670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Arial"/>
                <a:cs typeface="Arial"/>
              </a:defRPr>
            </a:pPr>
            <a:endParaRPr lang="ru-RU"/>
          </a:p>
        </c:txPr>
        <c:crossAx val="1855167069"/>
        <c:crosses val="autoZero"/>
        <c:auto val="1"/>
        <c:lblAlgn val="ctr"/>
        <c:lblOffset val="100"/>
        <c:noMultiLvlLbl val="0"/>
      </c:catAx>
      <c:valAx>
        <c:axId val="1855167069"/>
        <c:scaling>
          <c:orientation val="minMax"/>
        </c:scaling>
        <c:delete val="1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55167068"/>
        <c:crosses val="autoZero"/>
        <c:crossBetween val="between"/>
      </c:valAx>
      <c:spPr bwMode="auto">
        <a:prstGeom prst="rect">
          <a:avLst/>
        </a:prstGeom>
        <a:solidFill>
          <a:sysClr val="window" lastClr="ffffff"/>
        </a:solidFill>
        <a:ln>
          <a:noFill/>
        </a:ln>
        <a:effectLst/>
      </c:spPr>
    </c:plotArea>
    <c:plotVisOnly val="1"/>
    <c:dispBlanksAs val="gap"/>
    <c:showDLblsOverMax val="0"/>
  </c:chart>
  <c:spPr bwMode="auto">
    <a:xfrm>
      <a:off x="295274" y="1752735"/>
      <a:ext cx="6267450" cy="4643600"/>
    </a:xfrm>
    <a:prstGeom prst="rect">
      <a:avLst/>
    </a:prstGeom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7E59C2E-70C3-47B6-A241-9CF6D46B8407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9EC1A0C-A701-4A8D-BB19-560DB17190E0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8F867C-CE6B-4D24-8188-01C523DAB44C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3077E37-966B-4D9B-BE35-D6E41D0DE10D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32FD82-C956-4498-9DA9-8A114ACBAA46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845C88-771B-4645-98A9-12E51CD920E6}" type="datetime1">
              <a:rPr lang="ru-RU"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5088AA-2B04-47F9-9F7B-F6A148CD848F}" type="datetime1">
              <a:rPr lang="ru-RU"/>
              <a:t/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549FA6E-8799-47B6-A6FB-2887F1AE0815}" type="datetime1">
              <a:rPr lang="ru-RU"/>
              <a:t/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70438E0-7BE0-46AF-8F8C-43ED36457268}" type="datetime1">
              <a:rPr lang="ru-RU"/>
              <a:t/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40B2B9E-B562-400C-930C-47A3C5A773E9}" type="datetime1">
              <a:rPr lang="ru-RU"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A3DCC63-D401-4EFC-9FD6-2503204CE9CD}" type="datetime1">
              <a:rPr lang="ru-RU"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F58363-D54F-4875-8D31-EF74AF246CD6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1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32.jpg"/><Relationship Id="rId6" Type="http://schemas.openxmlformats.org/officeDocument/2006/relationships/image" Target="../media/image3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3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chart" Target="../charts/chart2.xml" /><Relationship Id="rId5" Type="http://schemas.openxmlformats.org/officeDocument/2006/relationships/image" Target="../media/image35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media1.sv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0" Type="http://schemas.openxmlformats.org/officeDocument/2006/relationships/image" Target="../media/image16.png"/><Relationship Id="rId11" Type="http://schemas.openxmlformats.org/officeDocument/2006/relationships/image" Target="../media/media2.sv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media3.sv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chart" Target="../charts/chart1.xml" 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1687640532" name="TextBox 1687640531"/>
          <p:cNvSpPr txBox="1"/>
          <p:nvPr/>
        </p:nvSpPr>
        <p:spPr bwMode="auto">
          <a:xfrm>
            <a:off x="1354999" y="437871"/>
            <a:ext cx="10097152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800" b="1" i="0" u="none" strike="noStrike" cap="none" spc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latin typeface="Arial"/>
                <a:cs typeface="Arial"/>
              </a:rPr>
              <a:t>МИНИСТЕРСТВО ПРИРОДНЫХ РЕСУРСОВ И ЭКОЛОГИИ НОВОСИБИРСКОЙ ОБЛАСТИ</a:t>
            </a:r>
            <a:endParaRPr sz="20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 bwMode="auto">
          <a:xfrm>
            <a:off x="247651" y="1434981"/>
            <a:ext cx="11944349" cy="440528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722313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>
                <a:solidFill>
                  <a:srgbClr val="F8F8F8"/>
                </a:solidFill>
                <a:cs typeface="Times New Roman"/>
              </a:rPr>
              <a:t>«О правоприменительной практике контрольно-надзорной деятельности министерства природных ресурсов и экологии Новосибирской области при осуществлении регионального государственного экологического контроля (надзора) в части охраны водных объектов и обращения с отходами в </a:t>
            </a:r>
            <a:r>
              <a:rPr lang="ru-RU" sz="2400" b="1">
                <a:solidFill>
                  <a:srgbClr val="F8F8F8"/>
                </a:solidFill>
                <a:cs typeface="Times New Roman"/>
              </a:rPr>
              <a:t>2024 </a:t>
            </a:r>
            <a:r>
              <a:rPr lang="ru-RU" sz="2400" b="1">
                <a:solidFill>
                  <a:srgbClr val="F8F8F8"/>
                </a:solidFill>
                <a:cs typeface="Times New Roman"/>
              </a:rPr>
              <a:t>году»</a:t>
            </a:r>
            <a:endParaRPr/>
          </a:p>
          <a:p>
            <a:pPr marL="722313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0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  <a:p>
            <a:pPr marL="722313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1" u="none" strike="noStrike" cap="none" spc="0">
                <a:ln>
                  <a:noFill/>
                </a:ln>
                <a:solidFill>
                  <a:srgbClr val="F8F8F8"/>
                </a:solidFill>
                <a:cs typeface="Times New Roman"/>
              </a:rPr>
              <a:t>О.Б. Бобровский</a:t>
            </a:r>
            <a:endParaRPr sz="2200" b="0" i="0" u="none" strike="noStrike" cap="none" spc="0">
              <a:ln>
                <a:noFill/>
              </a:ln>
              <a:solidFill>
                <a:srgbClr val="174D2D"/>
              </a:solidFill>
              <a:cs typeface="Arial"/>
            </a:endParaRPr>
          </a:p>
          <a:p>
            <a:pPr marL="722313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>
                <a:ln>
                  <a:noFill/>
                </a:ln>
                <a:solidFill>
                  <a:srgbClr val="F8F8F8"/>
                </a:solidFill>
                <a:cs typeface="Times New Roman"/>
              </a:rPr>
              <a:t> Начальник отдела оперативного</a:t>
            </a:r>
            <a:endParaRPr/>
          </a:p>
          <a:p>
            <a:pPr marL="722313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i="0" u="none" strike="noStrike" cap="none" spc="0">
                <a:ln>
                  <a:noFill/>
                </a:ln>
                <a:solidFill>
                  <a:srgbClr val="F8F8F8"/>
                </a:solidFill>
                <a:cs typeface="Times New Roman"/>
              </a:rPr>
              <a:t>реагирования – экологической инспекции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с двумя усеченными противолежащими углами 22"/>
          <p:cNvSpPr/>
          <p:nvPr/>
        </p:nvSpPr>
        <p:spPr bwMode="auto">
          <a:xfrm>
            <a:off x="1823875" y="150542"/>
            <a:ext cx="9073392" cy="134673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>
                <a:solidFill>
                  <a:srgbClr val="F8F8F8"/>
                </a:solidFill>
                <a:latin typeface="Times New Roman"/>
                <a:cs typeface="Times New Roman"/>
              </a:rPr>
              <a:t>Несанкционированное размещение отходов на территории Новосибирской области </a:t>
            </a:r>
            <a:endParaRPr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1674901" y="6378991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10</a:t>
            </a:r>
            <a:endParaRPr lang="ru-RU" sz="2400" b="1">
              <a:solidFill>
                <a:srgbClr val="294853"/>
              </a:solidFill>
            </a:endParaRPr>
          </a:p>
        </p:txBody>
      </p:sp>
      <p:sp>
        <p:nvSpPr>
          <p:cNvPr id="11" name="Скругленный прямоугольник 11"/>
          <p:cNvSpPr/>
          <p:nvPr/>
        </p:nvSpPr>
        <p:spPr bwMode="auto">
          <a:xfrm>
            <a:off x="392828" y="2605623"/>
            <a:ext cx="5563951" cy="1225868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>
                <a:ea typeface="Calibri"/>
              </a:rPr>
              <a:t>В ходе проведения контрольно-надзорных мероприятий в </a:t>
            </a:r>
            <a:r>
              <a:rPr lang="ru-RU" sz="2200">
                <a:ea typeface="Calibri"/>
              </a:rPr>
              <a:t>2024 </a:t>
            </a:r>
            <a:r>
              <a:rPr lang="ru-RU" sz="2200">
                <a:ea typeface="Calibri"/>
              </a:rPr>
              <a:t>году </a:t>
            </a:r>
            <a:r>
              <a:rPr lang="ru-RU" sz="2200">
                <a:ea typeface="Calibri"/>
              </a:rPr>
              <a:t>выявлено </a:t>
            </a:r>
            <a:r>
              <a:rPr lang="ru-RU" sz="2200" b="1">
                <a:solidFill>
                  <a:srgbClr val="C00000"/>
                </a:solidFill>
                <a:ea typeface="Calibri"/>
              </a:rPr>
              <a:t>99</a:t>
            </a:r>
            <a:r>
              <a:rPr lang="ru-RU" sz="2200">
                <a:ea typeface="Calibri"/>
              </a:rPr>
              <a:t> свалок</a:t>
            </a:r>
            <a:endParaRPr lang="ru-RU" sz="2200"/>
          </a:p>
        </p:txBody>
      </p:sp>
      <p:sp>
        <p:nvSpPr>
          <p:cNvPr id="5" name="Скругленный прямоугольник 11"/>
          <p:cNvSpPr/>
          <p:nvPr/>
        </p:nvSpPr>
        <p:spPr bwMode="auto">
          <a:xfrm>
            <a:off x="486304" y="4371280"/>
            <a:ext cx="5376998" cy="851297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>
                <a:ea typeface="Calibri"/>
              </a:rPr>
              <a:t>Ликвидировано в отчетном периоде – </a:t>
            </a:r>
            <a:r>
              <a:rPr lang="ru-RU" sz="2200" b="1">
                <a:solidFill>
                  <a:srgbClr val="C00000"/>
                </a:solidFill>
                <a:ea typeface="Calibri"/>
              </a:rPr>
              <a:t>60</a:t>
            </a:r>
            <a:r>
              <a:rPr lang="ru-RU" sz="2200">
                <a:ea typeface="Calibri"/>
              </a:rPr>
              <a:t> свалок </a:t>
            </a:r>
            <a:endParaRPr lang="ru-RU" sz="2200"/>
          </a:p>
        </p:txBody>
      </p:sp>
      <p:pic>
        <p:nvPicPr>
          <p:cNvPr id="6" name="Рисунок 5" descr="флажок установлен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6008" y="3745984"/>
            <a:ext cx="914400" cy="914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628627" y="3752792"/>
            <a:ext cx="4149305" cy="2643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rcRect l="0" t="0" r="-144" b="8979"/>
          <a:stretch/>
        </p:blipFill>
        <p:spPr bwMode="auto">
          <a:xfrm>
            <a:off x="6133599" y="1625403"/>
            <a:ext cx="4530597" cy="2316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с двумя усеченными противолежащими углами 22"/>
          <p:cNvSpPr/>
          <p:nvPr/>
        </p:nvSpPr>
        <p:spPr bwMode="auto">
          <a:xfrm>
            <a:off x="1823875" y="150542"/>
            <a:ext cx="9073392" cy="134673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>
                <a:solidFill>
                  <a:srgbClr val="F8F8F8"/>
                </a:solidFill>
                <a:latin typeface="Times New Roman"/>
                <a:cs typeface="Times New Roman"/>
              </a:rPr>
              <a:t>Проведение профилактических визитов</a:t>
            </a:r>
            <a:endParaRPr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1674901" y="6378991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11</a:t>
            </a:r>
            <a:endParaRPr lang="ru-RU" sz="2400" b="1">
              <a:solidFill>
                <a:srgbClr val="294853"/>
              </a:solidFill>
            </a:endParaRPr>
          </a:p>
        </p:txBody>
      </p:sp>
      <p:sp>
        <p:nvSpPr>
          <p:cNvPr id="11" name="Скругленный прямоугольник 11"/>
          <p:cNvSpPr/>
          <p:nvPr/>
        </p:nvSpPr>
        <p:spPr bwMode="auto">
          <a:xfrm>
            <a:off x="272582" y="1877795"/>
            <a:ext cx="5563951" cy="783193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>
                <a:ea typeface="Calibri"/>
              </a:rPr>
              <a:t>В </a:t>
            </a:r>
            <a:r>
              <a:rPr lang="ru-RU" sz="2000">
                <a:ea typeface="Calibri"/>
              </a:rPr>
              <a:t>2024 году </a:t>
            </a:r>
            <a:r>
              <a:rPr lang="ru-RU" sz="2000">
                <a:ea typeface="Calibri"/>
              </a:rPr>
              <a:t>проведено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C00000"/>
                </a:solidFill>
                <a:ea typeface="Calibri"/>
              </a:rPr>
              <a:t>48</a:t>
            </a:r>
            <a:r>
              <a:rPr lang="ru-RU" sz="2000">
                <a:ea typeface="Calibri"/>
              </a:rPr>
              <a:t> </a:t>
            </a:r>
            <a:r>
              <a:rPr lang="ru-RU" sz="2000">
                <a:ea typeface="Calibri"/>
              </a:rPr>
              <a:t>профилактических </a:t>
            </a:r>
            <a:r>
              <a:rPr lang="ru-RU" sz="2000">
                <a:ea typeface="Calibri"/>
              </a:rPr>
              <a:t>визитов</a:t>
            </a:r>
            <a:endParaRPr lang="ru-RU" sz="2000"/>
          </a:p>
        </p:txBody>
      </p:sp>
      <p:pic>
        <p:nvPicPr>
          <p:cNvPr id="6" name="Рисунок 5" descr="флажок установлен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2828" y="1737195"/>
            <a:ext cx="700909" cy="7024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159555" y="1877795"/>
            <a:ext cx="5738752" cy="4304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11"/>
          <p:cNvSpPr/>
          <p:nvPr/>
        </p:nvSpPr>
        <p:spPr bwMode="auto">
          <a:xfrm>
            <a:off x="272582" y="2944029"/>
            <a:ext cx="5376998" cy="42564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/>
              <a:t>Типичные недостатки хоз. субъектов:</a:t>
            </a:r>
            <a:endParaRPr lang="ru-RU" sz="1900"/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272582" y="3591014"/>
            <a:ext cx="5376998" cy="74914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/>
              <a:t>отсутствие подготовки в области охраны ОС и экологической безопасности;</a:t>
            </a:r>
            <a:endParaRPr lang="ru-RU" sz="1900"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272582" y="4432703"/>
            <a:ext cx="5376998" cy="74914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/>
              <a:t>о</a:t>
            </a:r>
            <a:r>
              <a:rPr lang="ru-RU" sz="1900"/>
              <a:t>тсутствие паспортизации отходов </a:t>
            </a:r>
            <a:r>
              <a:rPr lang="en-US" sz="1900"/>
              <a:t>I-IV </a:t>
            </a:r>
            <a:r>
              <a:rPr lang="ru-RU" sz="1900"/>
              <a:t>классов опасности и ведения учета; </a:t>
            </a:r>
            <a:endParaRPr lang="ru-RU" sz="1900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72582" y="5274392"/>
            <a:ext cx="5376998" cy="107263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/>
              <a:t>отсутствие договоров на оказание услуг со специализированными организациями по обращению с отходами.</a:t>
            </a:r>
            <a:r>
              <a:rPr lang="ru-RU" sz="1900"/>
              <a:t> </a:t>
            </a:r>
            <a:endParaRPr lang="ru-RU" sz="1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с двумя усеченными противолежащими углами 6"/>
          <p:cNvSpPr/>
          <p:nvPr/>
        </p:nvSpPr>
        <p:spPr bwMode="auto">
          <a:xfrm>
            <a:off x="1608493" y="305875"/>
            <a:ext cx="9325000" cy="1283788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Административная ответственность за нарушения 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обязательных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 требований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endParaRPr lang="ru-RU"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1674901" y="6417628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12</a:t>
            </a:r>
            <a:endParaRPr lang="ru-RU" sz="2400" b="1">
              <a:solidFill>
                <a:srgbClr val="294853"/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 xmlns:a="http://schemas.openxmlformats.org/drawingml/2006/main"/>
          </p:cNvGraphicFramePr>
          <p:nvPr/>
        </p:nvGraphicFramePr>
        <p:xfrm>
          <a:off x="295274" y="1752735"/>
          <a:ext cx="6267450" cy="46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Рисунок 18" descr="Изображение выглядит как текст, снимок экрана, программное обеспечение, Веб-сай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56633" y="2662916"/>
            <a:ext cx="7103976" cy="2791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 bwMode="auto">
          <a:xfrm>
            <a:off x="1683253" y="292911"/>
            <a:ext cx="8880230" cy="1127725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Определение источников загрязнения подземных вод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 Коченевского района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endParaRPr lang="ru-RU"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1657162" y="6396335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13</a:t>
            </a:r>
            <a:endParaRPr lang="ru-RU" sz="2400" b="1">
              <a:solidFill>
                <a:srgbClr val="29485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2828" y="1540573"/>
            <a:ext cx="2838920" cy="504696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609616" y="1540573"/>
            <a:ext cx="4047546" cy="5197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968958" y="1469810"/>
            <a:ext cx="2963392" cy="526825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с двумя усеченными противолежащими углами 22"/>
          <p:cNvSpPr/>
          <p:nvPr/>
        </p:nvSpPr>
        <p:spPr bwMode="auto">
          <a:xfrm>
            <a:off x="1823875" y="150542"/>
            <a:ext cx="9073392" cy="134673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Планы на </a:t>
            </a:r>
            <a:r>
              <a:rPr lang="ru-RU" sz="28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2025 </a:t>
            </a:r>
            <a:r>
              <a:rPr lang="ru-RU" sz="28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год в части охраны водных объектов и обращения с отходами</a:t>
            </a:r>
            <a:endParaRPr sz="28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1606482" y="6379258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14</a:t>
            </a:r>
            <a:endParaRPr lang="ru-RU" sz="2400" b="1">
              <a:solidFill>
                <a:srgbClr val="294853"/>
              </a:solidFill>
            </a:endParaRPr>
          </a:p>
        </p:txBody>
      </p:sp>
      <p:sp>
        <p:nvSpPr>
          <p:cNvPr id="11" name="Скругленный прямоугольник 11"/>
          <p:cNvSpPr/>
          <p:nvPr/>
        </p:nvSpPr>
        <p:spPr bwMode="auto">
          <a:xfrm>
            <a:off x="1073896" y="2069831"/>
            <a:ext cx="10908554" cy="919401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>
                <a:latin typeface="Times New Roman"/>
                <a:ea typeface="Calibri"/>
              </a:rPr>
              <a:t>Формирование практики привлечения к административной ответственности непосредственно на месте выявления нарушения без составления протокола</a:t>
            </a:r>
            <a:endParaRPr/>
          </a:p>
        </p:txBody>
      </p:sp>
      <p:pic>
        <p:nvPicPr>
          <p:cNvPr id="13" name="Рисунок 12" descr="Частичная проверка содержимого буфера обмена контур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880" y="2069831"/>
            <a:ext cx="914400" cy="914400"/>
          </a:xfrm>
          <a:prstGeom prst="rect">
            <a:avLst/>
          </a:prstGeom>
        </p:spPr>
      </p:pic>
      <p:sp>
        <p:nvSpPr>
          <p:cNvPr id="14" name="Скругленный прямоугольник 11"/>
          <p:cNvSpPr/>
          <p:nvPr/>
        </p:nvSpPr>
        <p:spPr bwMode="auto">
          <a:xfrm>
            <a:off x="1061942" y="3282125"/>
            <a:ext cx="10908554" cy="1328023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>
                <a:latin typeface="Times New Roman"/>
                <a:ea typeface="Calibri"/>
              </a:rPr>
              <a:t>Использование новых технологий – потенциала </a:t>
            </a:r>
            <a:r>
              <a:rPr lang="ru-RU" sz="2400">
                <a:latin typeface="Times New Roman"/>
                <a:ea typeface="Calibri"/>
              </a:rPr>
              <a:t>космоснимков</a:t>
            </a:r>
            <a:r>
              <a:rPr lang="ru-RU" sz="2400">
                <a:latin typeface="Times New Roman"/>
                <a:ea typeface="Calibri"/>
              </a:rPr>
              <a:t> для выявления мест несанкционированного размещения отходов и незаконного пользования акваториями водных объектов</a:t>
            </a:r>
            <a:endParaRPr/>
          </a:p>
        </p:txBody>
      </p:sp>
      <p:pic>
        <p:nvPicPr>
          <p:cNvPr id="15" name="Рисунок 14" descr="Частичная проверка содержимого буфера обмена контур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880" y="3488937"/>
            <a:ext cx="914400" cy="914400"/>
          </a:xfrm>
          <a:prstGeom prst="rect">
            <a:avLst/>
          </a:prstGeom>
        </p:spPr>
      </p:pic>
      <p:pic>
        <p:nvPicPr>
          <p:cNvPr id="17" name="Рисунок 16" descr="Частичная проверка содержимого буфера обмена контур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880" y="4697187"/>
            <a:ext cx="914400" cy="914400"/>
          </a:xfrm>
          <a:prstGeom prst="rect">
            <a:avLst/>
          </a:prstGeom>
        </p:spPr>
      </p:pic>
      <p:sp>
        <p:nvSpPr>
          <p:cNvPr id="18" name="Скругленный прямоугольник 11"/>
          <p:cNvSpPr/>
          <p:nvPr/>
        </p:nvSpPr>
        <p:spPr bwMode="auto">
          <a:xfrm>
            <a:off x="1061942" y="4941368"/>
            <a:ext cx="10908554" cy="919401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>
                <a:latin typeface="Times New Roman"/>
                <a:ea typeface="Calibri"/>
              </a:rPr>
              <a:t>Корректировка регионального законодательства в целях стимулирования добросовестности контролируемых лиц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 bwMode="auto">
          <a:xfrm>
            <a:off x="4638895" y="620931"/>
            <a:ext cx="7162579" cy="100959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722313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rebuchet MS"/>
                <a:cs typeface="Arial"/>
              </a:rPr>
              <a:t>СПАСИБО ЗА ВНИМАНИЕ!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с двумя усеченными противолежащими углами 22"/>
          <p:cNvSpPr/>
          <p:nvPr/>
        </p:nvSpPr>
        <p:spPr bwMode="auto">
          <a:xfrm>
            <a:off x="1823875" y="150542"/>
            <a:ext cx="9073392" cy="134673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Планы на 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2024 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год в части охраны водных объектов и обращения с отходами</a:t>
            </a:r>
            <a:endParaRPr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1606482" y="6379258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2</a:t>
            </a:r>
            <a:endParaRPr lang="ru-RU" sz="2400" b="1">
              <a:solidFill>
                <a:srgbClr val="294853"/>
              </a:solidFill>
            </a:endParaRPr>
          </a:p>
        </p:txBody>
      </p:sp>
      <p:sp>
        <p:nvSpPr>
          <p:cNvPr id="11" name="Скругленный прямоугольник 11"/>
          <p:cNvSpPr/>
          <p:nvPr/>
        </p:nvSpPr>
        <p:spPr bwMode="auto">
          <a:xfrm>
            <a:off x="1073896" y="2069831"/>
            <a:ext cx="10908554" cy="1327686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>
                <a:latin typeface="Times New Roman"/>
                <a:ea typeface="Calibri"/>
              </a:rPr>
              <a:t>Распространить практику использования фото- и видео- фиксации нарушений в сфере обращения с отходами на иные места их несанкционированного складирования</a:t>
            </a:r>
            <a:endParaRPr lang="ru-RU" sz="2000">
              <a:latin typeface="Trebuchet MS"/>
            </a:endParaRPr>
          </a:p>
        </p:txBody>
      </p:sp>
      <p:pic>
        <p:nvPicPr>
          <p:cNvPr id="13" name="Рисунок 12" descr="Частичная проверка содержимого буфера обмена контур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9496" y="2218794"/>
            <a:ext cx="914400" cy="914400"/>
          </a:xfrm>
          <a:prstGeom prst="rect">
            <a:avLst/>
          </a:prstGeom>
        </p:spPr>
      </p:pic>
      <p:sp>
        <p:nvSpPr>
          <p:cNvPr id="14" name="Скругленный прямоугольник 11"/>
          <p:cNvSpPr/>
          <p:nvPr/>
        </p:nvSpPr>
        <p:spPr bwMode="auto">
          <a:xfrm>
            <a:off x="1073896" y="3560701"/>
            <a:ext cx="10908554" cy="919401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>
                <a:latin typeface="Times New Roman"/>
                <a:ea typeface="Calibri"/>
              </a:rPr>
              <a:t>Продолжить активную работу по пресечению нарушений по обращению строительных отходов </a:t>
            </a:r>
            <a:endParaRPr lang="ru-RU" sz="2000">
              <a:latin typeface="Trebuchet MS"/>
            </a:endParaRPr>
          </a:p>
        </p:txBody>
      </p:sp>
      <p:pic>
        <p:nvPicPr>
          <p:cNvPr id="15" name="Рисунок 14" descr="Частичная проверка содержимого буфера обмена контур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7542" y="3560701"/>
            <a:ext cx="914400" cy="914400"/>
          </a:xfrm>
          <a:prstGeom prst="rect">
            <a:avLst/>
          </a:prstGeom>
        </p:spPr>
      </p:pic>
      <p:pic>
        <p:nvPicPr>
          <p:cNvPr id="17" name="Рисунок 16" descr="Частичная проверка содержимого буфера обмена контур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9496" y="4774085"/>
            <a:ext cx="914400" cy="914400"/>
          </a:xfrm>
          <a:prstGeom prst="rect">
            <a:avLst/>
          </a:prstGeom>
        </p:spPr>
      </p:pic>
      <p:sp>
        <p:nvSpPr>
          <p:cNvPr id="18" name="Скругленный прямоугольник 11"/>
          <p:cNvSpPr/>
          <p:nvPr/>
        </p:nvSpPr>
        <p:spPr bwMode="auto">
          <a:xfrm>
            <a:off x="1061942" y="4797706"/>
            <a:ext cx="10908554" cy="919401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>
                <a:latin typeface="Times New Roman"/>
                <a:ea typeface="Calibri"/>
              </a:rPr>
              <a:t>Выявление и пресечение незаконных сбросов сточных вод в водные объекты Новосибирской области</a:t>
            </a:r>
            <a:endParaRPr lang="ru-RU" sz="2000">
              <a:latin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с двумя усеченными противолежащими углами 22"/>
          <p:cNvSpPr/>
          <p:nvPr/>
        </p:nvSpPr>
        <p:spPr bwMode="auto">
          <a:xfrm>
            <a:off x="1823875" y="150543"/>
            <a:ext cx="9094334" cy="11187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Использование фото- и видео-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 фиксации нарушений в сфере обращения с отходами производства и потребления </a:t>
            </a:r>
            <a:endParaRPr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18" name="Скругленный прямоугольник 11"/>
          <p:cNvSpPr/>
          <p:nvPr/>
        </p:nvSpPr>
        <p:spPr bwMode="auto">
          <a:xfrm>
            <a:off x="6637445" y="1571059"/>
            <a:ext cx="5228723" cy="3166824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/>
              <a:t>В </a:t>
            </a:r>
            <a:r>
              <a:rPr lang="ru-RU"/>
              <a:t>2024 </a:t>
            </a:r>
            <a:r>
              <a:rPr lang="ru-RU"/>
              <a:t>году установлены аналогичные комплексы еще </a:t>
            </a:r>
            <a:r>
              <a:rPr lang="ru-RU" b="1">
                <a:solidFill>
                  <a:srgbClr val="C00000"/>
                </a:solidFill>
              </a:rPr>
              <a:t>в 7 «проблемных» </a:t>
            </a:r>
            <a:r>
              <a:rPr lang="ru-RU" b="1">
                <a:solidFill>
                  <a:srgbClr val="C00000"/>
                </a:solidFill>
              </a:rPr>
              <a:t>точках</a:t>
            </a:r>
            <a:r>
              <a:rPr lang="ru-RU"/>
              <a:t>:</a:t>
            </a:r>
            <a:endParaRPr/>
          </a:p>
          <a:p>
            <a:pPr algn="just">
              <a:defRPr/>
            </a:pPr>
            <a:endParaRPr lang="ru-RU"/>
          </a:p>
          <a:p>
            <a:pPr lvl="0">
              <a:defRPr/>
            </a:pPr>
            <a:r>
              <a:rPr lang="ru-RU"/>
              <a:t>1. Озеро Спартак;</a:t>
            </a:r>
            <a:endParaRPr/>
          </a:p>
          <a:p>
            <a:pPr lvl="0">
              <a:defRPr/>
            </a:pPr>
            <a:r>
              <a:rPr lang="ru-RU"/>
              <a:t>2. Полигон вблизи ул. Малыгина;</a:t>
            </a:r>
            <a:endParaRPr/>
          </a:p>
          <a:p>
            <a:pPr lvl="0">
              <a:defRPr/>
            </a:pPr>
            <a:r>
              <a:rPr lang="ru-RU"/>
              <a:t>3. Вблизи ул. Малыгина;</a:t>
            </a:r>
            <a:endParaRPr/>
          </a:p>
          <a:p>
            <a:pPr lvl="0">
              <a:defRPr/>
            </a:pPr>
            <a:r>
              <a:rPr lang="ru-RU"/>
              <a:t>4. Вблизи ул. Загородная, 2;</a:t>
            </a:r>
            <a:endParaRPr/>
          </a:p>
          <a:p>
            <a:pPr lvl="0">
              <a:defRPr/>
            </a:pPr>
            <a:r>
              <a:rPr lang="ru-RU"/>
              <a:t>5. Вблизи ул. Карпатская.;</a:t>
            </a:r>
            <a:endParaRPr/>
          </a:p>
          <a:p>
            <a:pPr lvl="0">
              <a:defRPr/>
            </a:pPr>
            <a:r>
              <a:rPr lang="ru-RU"/>
              <a:t>6. Озеро Спартак (второй участок);</a:t>
            </a:r>
            <a:endParaRPr/>
          </a:p>
          <a:p>
            <a:pPr lvl="0">
              <a:defRPr/>
            </a:pPr>
            <a:r>
              <a:rPr lang="ru-RU"/>
              <a:t>7. с. Марусино.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11777932" y="6396335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3</a:t>
            </a:r>
            <a:endParaRPr lang="ru-RU" sz="2400" b="1">
              <a:solidFill>
                <a:srgbClr val="294853"/>
              </a:solidFill>
            </a:endParaRPr>
          </a:p>
        </p:txBody>
      </p:sp>
      <p:sp>
        <p:nvSpPr>
          <p:cNvPr id="11" name="Скругленный прямоугольник 11"/>
          <p:cNvSpPr/>
          <p:nvPr/>
        </p:nvSpPr>
        <p:spPr bwMode="auto">
          <a:xfrm>
            <a:off x="6801881" y="4811669"/>
            <a:ext cx="4899850" cy="1940957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  <a:ea typeface="Calibri"/>
              </a:rPr>
              <a:t>231</a:t>
            </a:r>
            <a:endParaRPr lang="ru-RU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  <a:ea typeface="Calibri"/>
              </a:rPr>
              <a:t>материал направлен </a:t>
            </a:r>
            <a:r>
              <a:rPr lang="ru-RU">
                <a:solidFill>
                  <a:prstClr val="black"/>
                </a:solidFill>
                <a:ea typeface="Calibri"/>
              </a:rPr>
              <a:t>в органы МВД России по Новосибирской области </a:t>
            </a:r>
            <a:endParaRPr/>
          </a:p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  <a:ea typeface="Calibri"/>
              </a:rPr>
              <a:t>в том числе по ст. 8.2 КоАП РФ </a:t>
            </a:r>
            <a:r>
              <a:rPr lang="ru-RU">
                <a:solidFill>
                  <a:prstClr val="black"/>
                </a:solidFill>
                <a:ea typeface="Calibri"/>
              </a:rPr>
              <a:t>–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C00000"/>
                </a:solidFill>
                <a:ea typeface="Calibri"/>
              </a:rPr>
              <a:t>109 </a:t>
            </a:r>
            <a:r>
              <a:rPr lang="ru-RU" b="1">
                <a:solidFill>
                  <a:srgbClr val="C00000"/>
                </a:solidFill>
                <a:ea typeface="Calibri"/>
              </a:rPr>
              <a:t>материалов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6999" y="1534408"/>
            <a:ext cx="5860464" cy="17862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6999" y="3421832"/>
            <a:ext cx="5860464" cy="1710479"/>
          </a:xfrm>
          <a:prstGeom prst="rect">
            <a:avLst/>
          </a:prstGeom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6"/>
          <a:srcRect l="4208" t="10750" r="3281" b="4310"/>
          <a:stretch/>
        </p:blipFill>
        <p:spPr bwMode="auto">
          <a:xfrm>
            <a:off x="256999" y="5204513"/>
            <a:ext cx="2755765" cy="1451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7"/>
          <a:srcRect l="0" t="7229" r="0" b="0"/>
          <a:stretch/>
        </p:blipFill>
        <p:spPr bwMode="auto">
          <a:xfrm>
            <a:off x="3243704" y="5233446"/>
            <a:ext cx="2873759" cy="1393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с двумя усеченными противолежащими углами 22"/>
          <p:cNvSpPr/>
          <p:nvPr/>
        </p:nvSpPr>
        <p:spPr bwMode="auto">
          <a:xfrm>
            <a:off x="1823875" y="150542"/>
            <a:ext cx="9073392" cy="134673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Предотвращение нарушений при</a:t>
            </a:r>
            <a:r>
              <a:rPr lang="ru-RU" sz="2400" b="1">
                <a:solidFill>
                  <a:srgbClr val="F8F8F8"/>
                </a:solidFill>
                <a:latin typeface="Times New Roman"/>
                <a:cs typeface="Times New Roman"/>
              </a:rPr>
              <a:t> сносе объектов</a:t>
            </a:r>
            <a:r>
              <a:rPr lang="en-US" sz="2400" b="1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lang="ru-RU" sz="2400" b="1">
                <a:solidFill>
                  <a:srgbClr val="F8F8F8"/>
                </a:solidFill>
                <a:latin typeface="Times New Roman"/>
                <a:cs typeface="Times New Roman"/>
              </a:rPr>
              <a:t>капитального строительства</a:t>
            </a:r>
            <a:endParaRPr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1777932" y="6396335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4</a:t>
            </a:r>
            <a:endParaRPr lang="ru-RU" sz="2400" b="1">
              <a:solidFill>
                <a:srgbClr val="294853"/>
              </a:solidFill>
            </a:endParaRPr>
          </a:p>
        </p:txBody>
      </p:sp>
      <p:sp>
        <p:nvSpPr>
          <p:cNvPr id="11" name="Скругленный прямоугольник 11"/>
          <p:cNvSpPr/>
          <p:nvPr/>
        </p:nvSpPr>
        <p:spPr bwMode="auto">
          <a:xfrm>
            <a:off x="6286490" y="1748433"/>
            <a:ext cx="5563951" cy="1328023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ea typeface="Calibri"/>
              </a:rPr>
              <a:t>Оборудование транспортных средств аппаратурой спутниковой связи для онлайн-мониторинга</a:t>
            </a:r>
            <a:endParaRPr lang="ru-RU" sz="2000">
              <a:latin typeface="Trebuchet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5254" y="3327617"/>
            <a:ext cx="4894653" cy="3068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s://gpsmcard.ru/wp-content/uploads/2020/04/2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39585" y="1328522"/>
            <a:ext cx="3536531" cy="2977915"/>
          </a:xfrm>
          <a:prstGeom prst="rect">
            <a:avLst/>
          </a:prstGeom>
          <a:noFill/>
        </p:spPr>
      </p:pic>
      <p:pic>
        <p:nvPicPr>
          <p:cNvPr id="4" name="Рисунок 3" descr="флажок установлен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829290" y="1328522"/>
            <a:ext cx="914400" cy="914400"/>
          </a:xfrm>
          <a:prstGeom prst="rect">
            <a:avLst/>
          </a:prstGeom>
        </p:spPr>
      </p:pic>
      <p:sp>
        <p:nvSpPr>
          <p:cNvPr id="5" name="Скругленный прямоугольник 11"/>
          <p:cNvSpPr/>
          <p:nvPr/>
        </p:nvSpPr>
        <p:spPr bwMode="auto">
          <a:xfrm>
            <a:off x="6360570" y="3585029"/>
            <a:ext cx="5378797" cy="2533691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>
                <a:latin typeface="Times New Roman"/>
                <a:ea typeface="Calibri"/>
              </a:rPr>
              <a:t>Контроль планируемого сноса зданий по информации мэрии</a:t>
            </a:r>
            <a:endParaRPr/>
          </a:p>
          <a:p>
            <a:pPr algn="ctr">
              <a:defRPr/>
            </a:pPr>
            <a:r>
              <a:rPr lang="ru-RU" sz="2400">
                <a:latin typeface="Times New Roman"/>
                <a:ea typeface="Calibri"/>
              </a:rPr>
              <a:t>г. </a:t>
            </a:r>
            <a:r>
              <a:rPr lang="ru-RU" sz="2400">
                <a:latin typeface="Times New Roman"/>
                <a:ea typeface="Calibri"/>
              </a:rPr>
              <a:t>Новосибирска</a:t>
            </a:r>
            <a:endParaRPr/>
          </a:p>
          <a:p>
            <a:pPr algn="ctr">
              <a:defRPr/>
            </a:pPr>
            <a:endParaRPr lang="ru-RU" sz="2400">
              <a:latin typeface="Times New Roman"/>
            </a:endParaRPr>
          </a:p>
          <a:p>
            <a:pPr algn="ctr">
              <a:defRPr/>
            </a:pPr>
            <a:r>
              <a:rPr lang="ru-RU" sz="2400">
                <a:latin typeface="Times New Roman"/>
              </a:rPr>
              <a:t>В 2024 году поступило</a:t>
            </a:r>
            <a:endParaRPr/>
          </a:p>
          <a:p>
            <a:pPr algn="ctr">
              <a:defRPr/>
            </a:pPr>
            <a:r>
              <a:rPr lang="ru-RU" sz="2400">
                <a:solidFill>
                  <a:schemeClr val="tx1"/>
                </a:solidFill>
                <a:latin typeface="Times New Roman"/>
              </a:rPr>
              <a:t>145 уведомлений</a:t>
            </a:r>
            <a:r>
              <a:rPr lang="ru-RU" sz="2400">
                <a:solidFill>
                  <a:schemeClr val="tx1"/>
                </a:solidFill>
                <a:latin typeface="Times New Roman"/>
              </a:rPr>
              <a:t>.</a:t>
            </a:r>
            <a:endParaRPr sz="2000">
              <a:solidFill>
                <a:schemeClr val="tx1"/>
              </a:solidFill>
              <a:latin typeface="Trebuchet MS"/>
            </a:endParaRPr>
          </a:p>
        </p:txBody>
      </p:sp>
      <p:pic>
        <p:nvPicPr>
          <p:cNvPr id="6" name="Рисунок 5" descr="флажок установлен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829290" y="312783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с двумя усеченными противолежащими углами 22"/>
          <p:cNvSpPr/>
          <p:nvPr/>
        </p:nvSpPr>
        <p:spPr bwMode="auto">
          <a:xfrm>
            <a:off x="1823875" y="150542"/>
            <a:ext cx="9073392" cy="134673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Опыт Московской области по видеоконтролю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 за строительными отходами</a:t>
            </a:r>
            <a:endParaRPr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1777932" y="6396335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5</a:t>
            </a:r>
            <a:endParaRPr lang="ru-RU" sz="2400" b="1">
              <a:solidFill>
                <a:srgbClr val="294853"/>
              </a:solidFill>
            </a:endParaRPr>
          </a:p>
        </p:txBody>
      </p:sp>
      <p:grpSp>
        <p:nvGrpSpPr>
          <p:cNvPr id="57" name="Группа 56"/>
          <p:cNvGrpSpPr/>
          <p:nvPr/>
        </p:nvGrpSpPr>
        <p:grpSpPr bwMode="auto">
          <a:xfrm>
            <a:off x="506067" y="1658759"/>
            <a:ext cx="6147389" cy="4943220"/>
            <a:chOff x="789402" y="1568607"/>
            <a:chExt cx="6147389" cy="4943220"/>
          </a:xfrm>
        </p:grpSpPr>
        <p:sp>
          <p:nvSpPr>
            <p:cNvPr id="58" name="Прямоугольник: скругленные противолежащие углы 57"/>
            <p:cNvSpPr/>
            <p:nvPr/>
          </p:nvSpPr>
          <p:spPr bwMode="auto">
            <a:xfrm>
              <a:off x="4553331" y="5096040"/>
              <a:ext cx="2025681" cy="1208874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909">
                <a:defRPr/>
              </a:pPr>
              <a:endParaRPr lang="ru-RU" sz="1650">
                <a:solidFill>
                  <a:prstClr val="white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59" name="Прямоугольник: скругленные противолежащие углы 58"/>
            <p:cNvSpPr/>
            <p:nvPr/>
          </p:nvSpPr>
          <p:spPr bwMode="auto">
            <a:xfrm>
              <a:off x="1882327" y="5096040"/>
              <a:ext cx="2025681" cy="1208874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909">
                <a:defRPr/>
              </a:pPr>
              <a:endParaRPr lang="ru-RU" sz="1650">
                <a:solidFill>
                  <a:prstClr val="white"/>
                </a:solidFill>
                <a:latin typeface="Open Sans"/>
                <a:ea typeface="Open Sans"/>
                <a:cs typeface="Open Sans"/>
              </a:endParaRPr>
            </a:p>
          </p:txBody>
        </p:sp>
        <p:sp>
          <p:nvSpPr>
            <p:cNvPr id="60" name="TextBox 59"/>
            <p:cNvSpPr txBox="1"/>
            <p:nvPr/>
          </p:nvSpPr>
          <p:spPr bwMode="auto">
            <a:xfrm>
              <a:off x="5000415" y="5114361"/>
              <a:ext cx="1936376" cy="259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29909">
                <a:defRPr/>
              </a:pPr>
              <a:r>
                <a:rPr lang="ru-RU" sz="1100" b="1">
                  <a:solidFill>
                    <a:sysClr val="windowText" lastClr="000000"/>
                  </a:solidFill>
                  <a:ea typeface="Open Sans"/>
                  <a:cs typeface="Open Sans"/>
                </a:rPr>
                <a:t>ГЛОНАСС</a:t>
              </a:r>
              <a:endParaRPr/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2819905" y="5590504"/>
              <a:ext cx="921323" cy="92132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 bwMode="auto">
            <a:xfrm>
              <a:off x="789402" y="3589688"/>
              <a:ext cx="1383126" cy="259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29909">
                <a:defRPr/>
              </a:pPr>
              <a:r>
                <a:rPr lang="ru-RU" sz="1100" b="1">
                  <a:solidFill>
                    <a:sysClr val="windowText" lastClr="000000"/>
                  </a:solidFill>
                  <a:ea typeface="Open Sans"/>
                  <a:cs typeface="Open Sans"/>
                </a:rPr>
                <a:t>Электронный талон</a:t>
              </a:r>
              <a:endParaRPr/>
            </a:p>
          </p:txBody>
        </p:sp>
        <p:grpSp>
          <p:nvGrpSpPr>
            <p:cNvPr id="63" name="Группа 62"/>
            <p:cNvGrpSpPr/>
            <p:nvPr/>
          </p:nvGrpSpPr>
          <p:grpSpPr bwMode="auto">
            <a:xfrm>
              <a:off x="1496811" y="1568607"/>
              <a:ext cx="5041317" cy="4659523"/>
              <a:chOff x="1496811" y="1568607"/>
              <a:chExt cx="5041317" cy="4659523"/>
            </a:xfrm>
          </p:grpSpPr>
          <p:sp>
            <p:nvSpPr>
              <p:cNvPr id="64" name="Прямоугольник: скругленные противолежащие углы 54"/>
              <p:cNvSpPr/>
              <p:nvPr/>
            </p:nvSpPr>
            <p:spPr bwMode="auto">
              <a:xfrm>
                <a:off x="1872385" y="1568607"/>
                <a:ext cx="2045564" cy="1260371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>
                <a:gsLst>
                  <a:gs pos="0">
                    <a:schemeClr val="tx2"/>
                  </a:gs>
                  <a:gs pos="50000">
                    <a:schemeClr val="tx2"/>
                  </a:gs>
                  <a:gs pos="100000">
                    <a:schemeClr val="tx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27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909">
                  <a:defRPr/>
                </a:pPr>
                <a:endParaRPr lang="ru-RU" sz="1650">
                  <a:solidFill>
                    <a:prstClr val="white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5" name="Прямоугольник: скругленные противолежащие углы 55"/>
              <p:cNvSpPr/>
              <p:nvPr/>
            </p:nvSpPr>
            <p:spPr bwMode="auto">
              <a:xfrm>
                <a:off x="4512447" y="1568607"/>
                <a:ext cx="2025681" cy="120887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909">
                  <a:defRPr/>
                </a:pPr>
                <a:endParaRPr lang="ru-RU" sz="1650">
                  <a:solidFill>
                    <a:prstClr val="white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 bwMode="auto">
              <a:xfrm>
                <a:off x="1885051" y="1907786"/>
                <a:ext cx="2005533" cy="4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29909">
                  <a:defRPr/>
                </a:pPr>
                <a:r>
                  <a:rPr lang="ru-RU" sz="1250" b="1">
                    <a:solidFill>
                      <a:prstClr val="white"/>
                    </a:solidFill>
                    <a:latin typeface="+mj-lt"/>
                    <a:ea typeface="Open Sans"/>
                    <a:cs typeface="Open Sans"/>
                  </a:rPr>
                  <a:t>Правительство субъекта РФ</a:t>
                </a:r>
                <a:endParaRPr/>
              </a:p>
            </p:txBody>
          </p:sp>
          <p:sp>
            <p:nvSpPr>
              <p:cNvPr id="67" name="TextBox 66"/>
              <p:cNvSpPr txBox="1"/>
              <p:nvPr/>
            </p:nvSpPr>
            <p:spPr bwMode="auto">
              <a:xfrm>
                <a:off x="4770874" y="1739598"/>
                <a:ext cx="1590595" cy="595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9909">
                  <a:defRPr/>
                </a:pPr>
                <a:r>
                  <a:rPr lang="ru-RU" sz="1100" b="1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Закрытие талона </a:t>
                </a:r>
                <a:r>
                  <a:rPr lang="ru-RU" sz="1100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(фиксация объема </a:t>
                </a:r>
                <a:br>
                  <a:rPr lang="ru-RU" sz="1100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</a:br>
                <a:r>
                  <a:rPr lang="ru-RU" sz="1100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и факта утилизации)</a:t>
                </a:r>
                <a:endParaRPr/>
              </a:p>
            </p:txBody>
          </p:sp>
          <p:sp>
            <p:nvSpPr>
              <p:cNvPr id="68" name="TextBox 67"/>
              <p:cNvSpPr txBox="1"/>
              <p:nvPr/>
            </p:nvSpPr>
            <p:spPr bwMode="auto">
              <a:xfrm>
                <a:off x="5000415" y="5345773"/>
                <a:ext cx="1432134" cy="427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9909">
                  <a:defRPr/>
                </a:pPr>
                <a:r>
                  <a:rPr lang="ru-RU" sz="1100" b="1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Видеоконтроль</a:t>
                </a:r>
                <a:endParaRPr/>
              </a:p>
              <a:p>
                <a:pPr defTabSz="829909">
                  <a:defRPr/>
                </a:pPr>
                <a:r>
                  <a:rPr lang="ru-RU" sz="1100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(дорожные камеры)</a:t>
                </a:r>
                <a:endParaRPr/>
              </a:p>
            </p:txBody>
          </p:sp>
          <p:sp>
            <p:nvSpPr>
              <p:cNvPr id="69" name="Прямоугольник: скругленные противолежащие углы 56"/>
              <p:cNvSpPr/>
              <p:nvPr/>
            </p:nvSpPr>
            <p:spPr bwMode="auto">
              <a:xfrm>
                <a:off x="4512447" y="3327908"/>
                <a:ext cx="2025681" cy="120887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909">
                  <a:defRPr/>
                </a:pPr>
                <a:endParaRPr lang="ru-RU" sz="1650">
                  <a:solidFill>
                    <a:prstClr val="white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  <p:cxnSp>
            <p:nvCxnSpPr>
              <p:cNvPr id="70" name="Соединитель: уступ 5"/>
              <p:cNvCxnSpPr>
                <a:cxnSpLocks/>
              </p:cNvCxnSpPr>
              <p:nvPr/>
            </p:nvCxnSpPr>
            <p:spPr bwMode="auto">
              <a:xfrm rot="16199998" flipV="1">
                <a:off x="2131358" y="3942715"/>
                <a:ext cx="2239847" cy="12250"/>
              </a:xfrm>
              <a:prstGeom prst="bentConnector3">
                <a:avLst>
                  <a:gd name="adj1" fmla="val 49629"/>
                </a:avLst>
              </a:prstGeom>
              <a:ln w="25400">
                <a:solidFill>
                  <a:schemeClr val="accent5">
                    <a:lumMod val="75000"/>
                  </a:schemeClr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 стрелкой 70"/>
              <p:cNvCxnSpPr>
                <a:cxnSpLocks/>
              </p:cNvCxnSpPr>
              <p:nvPr/>
            </p:nvCxnSpPr>
            <p:spPr bwMode="auto">
              <a:xfrm flipH="1">
                <a:off x="2418198" y="2856193"/>
                <a:ext cx="7797" cy="2212572"/>
              </a:xfrm>
              <a:prstGeom prst="straightConnector1">
                <a:avLst/>
              </a:prstGeom>
              <a:ln w="25400">
                <a:solidFill>
                  <a:schemeClr val="tx2">
                    <a:lumMod val="75000"/>
                  </a:schemeClr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 стрелкой 71"/>
              <p:cNvCxnSpPr>
                <a:cxnSpLocks/>
                <a:stCxn id="59" idx="0"/>
                <a:endCxn id="58" idx="2"/>
              </p:cNvCxnSpPr>
              <p:nvPr/>
            </p:nvCxnSpPr>
            <p:spPr bwMode="auto">
              <a:xfrm>
                <a:off x="3908008" y="5700477"/>
                <a:ext cx="645324" cy="0"/>
              </a:xfrm>
              <a:prstGeom prst="straightConnector1">
                <a:avLst/>
              </a:prstGeom>
              <a:ln w="25400">
                <a:solidFill>
                  <a:schemeClr val="tx2">
                    <a:lumMod val="75000"/>
                  </a:schemeClr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 стрелкой 72"/>
              <p:cNvCxnSpPr>
                <a:cxnSpLocks/>
              </p:cNvCxnSpPr>
              <p:nvPr/>
            </p:nvCxnSpPr>
            <p:spPr bwMode="auto">
              <a:xfrm flipV="1">
                <a:off x="5725044" y="4551459"/>
                <a:ext cx="17236" cy="500397"/>
              </a:xfrm>
              <a:prstGeom prst="straightConnector1">
                <a:avLst/>
              </a:prstGeom>
              <a:ln w="25400">
                <a:solidFill>
                  <a:schemeClr val="tx2">
                    <a:lumMod val="75000"/>
                  </a:schemeClr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 стрелкой 73"/>
              <p:cNvCxnSpPr>
                <a:cxnSpLocks/>
              </p:cNvCxnSpPr>
              <p:nvPr/>
            </p:nvCxnSpPr>
            <p:spPr bwMode="auto">
              <a:xfrm flipV="1">
                <a:off x="5742280" y="2810361"/>
                <a:ext cx="8648" cy="557376"/>
              </a:xfrm>
              <a:prstGeom prst="straightConnector1">
                <a:avLst/>
              </a:prstGeom>
              <a:ln w="25400">
                <a:solidFill>
                  <a:schemeClr val="tx2">
                    <a:lumMod val="75000"/>
                  </a:schemeClr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Прямая со стрелкой 74"/>
              <p:cNvCxnSpPr>
                <a:cxnSpLocks/>
                <a:endCxn id="64" idx="0"/>
              </p:cNvCxnSpPr>
              <p:nvPr/>
            </p:nvCxnSpPr>
            <p:spPr bwMode="auto">
              <a:xfrm flipH="1" flipV="1">
                <a:off x="3917950" y="2198792"/>
                <a:ext cx="594498" cy="10586"/>
              </a:xfrm>
              <a:prstGeom prst="straightConnector1">
                <a:avLst/>
              </a:prstGeom>
              <a:ln w="25400">
                <a:solidFill>
                  <a:schemeClr val="tx2">
                    <a:lumMod val="75000"/>
                  </a:schemeClr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Группа 75"/>
              <p:cNvGrpSpPr/>
              <p:nvPr/>
            </p:nvGrpSpPr>
            <p:grpSpPr bwMode="auto">
              <a:xfrm>
                <a:off x="3062132" y="3750108"/>
                <a:ext cx="424739" cy="424739"/>
                <a:chOff x="317500" y="1568450"/>
                <a:chExt cx="468000" cy="468000"/>
              </a:xfrm>
            </p:grpSpPr>
            <p:sp>
              <p:nvSpPr>
                <p:cNvPr id="103" name="Овал 102"/>
                <p:cNvSpPr/>
                <p:nvPr/>
              </p:nvSpPr>
              <p:spPr bwMode="auto">
                <a:xfrm>
                  <a:off x="317500" y="1568450"/>
                  <a:ext cx="468000" cy="468000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75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29909">
                    <a:defRPr/>
                  </a:pPr>
                  <a:endParaRPr lang="ru-RU" sz="16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 bwMode="auto">
                <a:xfrm>
                  <a:off x="393444" y="1617784"/>
                  <a:ext cx="335946" cy="3788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829909">
                    <a:defRPr/>
                  </a:pPr>
                  <a:r>
                    <a:rPr lang="ru-RU" sz="1650" b="1">
                      <a:solidFill>
                        <a:prstClr val="white"/>
                      </a:solidFill>
                      <a:latin typeface="Open Sans"/>
                      <a:ea typeface="Open Sans"/>
                      <a:cs typeface="Open Sans"/>
                    </a:rPr>
                    <a:t>1</a:t>
                  </a:r>
                  <a:endParaRPr/>
                </a:p>
              </p:txBody>
            </p:sp>
          </p:grpSp>
          <p:grpSp>
            <p:nvGrpSpPr>
              <p:cNvPr id="77" name="Группа 76"/>
              <p:cNvGrpSpPr/>
              <p:nvPr/>
            </p:nvGrpSpPr>
            <p:grpSpPr bwMode="auto">
              <a:xfrm>
                <a:off x="2241663" y="3833910"/>
                <a:ext cx="326723" cy="335193"/>
                <a:chOff x="3610256" y="2787650"/>
                <a:chExt cx="360000" cy="369333"/>
              </a:xfrm>
            </p:grpSpPr>
            <p:sp>
              <p:nvSpPr>
                <p:cNvPr id="101" name="Овал 100"/>
                <p:cNvSpPr/>
                <p:nvPr/>
              </p:nvSpPr>
              <p:spPr bwMode="auto">
                <a:xfrm>
                  <a:off x="3610256" y="2787652"/>
                  <a:ext cx="360000" cy="360001"/>
                </a:xfrm>
                <a:prstGeom prst="ellipse">
                  <a:avLst/>
                </a:prstGeom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29909">
                    <a:defRPr/>
                  </a:pPr>
                  <a:endParaRPr lang="ru-RU" sz="16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 bwMode="auto">
                <a:xfrm>
                  <a:off x="3632200" y="2787650"/>
                  <a:ext cx="316112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/>
                  </a:defPPr>
                  <a:lvl1pPr algn="ctr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829909">
                    <a:defRPr/>
                  </a:pPr>
                  <a:r>
                    <a:rPr lang="ru-RU" sz="1650" b="1">
                      <a:solidFill>
                        <a:prstClr val="white"/>
                      </a:solidFill>
                      <a:latin typeface="Open Sans"/>
                      <a:ea typeface="Open Sans"/>
                      <a:cs typeface="Open Sans"/>
                    </a:rPr>
                    <a:t>2</a:t>
                  </a:r>
                  <a:endParaRPr/>
                </a:p>
              </p:txBody>
            </p:sp>
          </p:grpSp>
          <p:grpSp>
            <p:nvGrpSpPr>
              <p:cNvPr id="78" name="Группа 77"/>
              <p:cNvGrpSpPr/>
              <p:nvPr/>
            </p:nvGrpSpPr>
            <p:grpSpPr bwMode="auto">
              <a:xfrm>
                <a:off x="4038583" y="5548182"/>
                <a:ext cx="326723" cy="335193"/>
                <a:chOff x="3610256" y="2787650"/>
                <a:chExt cx="360000" cy="369333"/>
              </a:xfrm>
            </p:grpSpPr>
            <p:sp>
              <p:nvSpPr>
                <p:cNvPr id="99" name="Овал 98"/>
                <p:cNvSpPr/>
                <p:nvPr/>
              </p:nvSpPr>
              <p:spPr bwMode="auto">
                <a:xfrm>
                  <a:off x="3610256" y="2787652"/>
                  <a:ext cx="360000" cy="360001"/>
                </a:xfrm>
                <a:prstGeom prst="ellipse">
                  <a:avLst/>
                </a:prstGeom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29909">
                    <a:defRPr/>
                  </a:pPr>
                  <a:endParaRPr lang="ru-RU" sz="16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 bwMode="auto">
                <a:xfrm>
                  <a:off x="3632200" y="2787650"/>
                  <a:ext cx="316112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/>
                  </a:defPPr>
                  <a:lvl1pPr algn="ctr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829909">
                    <a:defRPr/>
                  </a:pPr>
                  <a:r>
                    <a:rPr lang="ru-RU" sz="1650" b="1">
                      <a:solidFill>
                        <a:prstClr val="white"/>
                      </a:solidFill>
                      <a:latin typeface="Open Sans"/>
                      <a:ea typeface="Open Sans"/>
                      <a:cs typeface="Open Sans"/>
                    </a:rPr>
                    <a:t>3</a:t>
                  </a:r>
                  <a:endParaRPr/>
                </a:p>
              </p:txBody>
            </p:sp>
          </p:grpSp>
          <p:grpSp>
            <p:nvGrpSpPr>
              <p:cNvPr id="79" name="Группа 78"/>
              <p:cNvGrpSpPr/>
              <p:nvPr/>
            </p:nvGrpSpPr>
            <p:grpSpPr bwMode="auto">
              <a:xfrm>
                <a:off x="5578918" y="4716870"/>
                <a:ext cx="326723" cy="335193"/>
                <a:chOff x="3610256" y="2787650"/>
                <a:chExt cx="360000" cy="369333"/>
              </a:xfrm>
            </p:grpSpPr>
            <p:sp>
              <p:nvSpPr>
                <p:cNvPr id="97" name="Овал 96"/>
                <p:cNvSpPr/>
                <p:nvPr/>
              </p:nvSpPr>
              <p:spPr bwMode="auto">
                <a:xfrm>
                  <a:off x="3610256" y="2787652"/>
                  <a:ext cx="360000" cy="360001"/>
                </a:xfrm>
                <a:prstGeom prst="ellipse">
                  <a:avLst/>
                </a:prstGeom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29909">
                    <a:defRPr/>
                  </a:pPr>
                  <a:endParaRPr lang="ru-RU" sz="16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 bwMode="auto">
                <a:xfrm>
                  <a:off x="3632200" y="2787650"/>
                  <a:ext cx="316112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/>
                  </a:defPPr>
                  <a:lvl1pPr algn="ctr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829909">
                    <a:defRPr/>
                  </a:pPr>
                  <a:r>
                    <a:rPr lang="ru-RU" sz="1650" b="1">
                      <a:solidFill>
                        <a:prstClr val="white"/>
                      </a:solidFill>
                      <a:latin typeface="Open Sans"/>
                      <a:ea typeface="Open Sans"/>
                      <a:cs typeface="Open Sans"/>
                    </a:rPr>
                    <a:t>4</a:t>
                  </a:r>
                  <a:endParaRPr/>
                </a:p>
              </p:txBody>
            </p:sp>
          </p:grpSp>
          <p:grpSp>
            <p:nvGrpSpPr>
              <p:cNvPr id="80" name="Группа 79"/>
              <p:cNvGrpSpPr/>
              <p:nvPr/>
            </p:nvGrpSpPr>
            <p:grpSpPr bwMode="auto">
              <a:xfrm>
                <a:off x="5578918" y="2934474"/>
                <a:ext cx="326723" cy="335193"/>
                <a:chOff x="3610256" y="2787650"/>
                <a:chExt cx="360000" cy="369333"/>
              </a:xfrm>
            </p:grpSpPr>
            <p:sp>
              <p:nvSpPr>
                <p:cNvPr id="95" name="Овал 94"/>
                <p:cNvSpPr/>
                <p:nvPr/>
              </p:nvSpPr>
              <p:spPr bwMode="auto">
                <a:xfrm>
                  <a:off x="3610256" y="2787652"/>
                  <a:ext cx="360000" cy="360001"/>
                </a:xfrm>
                <a:prstGeom prst="ellipse">
                  <a:avLst/>
                </a:prstGeom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29909">
                    <a:defRPr/>
                  </a:pPr>
                  <a:endParaRPr lang="ru-RU" sz="16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 bwMode="auto">
                <a:xfrm>
                  <a:off x="3632200" y="2787650"/>
                  <a:ext cx="316112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/>
                  </a:defPPr>
                  <a:lvl1pPr algn="ctr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829909">
                    <a:defRPr/>
                  </a:pPr>
                  <a:r>
                    <a:rPr lang="ru-RU" sz="1650" b="1">
                      <a:solidFill>
                        <a:prstClr val="white"/>
                      </a:solidFill>
                      <a:latin typeface="Open Sans"/>
                      <a:ea typeface="Open Sans"/>
                      <a:cs typeface="Open Sans"/>
                    </a:rPr>
                    <a:t>5</a:t>
                  </a:r>
                  <a:endParaRPr/>
                </a:p>
              </p:txBody>
            </p:sp>
          </p:grpSp>
          <p:grpSp>
            <p:nvGrpSpPr>
              <p:cNvPr id="81" name="Группа 80"/>
              <p:cNvGrpSpPr/>
              <p:nvPr/>
            </p:nvGrpSpPr>
            <p:grpSpPr bwMode="auto">
              <a:xfrm>
                <a:off x="4096561" y="2041782"/>
                <a:ext cx="326723" cy="335193"/>
                <a:chOff x="3610256" y="2787650"/>
                <a:chExt cx="360000" cy="369333"/>
              </a:xfrm>
            </p:grpSpPr>
            <p:sp>
              <p:nvSpPr>
                <p:cNvPr id="93" name="Овал 92"/>
                <p:cNvSpPr/>
                <p:nvPr/>
              </p:nvSpPr>
              <p:spPr bwMode="auto">
                <a:xfrm>
                  <a:off x="3610256" y="2787652"/>
                  <a:ext cx="360000" cy="360001"/>
                </a:xfrm>
                <a:prstGeom prst="ellipse">
                  <a:avLst/>
                </a:prstGeom>
                <a:gradFill>
                  <a:gsLst>
                    <a:gs pos="0">
                      <a:schemeClr val="tx2"/>
                    </a:gs>
                    <a:gs pos="50000">
                      <a:schemeClr val="tx2"/>
                    </a:gs>
                    <a:gs pos="100000">
                      <a:schemeClr val="tx2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29909">
                    <a:defRPr/>
                  </a:pPr>
                  <a:endParaRPr lang="ru-RU" sz="16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 bwMode="auto">
                <a:xfrm>
                  <a:off x="3632200" y="2787650"/>
                  <a:ext cx="316112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/>
                  </a:defPPr>
                  <a:lvl1pPr algn="ctr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829909">
                    <a:defRPr/>
                  </a:pPr>
                  <a:r>
                    <a:rPr lang="ru-RU" sz="1650" b="1">
                      <a:solidFill>
                        <a:prstClr val="white"/>
                      </a:solidFill>
                      <a:latin typeface="Open Sans"/>
                      <a:ea typeface="Open Sans"/>
                      <a:cs typeface="Open Sans"/>
                    </a:rPr>
                    <a:t>6</a:t>
                  </a:r>
                  <a:endParaRPr/>
                </a:p>
              </p:txBody>
            </p:sp>
          </p:grpSp>
          <p:pic>
            <p:nvPicPr>
              <p:cNvPr id="82" name="Рисунок 81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/>
            </p:blipFill>
            <p:spPr bwMode="auto">
              <a:xfrm>
                <a:off x="1496811" y="3929132"/>
                <a:ext cx="553250" cy="553250"/>
              </a:xfrm>
              <a:prstGeom prst="rect">
                <a:avLst/>
              </a:prstGeom>
            </p:spPr>
          </p:pic>
          <p:pic>
            <p:nvPicPr>
              <p:cNvPr id="83" name="Рисунок 82" descr="Изображение выглядит как транспорт, грузовик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5026422" y="3854918"/>
                <a:ext cx="1397244" cy="599841"/>
              </a:xfrm>
              <a:prstGeom prst="rect">
                <a:avLst/>
              </a:prstGeom>
            </p:spPr>
          </p:pic>
          <p:pic>
            <p:nvPicPr>
              <p:cNvPr id="84" name="Рисунок 83" descr="Изображение выглядит как грузовик, транспорт, внешний, бетономешал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/>
              <a:stretch/>
            </p:blipFill>
            <p:spPr bwMode="auto">
              <a:xfrm>
                <a:off x="5634024" y="5738071"/>
                <a:ext cx="760719" cy="490059"/>
              </a:xfrm>
              <a:prstGeom prst="rect">
                <a:avLst/>
              </a:prstGeom>
            </p:spPr>
          </p:pic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9"/>
              <a:stretch/>
            </p:blipFill>
            <p:spPr bwMode="auto">
              <a:xfrm>
                <a:off x="4535956" y="2400848"/>
                <a:ext cx="1037345" cy="665718"/>
              </a:xfrm>
              <a:prstGeom prst="rect">
                <a:avLst/>
              </a:prstGeom>
            </p:spPr>
          </p:pic>
          <p:sp>
            <p:nvSpPr>
              <p:cNvPr id="86" name="TextBox 85"/>
              <p:cNvSpPr txBox="1"/>
              <p:nvPr/>
            </p:nvSpPr>
            <p:spPr bwMode="auto">
              <a:xfrm>
                <a:off x="5222864" y="3410697"/>
                <a:ext cx="1304545" cy="427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9909">
                  <a:defRPr/>
                </a:pPr>
                <a:r>
                  <a:rPr lang="ru-RU" sz="1100" b="1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Видеоконтроль</a:t>
                </a:r>
                <a:endParaRPr/>
              </a:p>
              <a:p>
                <a:pPr defTabSz="829909">
                  <a:defRPr/>
                </a:pPr>
                <a:r>
                  <a:rPr lang="ru-RU" sz="1100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(КПО)</a:t>
                </a:r>
                <a:endParaRPr/>
              </a:p>
            </p:txBody>
          </p:sp>
          <p:sp>
            <p:nvSpPr>
              <p:cNvPr id="87" name="TextBox 86"/>
              <p:cNvSpPr txBox="1"/>
              <p:nvPr/>
            </p:nvSpPr>
            <p:spPr bwMode="auto">
              <a:xfrm>
                <a:off x="1961475" y="5105314"/>
                <a:ext cx="1909741" cy="595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29909">
                  <a:defRPr/>
                </a:pPr>
                <a:r>
                  <a:rPr lang="ru-RU" sz="1100" b="1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Загрузка ОССиГ</a:t>
                </a:r>
                <a:endParaRPr/>
              </a:p>
              <a:p>
                <a:pPr defTabSz="829909">
                  <a:defRPr/>
                </a:pPr>
                <a:r>
                  <a:rPr lang="ru-RU" sz="1100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(фиксация объема </a:t>
                </a:r>
                <a:br>
                  <a:rPr lang="ru-RU" sz="1100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</a:br>
                <a:r>
                  <a:rPr lang="ru-RU" sz="1100">
                    <a:solidFill>
                      <a:sysClr val="windowText" lastClr="000000"/>
                    </a:solidFill>
                    <a:ea typeface="Open Sans"/>
                    <a:cs typeface="Open Sans"/>
                  </a:rPr>
                  <a:t>и вида загруженных ОССиГ)</a:t>
                </a:r>
                <a:endParaRPr/>
              </a:p>
            </p:txBody>
          </p:sp>
          <p:pic>
            <p:nvPicPr>
              <p:cNvPr id="88" name="Рисунок 8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/>
            </p:blipFill>
            <p:spPr bwMode="auto">
              <a:xfrm>
                <a:off x="6120867" y="2297695"/>
                <a:ext cx="349186" cy="364559"/>
              </a:xfrm>
              <a:prstGeom prst="rect">
                <a:avLst/>
              </a:prstGeom>
            </p:spPr>
          </p:pic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12"/>
              <a:stretch/>
            </p:blipFill>
            <p:spPr bwMode="auto">
              <a:xfrm>
                <a:off x="4593070" y="3485072"/>
                <a:ext cx="349186" cy="364559"/>
              </a:xfrm>
              <a:prstGeom prst="rect">
                <a:avLst/>
              </a:prstGeom>
            </p:spPr>
          </p:pic>
          <p:pic>
            <p:nvPicPr>
              <p:cNvPr id="90" name="Рисунок 89"/>
              <p:cNvPicPr>
                <a:picLocks noChangeAspect="1"/>
              </p:cNvPicPr>
              <p:nvPr/>
            </p:nvPicPr>
            <p:blipFill>
              <a:blip r:embed="rId12"/>
              <a:stretch/>
            </p:blipFill>
            <p:spPr bwMode="auto">
              <a:xfrm>
                <a:off x="4660574" y="5515861"/>
                <a:ext cx="349186" cy="364559"/>
              </a:xfrm>
              <a:prstGeom prst="rect">
                <a:avLst/>
              </a:prstGeom>
            </p:spPr>
          </p:pic>
          <p:pic>
            <p:nvPicPr>
              <p:cNvPr id="91" name="Рисунок 90"/>
              <p:cNvPicPr>
                <a:picLocks noChangeAspect="1"/>
              </p:cNvPicPr>
              <p:nvPr/>
            </p:nvPicPr>
            <p:blipFill>
              <a:blip r:embed="rId12"/>
              <a:stretch/>
            </p:blipFill>
            <p:spPr bwMode="auto">
              <a:xfrm>
                <a:off x="2055838" y="5764070"/>
                <a:ext cx="349186" cy="364559"/>
              </a:xfrm>
              <a:prstGeom prst="rect">
                <a:avLst/>
              </a:prstGeom>
            </p:spPr>
          </p:pic>
          <p:pic>
            <p:nvPicPr>
              <p:cNvPr id="92" name="Рисунок 9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/>
            </p:blipFill>
            <p:spPr bwMode="auto">
              <a:xfrm>
                <a:off x="4622794" y="5062829"/>
                <a:ext cx="415401" cy="422667"/>
              </a:xfrm>
              <a:prstGeom prst="rect">
                <a:avLst/>
              </a:prstGeom>
            </p:spPr>
          </p:pic>
        </p:grpSp>
      </p:grpSp>
      <p:sp>
        <p:nvSpPr>
          <p:cNvPr id="106" name="Скругленный прямоугольник 11"/>
          <p:cNvSpPr/>
          <p:nvPr/>
        </p:nvSpPr>
        <p:spPr bwMode="auto">
          <a:xfrm>
            <a:off x="7234437" y="1537459"/>
            <a:ext cx="4384048" cy="715089"/>
          </a:xfrm>
          <a:prstGeom prst="roundRect">
            <a:avLst>
              <a:gd name="adj" fmla="val 16667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/>
              <a:t>Схема функционирования ЕСМО для контроля </a:t>
            </a:r>
            <a:r>
              <a:rPr lang="ru-RU" b="1"/>
              <a:t>ОССиГ</a:t>
            </a:r>
            <a:endParaRPr lang="ru-RU" b="1"/>
          </a:p>
        </p:txBody>
      </p:sp>
      <p:sp>
        <p:nvSpPr>
          <p:cNvPr id="128" name="TextBox 127"/>
          <p:cNvSpPr txBox="1"/>
          <p:nvPr/>
        </p:nvSpPr>
        <p:spPr bwMode="auto">
          <a:xfrm>
            <a:off x="7422073" y="2324375"/>
            <a:ext cx="4870931" cy="4549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9909">
              <a:spcAft>
                <a:spcPts val="545"/>
              </a:spcAft>
              <a:defRPr/>
            </a:pP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Отходообразователь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 обращается</a:t>
            </a:r>
            <a:br>
              <a:rPr lang="en-US" sz="1550" b="1">
                <a:solidFill>
                  <a:sysClr val="windowText" lastClr="000000"/>
                </a:solidFill>
                <a:ea typeface="Tahoma"/>
                <a:cs typeface="Tahoma"/>
              </a:rPr>
            </a:b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в ИОГВ для оформления эл. талона</a:t>
            </a:r>
            <a:endParaRPr sz="1550" b="1"/>
          </a:p>
          <a:p>
            <a:pPr defTabSz="829909">
              <a:spcAft>
                <a:spcPts val="545"/>
              </a:spcAft>
              <a:defRPr/>
            </a:pPr>
            <a:endParaRPr lang="ru-RU" sz="1550">
              <a:solidFill>
                <a:sysClr val="windowText" lastClr="000000"/>
              </a:solidFill>
              <a:ea typeface="Tahoma"/>
              <a:cs typeface="Tahoma"/>
            </a:endParaRPr>
          </a:p>
          <a:p>
            <a:pPr defTabSz="829909">
              <a:spcAft>
                <a:spcPts val="545"/>
              </a:spcAft>
              <a:defRPr/>
            </a:pP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Отходообразователь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 «открывает» талон и загружает 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ОССиГ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 </a:t>
            </a:r>
            <a:endParaRPr sz="1550" b="1"/>
          </a:p>
          <a:p>
            <a:pPr defTabSz="829909">
              <a:spcAft>
                <a:spcPts val="545"/>
              </a:spcAft>
              <a:defRPr/>
            </a:pPr>
            <a:endParaRPr lang="ru-RU" sz="1550" b="1">
              <a:solidFill>
                <a:sysClr val="windowText" lastClr="000000"/>
              </a:solidFill>
              <a:ea typeface="Tahoma"/>
              <a:cs typeface="Tahoma"/>
            </a:endParaRPr>
          </a:p>
          <a:p>
            <a:pPr defTabSz="829909">
              <a:spcAft>
                <a:spcPts val="545"/>
              </a:spcAft>
              <a:defRPr/>
            </a:pP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ОССиГ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 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транпортируется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 на согласованный в рамках эл. талона объект утилизации 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ОССиГ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.</a:t>
            </a:r>
            <a:endParaRPr sz="1550" b="1"/>
          </a:p>
          <a:p>
            <a:pPr defTabSz="829909">
              <a:spcAft>
                <a:spcPts val="545"/>
              </a:spcAft>
              <a:defRPr/>
            </a:pPr>
            <a:endParaRPr lang="ru-RU" sz="1550" b="1">
              <a:solidFill>
                <a:sysClr val="windowText" lastClr="000000"/>
              </a:solidFill>
              <a:ea typeface="Tahoma"/>
              <a:cs typeface="Tahoma"/>
            </a:endParaRPr>
          </a:p>
          <a:p>
            <a:pPr defTabSz="829909">
              <a:spcAft>
                <a:spcPts val="545"/>
              </a:spcAft>
              <a:defRPr/>
            </a:pP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На КПО проводится повторная фиксация 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ОССиГ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 (объем </a:t>
            </a:r>
            <a:br>
              <a:rPr lang="en-US" sz="1550" b="1">
                <a:solidFill>
                  <a:sysClr val="windowText" lastClr="000000"/>
                </a:solidFill>
                <a:ea typeface="Tahoma"/>
                <a:cs typeface="Tahoma"/>
              </a:rPr>
            </a:b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и морфология)</a:t>
            </a:r>
            <a:endParaRPr sz="1550" b="1"/>
          </a:p>
          <a:p>
            <a:pPr defTabSz="829909">
              <a:spcAft>
                <a:spcPts val="545"/>
              </a:spcAft>
              <a:defRPr/>
            </a:pPr>
            <a:endParaRPr lang="ru-RU" sz="1550" b="1">
              <a:solidFill>
                <a:sysClr val="windowText" lastClr="000000"/>
              </a:solidFill>
              <a:ea typeface="Tahoma"/>
              <a:cs typeface="Tahoma"/>
            </a:endParaRPr>
          </a:p>
          <a:p>
            <a:pPr defTabSz="829909">
              <a:spcAft>
                <a:spcPts val="545"/>
              </a:spcAft>
              <a:defRPr/>
            </a:pP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Утилизация 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ОССиГ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 (контроль объемов</a:t>
            </a: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)</a:t>
            </a:r>
            <a:endParaRPr lang="ru-RU" sz="1550" b="1"/>
          </a:p>
          <a:p>
            <a:pPr defTabSz="829909">
              <a:spcAft>
                <a:spcPts val="50"/>
              </a:spcAft>
              <a:defRPr/>
            </a:pPr>
            <a:endParaRPr lang="ru-RU" sz="1550" b="1">
              <a:solidFill>
                <a:sysClr val="windowText" lastClr="000000"/>
              </a:solidFill>
              <a:ea typeface="Tahoma"/>
              <a:cs typeface="Tahoma"/>
            </a:endParaRPr>
          </a:p>
          <a:p>
            <a:pPr defTabSz="829909">
              <a:spcAft>
                <a:spcPts val="545"/>
              </a:spcAft>
              <a:defRPr/>
            </a:pPr>
            <a:r>
              <a:rPr lang="ru-RU" sz="1550" b="1">
                <a:solidFill>
                  <a:sysClr val="windowText" lastClr="000000"/>
                </a:solidFill>
                <a:ea typeface="Tahoma"/>
                <a:cs typeface="Tahoma"/>
              </a:rPr>
              <a:t>«Закрытие» эл. талона</a:t>
            </a:r>
            <a:endParaRPr sz="1550" b="1"/>
          </a:p>
        </p:txBody>
      </p:sp>
      <p:grpSp>
        <p:nvGrpSpPr>
          <p:cNvPr id="131" name="Группа 130"/>
          <p:cNvGrpSpPr/>
          <p:nvPr/>
        </p:nvGrpSpPr>
        <p:grpSpPr bwMode="auto">
          <a:xfrm>
            <a:off x="6877807" y="2387847"/>
            <a:ext cx="326723" cy="335193"/>
            <a:chOff x="3610256" y="2787650"/>
            <a:chExt cx="360000" cy="369333"/>
          </a:xfrm>
        </p:grpSpPr>
        <p:sp>
          <p:nvSpPr>
            <p:cNvPr id="132" name="Овал 131"/>
            <p:cNvSpPr/>
            <p:nvPr/>
          </p:nvSpPr>
          <p:spPr bwMode="auto">
            <a:xfrm>
              <a:off x="3610256" y="2787652"/>
              <a:ext cx="360000" cy="360001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50000">
                  <a:schemeClr val="tx2"/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909">
                <a:defRPr/>
              </a:pPr>
              <a:endParaRPr lang="ru-RU" sz="16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TextBox 132"/>
            <p:cNvSpPr txBox="1"/>
            <p:nvPr/>
          </p:nvSpPr>
          <p:spPr bwMode="auto">
            <a:xfrm>
              <a:off x="3632200" y="2787650"/>
              <a:ext cx="316112" cy="369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29909">
                <a:defRPr/>
              </a:pPr>
              <a:r>
                <a:rPr lang="ru-RU" sz="1650" b="1">
                  <a:solidFill>
                    <a:prstClr val="white"/>
                  </a:solidFill>
                  <a:latin typeface="Open Sans"/>
                  <a:ea typeface="Open Sans"/>
                  <a:cs typeface="Open Sans"/>
                </a:rPr>
                <a:t>1</a:t>
              </a:r>
              <a:endParaRPr/>
            </a:p>
          </p:txBody>
        </p:sp>
      </p:grpSp>
      <p:grpSp>
        <p:nvGrpSpPr>
          <p:cNvPr id="134" name="Группа 133"/>
          <p:cNvGrpSpPr/>
          <p:nvPr/>
        </p:nvGrpSpPr>
        <p:grpSpPr bwMode="auto">
          <a:xfrm>
            <a:off x="6897723" y="3122696"/>
            <a:ext cx="326723" cy="335193"/>
            <a:chOff x="3610256" y="2787650"/>
            <a:chExt cx="360000" cy="369333"/>
          </a:xfrm>
        </p:grpSpPr>
        <p:sp>
          <p:nvSpPr>
            <p:cNvPr id="135" name="Овал 134"/>
            <p:cNvSpPr/>
            <p:nvPr/>
          </p:nvSpPr>
          <p:spPr bwMode="auto">
            <a:xfrm>
              <a:off x="3610256" y="2787652"/>
              <a:ext cx="360000" cy="360001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50000">
                  <a:schemeClr val="tx2"/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909">
                <a:defRPr/>
              </a:pPr>
              <a:endParaRPr lang="ru-RU" sz="16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TextBox 135"/>
            <p:cNvSpPr txBox="1"/>
            <p:nvPr/>
          </p:nvSpPr>
          <p:spPr bwMode="auto">
            <a:xfrm>
              <a:off x="3632200" y="2787650"/>
              <a:ext cx="316112" cy="369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29909">
                <a:defRPr/>
              </a:pPr>
              <a:r>
                <a:rPr lang="ru-RU" sz="1650" b="1">
                  <a:solidFill>
                    <a:prstClr val="white"/>
                  </a:solidFill>
                  <a:latin typeface="Open Sans"/>
                  <a:ea typeface="Open Sans"/>
                  <a:cs typeface="Open Sans"/>
                </a:rPr>
                <a:t>2</a:t>
              </a:r>
              <a:endParaRPr/>
            </a:p>
          </p:txBody>
        </p:sp>
      </p:grpSp>
      <p:grpSp>
        <p:nvGrpSpPr>
          <p:cNvPr id="137" name="Группа 136"/>
          <p:cNvGrpSpPr/>
          <p:nvPr/>
        </p:nvGrpSpPr>
        <p:grpSpPr bwMode="auto">
          <a:xfrm>
            <a:off x="6915553" y="3919829"/>
            <a:ext cx="326723" cy="335193"/>
            <a:chOff x="3610256" y="2787650"/>
            <a:chExt cx="360000" cy="369333"/>
          </a:xfrm>
        </p:grpSpPr>
        <p:sp>
          <p:nvSpPr>
            <p:cNvPr id="138" name="Овал 137"/>
            <p:cNvSpPr/>
            <p:nvPr/>
          </p:nvSpPr>
          <p:spPr bwMode="auto">
            <a:xfrm>
              <a:off x="3610256" y="2787652"/>
              <a:ext cx="360000" cy="360001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50000">
                  <a:schemeClr val="tx2"/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909">
                <a:defRPr/>
              </a:pPr>
              <a:endParaRPr lang="ru-RU" sz="16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TextBox 138"/>
            <p:cNvSpPr txBox="1"/>
            <p:nvPr/>
          </p:nvSpPr>
          <p:spPr bwMode="auto">
            <a:xfrm>
              <a:off x="3632200" y="2787650"/>
              <a:ext cx="316112" cy="369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29909">
                <a:defRPr/>
              </a:pPr>
              <a:r>
                <a:rPr lang="ru-RU" sz="1650" b="1">
                  <a:solidFill>
                    <a:prstClr val="white"/>
                  </a:solidFill>
                  <a:latin typeface="Open Sans"/>
                  <a:ea typeface="Open Sans"/>
                  <a:cs typeface="Open Sans"/>
                </a:rPr>
                <a:t>3</a:t>
              </a:r>
              <a:endParaRPr/>
            </a:p>
          </p:txBody>
        </p:sp>
      </p:grpSp>
      <p:grpSp>
        <p:nvGrpSpPr>
          <p:cNvPr id="140" name="Группа 139"/>
          <p:cNvGrpSpPr/>
          <p:nvPr/>
        </p:nvGrpSpPr>
        <p:grpSpPr bwMode="auto">
          <a:xfrm>
            <a:off x="6939363" y="6291974"/>
            <a:ext cx="326723" cy="335193"/>
            <a:chOff x="3610256" y="2787650"/>
            <a:chExt cx="360000" cy="369333"/>
          </a:xfrm>
        </p:grpSpPr>
        <p:sp>
          <p:nvSpPr>
            <p:cNvPr id="141" name="Овал 140"/>
            <p:cNvSpPr/>
            <p:nvPr/>
          </p:nvSpPr>
          <p:spPr bwMode="auto">
            <a:xfrm>
              <a:off x="3610256" y="2787652"/>
              <a:ext cx="360000" cy="360001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50000">
                  <a:schemeClr val="tx2"/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909">
                <a:defRPr/>
              </a:pPr>
              <a:endParaRPr lang="ru-RU" sz="16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TextBox 141"/>
            <p:cNvSpPr txBox="1"/>
            <p:nvPr/>
          </p:nvSpPr>
          <p:spPr bwMode="auto">
            <a:xfrm>
              <a:off x="3632200" y="2787650"/>
              <a:ext cx="316112" cy="369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29909">
                <a:defRPr/>
              </a:pPr>
              <a:r>
                <a:rPr lang="ru-RU" sz="1650" b="1">
                  <a:solidFill>
                    <a:prstClr val="white"/>
                  </a:solidFill>
                  <a:latin typeface="Open Sans"/>
                  <a:ea typeface="Open Sans"/>
                  <a:cs typeface="Open Sans"/>
                </a:rPr>
                <a:t>6</a:t>
              </a:r>
              <a:endParaRPr/>
            </a:p>
          </p:txBody>
        </p:sp>
      </p:grpSp>
      <p:grpSp>
        <p:nvGrpSpPr>
          <p:cNvPr id="143" name="Группа 142"/>
          <p:cNvGrpSpPr/>
          <p:nvPr/>
        </p:nvGrpSpPr>
        <p:grpSpPr bwMode="auto">
          <a:xfrm>
            <a:off x="6937470" y="5651901"/>
            <a:ext cx="326723" cy="335193"/>
            <a:chOff x="3610256" y="2787650"/>
            <a:chExt cx="360000" cy="369333"/>
          </a:xfrm>
        </p:grpSpPr>
        <p:sp>
          <p:nvSpPr>
            <p:cNvPr id="144" name="Овал 143"/>
            <p:cNvSpPr/>
            <p:nvPr/>
          </p:nvSpPr>
          <p:spPr bwMode="auto">
            <a:xfrm>
              <a:off x="3610256" y="2787652"/>
              <a:ext cx="360000" cy="360001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50000">
                  <a:schemeClr val="tx2"/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909">
                <a:defRPr/>
              </a:pPr>
              <a:endParaRPr lang="ru-RU" sz="16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TextBox 144"/>
            <p:cNvSpPr txBox="1"/>
            <p:nvPr/>
          </p:nvSpPr>
          <p:spPr bwMode="auto">
            <a:xfrm>
              <a:off x="3632200" y="2787650"/>
              <a:ext cx="316112" cy="369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29909">
                <a:defRPr/>
              </a:pPr>
              <a:r>
                <a:rPr lang="ru-RU" sz="1650" b="1">
                  <a:solidFill>
                    <a:prstClr val="white"/>
                  </a:solidFill>
                  <a:latin typeface="Open Sans"/>
                  <a:ea typeface="Open Sans"/>
                  <a:cs typeface="Open Sans"/>
                </a:rPr>
                <a:t>5</a:t>
              </a:r>
              <a:endParaRPr/>
            </a:p>
          </p:txBody>
        </p:sp>
      </p:grpSp>
      <p:grpSp>
        <p:nvGrpSpPr>
          <p:cNvPr id="146" name="Группа 145"/>
          <p:cNvGrpSpPr/>
          <p:nvPr/>
        </p:nvGrpSpPr>
        <p:grpSpPr bwMode="auto">
          <a:xfrm>
            <a:off x="6920195" y="4791274"/>
            <a:ext cx="326723" cy="335193"/>
            <a:chOff x="3610256" y="2787650"/>
            <a:chExt cx="360000" cy="369333"/>
          </a:xfrm>
        </p:grpSpPr>
        <p:sp>
          <p:nvSpPr>
            <p:cNvPr id="147" name="Овал 146"/>
            <p:cNvSpPr/>
            <p:nvPr/>
          </p:nvSpPr>
          <p:spPr bwMode="auto">
            <a:xfrm>
              <a:off x="3610256" y="2787652"/>
              <a:ext cx="360000" cy="360001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50000">
                  <a:schemeClr val="tx2"/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909">
                <a:defRPr/>
              </a:pPr>
              <a:endParaRPr lang="ru-RU" sz="16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TextBox 147"/>
            <p:cNvSpPr txBox="1"/>
            <p:nvPr/>
          </p:nvSpPr>
          <p:spPr bwMode="auto">
            <a:xfrm>
              <a:off x="3632200" y="2787650"/>
              <a:ext cx="316112" cy="369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29909">
                <a:defRPr/>
              </a:pPr>
              <a:r>
                <a:rPr lang="ru-RU" sz="1650" b="1">
                  <a:solidFill>
                    <a:prstClr val="white"/>
                  </a:solidFill>
                  <a:latin typeface="Open Sans"/>
                  <a:ea typeface="Open Sans"/>
                  <a:cs typeface="Open Sans"/>
                </a:rPr>
                <a:t>4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с двумя усеченными противолежащими углами 6"/>
          <p:cNvSpPr/>
          <p:nvPr/>
        </p:nvSpPr>
        <p:spPr bwMode="auto">
          <a:xfrm>
            <a:off x="1608493" y="305875"/>
            <a:ext cx="9325000" cy="1283788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Предотвращение 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поступления неочищенных хозяйственно-бытовых 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стоков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р. </a:t>
            </a: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Тула</a:t>
            </a:r>
            <a:endParaRPr lang="ru-RU"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1696336" y="6321292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6</a:t>
            </a:r>
            <a:endParaRPr lang="ru-RU" sz="2400" b="1">
              <a:solidFill>
                <a:srgbClr val="294853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3606" y="3483406"/>
            <a:ext cx="4091624" cy="3068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12258" y="2119679"/>
            <a:ext cx="4091624" cy="3068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кругленный прямоугольник 11"/>
          <p:cNvSpPr/>
          <p:nvPr/>
        </p:nvSpPr>
        <p:spPr bwMode="auto">
          <a:xfrm>
            <a:off x="392828" y="2014734"/>
            <a:ext cx="5376998" cy="851297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>
                <a:ea typeface="Calibri"/>
              </a:rPr>
              <a:t>В 2024 году затампонировано</a:t>
            </a:r>
            <a:endParaRPr/>
          </a:p>
          <a:p>
            <a:pPr algn="ctr">
              <a:defRPr/>
            </a:pPr>
            <a:r>
              <a:rPr lang="ru-RU" sz="2200" b="1">
                <a:solidFill>
                  <a:srgbClr val="C00000"/>
                </a:solidFill>
                <a:ea typeface="Calibri"/>
              </a:rPr>
              <a:t>2</a:t>
            </a:r>
            <a:r>
              <a:rPr lang="ru-RU" sz="2200">
                <a:ea typeface="Calibri"/>
              </a:rPr>
              <a:t> бесхозяйных выпуска на р. Тула</a:t>
            </a:r>
            <a:endParaRPr lang="ru-RU" sz="220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902975" y="3291102"/>
            <a:ext cx="2301538" cy="3068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с двумя усеченными противолежащими углами 6"/>
          <p:cNvSpPr/>
          <p:nvPr/>
        </p:nvSpPr>
        <p:spPr bwMode="auto">
          <a:xfrm>
            <a:off x="1608493" y="305875"/>
            <a:ext cx="9325000" cy="1283788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F8F8F8"/>
                </a:solidFill>
                <a:latin typeface="Times New Roman"/>
                <a:cs typeface="Times New Roman"/>
              </a:rPr>
              <a:t>Обследование малых рек города Новосибирска</a:t>
            </a:r>
            <a:endParaRPr lang="ru-RU" sz="2400" b="1" i="0" u="none" strike="noStrike" cap="none" spc="0">
              <a:ln>
                <a:noFill/>
              </a:ln>
              <a:solidFill>
                <a:srgbClr val="F8F8F8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1696336" y="6321292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7</a:t>
            </a:r>
            <a:endParaRPr lang="ru-RU" sz="2400" b="1">
              <a:solidFill>
                <a:srgbClr val="294853"/>
              </a:solidFill>
            </a:endParaRPr>
          </a:p>
        </p:txBody>
      </p:sp>
      <p:sp>
        <p:nvSpPr>
          <p:cNvPr id="6" name="Скругленный прямоугольник 11"/>
          <p:cNvSpPr/>
          <p:nvPr/>
        </p:nvSpPr>
        <p:spPr bwMode="auto">
          <a:xfrm>
            <a:off x="24349" y="1911817"/>
            <a:ext cx="5376998" cy="1157764"/>
          </a:xfrm>
          <a:prstGeom prst="roundRect">
            <a:avLst>
              <a:gd name="adj" fmla="val 16667"/>
            </a:avLst>
          </a:prstGeom>
          <a:solidFill>
            <a:srgbClr val="B1C4B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/>
              <a:t>В комиссию по вопросу проведения обследования малых рек на территории</a:t>
            </a:r>
            <a:endParaRPr/>
          </a:p>
          <a:p>
            <a:pPr algn="ctr">
              <a:defRPr/>
            </a:pPr>
            <a:r>
              <a:rPr lang="ru-RU" sz="2000"/>
              <a:t>г. Новосибирска вошли:</a:t>
            </a:r>
            <a:endParaRPr lang="ru-RU" sz="2000"/>
          </a:p>
        </p:txBody>
      </p:sp>
      <p:sp>
        <p:nvSpPr>
          <p:cNvPr id="8" name="Скругленный прямоугольник 11"/>
          <p:cNvSpPr/>
          <p:nvPr/>
        </p:nvSpPr>
        <p:spPr bwMode="auto">
          <a:xfrm>
            <a:off x="-22957" y="3391736"/>
            <a:ext cx="5376998" cy="42564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/>
              <a:t>Минприроды Новосибирской области</a:t>
            </a:r>
            <a:endParaRPr lang="ru-RU" sz="1900"/>
          </a:p>
        </p:txBody>
      </p:sp>
      <p:sp>
        <p:nvSpPr>
          <p:cNvPr id="9" name="Скругленный прямоугольник 11"/>
          <p:cNvSpPr/>
          <p:nvPr/>
        </p:nvSpPr>
        <p:spPr bwMode="auto">
          <a:xfrm>
            <a:off x="0" y="4020334"/>
            <a:ext cx="5376998" cy="74914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/>
              <a:t>Структурные подразделения мэрии</a:t>
            </a:r>
            <a:endParaRPr/>
          </a:p>
          <a:p>
            <a:pPr algn="ctr">
              <a:defRPr/>
            </a:pPr>
            <a:r>
              <a:rPr lang="ru-RU" sz="1900"/>
              <a:t>г. Новосибирска</a:t>
            </a:r>
            <a:endParaRPr/>
          </a:p>
        </p:txBody>
      </p:sp>
      <p:sp>
        <p:nvSpPr>
          <p:cNvPr id="11" name="Скругленный прямоугольник 11"/>
          <p:cNvSpPr/>
          <p:nvPr/>
        </p:nvSpPr>
        <p:spPr bwMode="auto">
          <a:xfrm>
            <a:off x="-22957" y="4921189"/>
            <a:ext cx="5376998" cy="42564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/>
              <a:t>МУП г. Новосибирска «Горводоканал»</a:t>
            </a:r>
            <a:endParaRPr lang="ru-RU" sz="1900"/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-22957" y="5548090"/>
            <a:ext cx="5376998" cy="42564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/>
              <a:t>МП «МЕТРО МИР»</a:t>
            </a:r>
            <a:endParaRPr lang="ru-RU" sz="1900"/>
          </a:p>
        </p:txBody>
      </p:sp>
      <p:pic>
        <p:nvPicPr>
          <p:cNvPr id="14" name="Рисунок 13" descr="E:\Фотки с телика\WhatsApp Image 2024-06-17 at 14.00.54 (2).jpeg"/>
          <p:cNvPicPr/>
          <p:nvPr/>
        </p:nvPicPr>
        <p:blipFill>
          <a:blip r:embed="rId4"/>
          <a:stretch/>
        </p:blipFill>
        <p:spPr bwMode="auto">
          <a:xfrm>
            <a:off x="5448653" y="1638043"/>
            <a:ext cx="2953369" cy="231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1"/>
          <p:cNvSpPr/>
          <p:nvPr/>
        </p:nvSpPr>
        <p:spPr bwMode="auto">
          <a:xfrm>
            <a:off x="5428364" y="3766528"/>
            <a:ext cx="1673364" cy="37457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/>
              <a:t>р. Каменка</a:t>
            </a:r>
            <a:endParaRPr lang="ru-RU" sz="1600"/>
          </a:p>
        </p:txBody>
      </p:sp>
      <p:pic>
        <p:nvPicPr>
          <p:cNvPr id="16" name="Рисунок 15" descr="C:\Users\TRadchenko\AppData\Local\Microsoft\Windows\Temporary Internet Files\Content.Word\IMG_20240618_102536.jpg"/>
          <p:cNvPicPr/>
          <p:nvPr/>
        </p:nvPicPr>
        <p:blipFill>
          <a:blip r:embed="rId5"/>
          <a:stretch/>
        </p:blipFill>
        <p:spPr bwMode="auto">
          <a:xfrm>
            <a:off x="8591247" y="1638043"/>
            <a:ext cx="3004735" cy="231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1"/>
          <p:cNvSpPr/>
          <p:nvPr/>
        </p:nvSpPr>
        <p:spPr bwMode="auto">
          <a:xfrm>
            <a:off x="8591247" y="3766528"/>
            <a:ext cx="1673364" cy="37457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/>
              <a:t>р. Камышенка</a:t>
            </a:r>
            <a:endParaRPr lang="ru-RU" sz="1600"/>
          </a:p>
        </p:txBody>
      </p:sp>
      <p:pic>
        <p:nvPicPr>
          <p:cNvPr id="18" name="Рисунок 17" descr="C:\Users\TRadchenko\AppData\Local\Microsoft\Windows\Temporary Internet Files\Content.Word\IMG_20240620_100121.jpg"/>
          <p:cNvPicPr/>
          <p:nvPr/>
        </p:nvPicPr>
        <p:blipFill>
          <a:blip r:embed="rId6"/>
          <a:stretch/>
        </p:blipFill>
        <p:spPr bwMode="auto">
          <a:xfrm>
            <a:off x="5448653" y="4237742"/>
            <a:ext cx="3004735" cy="23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1"/>
          <p:cNvSpPr/>
          <p:nvPr/>
        </p:nvSpPr>
        <p:spPr bwMode="auto">
          <a:xfrm>
            <a:off x="5376998" y="6379105"/>
            <a:ext cx="1673364" cy="37457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/>
              <a:t>р. Ельцовка</a:t>
            </a:r>
            <a:endParaRPr lang="ru-RU" sz="1600"/>
          </a:p>
        </p:txBody>
      </p:sp>
      <p:pic>
        <p:nvPicPr>
          <p:cNvPr id="20" name="Рисунок 19" descr="D:\Фотки с телика\WhatsApp Image 2024-06-17 at 14.01.15 (1).jpeg"/>
          <p:cNvPicPr/>
          <p:nvPr/>
        </p:nvPicPr>
        <p:blipFill>
          <a:blip r:embed="rId7"/>
          <a:stretch/>
        </p:blipFill>
        <p:spPr bwMode="auto">
          <a:xfrm>
            <a:off x="8619946" y="4237742"/>
            <a:ext cx="3004735" cy="240169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Скругленный прямоугольник 11"/>
          <p:cNvSpPr/>
          <p:nvPr/>
        </p:nvSpPr>
        <p:spPr bwMode="auto">
          <a:xfrm>
            <a:off x="8619946" y="6279240"/>
            <a:ext cx="1673364" cy="37457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/>
              <a:t>р. Плющиха</a:t>
            </a:r>
            <a:endParaRPr lang="ru-RU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Прямоугольник с двумя усеченными противолежащими углами 7"/>
          <p:cNvSpPr/>
          <p:nvPr/>
        </p:nvSpPr>
        <p:spPr bwMode="auto">
          <a:xfrm>
            <a:off x="1683758" y="142101"/>
            <a:ext cx="9129282" cy="868728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EBEBEB"/>
                </a:solidFill>
                <a:latin typeface="Times New Roman"/>
                <a:cs typeface="Times New Roman"/>
              </a:rPr>
              <a:t>Рассмотрение обращений и сообщений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EBEBEB"/>
                </a:solidFill>
                <a:latin typeface="Times New Roman"/>
                <a:cs typeface="Times New Roman"/>
              </a:rPr>
              <a:t>граждан и организаций</a:t>
            </a:r>
            <a:endParaRPr sz="1600" b="0" i="0" u="none" strike="noStrike" cap="none" spc="0">
              <a:ln>
                <a:noFill/>
              </a:ln>
              <a:solidFill>
                <a:srgbClr val="174D2D"/>
              </a:solidFill>
              <a:latin typeface="Trebuchet MS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1777932" y="6396335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8</a:t>
            </a:r>
            <a:endParaRPr lang="ru-RU" sz="2400" b="1">
              <a:solidFill>
                <a:srgbClr val="29485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828612" y="1748542"/>
            <a:ext cx="3140346" cy="2886701"/>
          </a:xfrm>
          <a:prstGeom prst="rect">
            <a:avLst/>
          </a:prstGeom>
          <a:solidFill>
            <a:srgbClr val="D7E2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4" name="Picture 2" descr="Порядок рассмотрения обращений граждан — СТОМАТОЛОГИЧЕСКАЯ ПОЛИКЛИНИКА № 13"/>
          <p:cNvPicPr>
            <a:picLocks noChangeAspect="1" noChangeArrowheads="1"/>
          </p:cNvPicPr>
          <p:nvPr/>
        </p:nvPicPr>
        <p:blipFill>
          <a:blip r:embed="rId4"/>
          <a:srcRect l="24293" t="0" r="24507" b="0"/>
          <a:stretch/>
        </p:blipFill>
        <p:spPr bwMode="auto">
          <a:xfrm>
            <a:off x="1632968" y="1865026"/>
            <a:ext cx="1531634" cy="1994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 bwMode="auto">
          <a:xfrm>
            <a:off x="4525827" y="1748541"/>
            <a:ext cx="3140346" cy="2886701"/>
          </a:xfrm>
          <a:prstGeom prst="rect">
            <a:avLst/>
          </a:prstGeom>
          <a:solidFill>
            <a:srgbClr val="D7E2D9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469635" y="1748541"/>
            <a:ext cx="3140346" cy="2886701"/>
          </a:xfrm>
          <a:prstGeom prst="rect">
            <a:avLst/>
          </a:prstGeom>
          <a:solidFill>
            <a:srgbClr val="D7E2D9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601742" y="1865026"/>
            <a:ext cx="3080431" cy="2052818"/>
          </a:xfrm>
          <a:prstGeom prst="rect">
            <a:avLst/>
          </a:prstGeom>
        </p:spPr>
      </p:pic>
      <p:pic>
        <p:nvPicPr>
          <p:cNvPr id="46" name="Рисунок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223041" y="1811602"/>
            <a:ext cx="3629183" cy="177206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 bwMode="auto">
          <a:xfrm>
            <a:off x="828612" y="4231618"/>
            <a:ext cx="3140346" cy="1581604"/>
          </a:xfrm>
          <a:prstGeom prst="rect">
            <a:avLst/>
          </a:prstGeom>
          <a:ln>
            <a:solidFill>
              <a:srgbClr val="29485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TextBox 24"/>
          <p:cNvSpPr txBox="1"/>
          <p:nvPr/>
        </p:nvSpPr>
        <p:spPr bwMode="auto">
          <a:xfrm>
            <a:off x="836612" y="4263664"/>
            <a:ext cx="3140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/>
              <a:t>№ 59-ФЗ и иные НПА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988138" y="5001861"/>
            <a:ext cx="282129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94853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rgbClr val="C00000"/>
                </a:solidFill>
              </a:rPr>
              <a:t>694</a:t>
            </a:r>
            <a:r>
              <a:rPr lang="ru-RU" sz="2400"/>
              <a:t> обращения</a:t>
            </a:r>
            <a:endParaRPr lang="ru-RU" sz="240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4525827" y="4237403"/>
            <a:ext cx="3140346" cy="1581604"/>
          </a:xfrm>
          <a:prstGeom prst="rect">
            <a:avLst/>
          </a:prstGeom>
          <a:ln>
            <a:solidFill>
              <a:srgbClr val="29485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TextBox 28"/>
          <p:cNvSpPr txBox="1"/>
          <p:nvPr/>
        </p:nvSpPr>
        <p:spPr bwMode="auto">
          <a:xfrm>
            <a:off x="4571784" y="4249853"/>
            <a:ext cx="3140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/>
              <a:t>Инцидент-менеджмент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4776874" y="5003652"/>
            <a:ext cx="260568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94853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rgbClr val="C00000"/>
                </a:solidFill>
              </a:rPr>
              <a:t>270</a:t>
            </a:r>
            <a:r>
              <a:rPr lang="ru-RU" sz="2400"/>
              <a:t> </a:t>
            </a:r>
            <a:r>
              <a:rPr lang="ru-RU" sz="2400"/>
              <a:t>инцидентов</a:t>
            </a:r>
            <a:endParaRPr/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8474089" y="4231618"/>
            <a:ext cx="3140346" cy="1581604"/>
          </a:xfrm>
          <a:prstGeom prst="rect">
            <a:avLst/>
          </a:prstGeom>
          <a:ln>
            <a:solidFill>
              <a:srgbClr val="29485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TextBox 30"/>
          <p:cNvSpPr txBox="1"/>
          <p:nvPr/>
        </p:nvSpPr>
        <p:spPr bwMode="auto">
          <a:xfrm>
            <a:off x="8469635" y="4249853"/>
            <a:ext cx="3140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/>
              <a:t>Платформа обратной связи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8633615" y="5001861"/>
            <a:ext cx="282129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94853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rgbClr val="C00000"/>
                </a:solidFill>
              </a:rPr>
              <a:t>94</a:t>
            </a:r>
            <a:r>
              <a:rPr lang="ru-RU" sz="2400"/>
              <a:t> сообщения</a:t>
            </a:r>
            <a:endParaRPr lang="ru-RU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44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496301" name="Рисунок 5554963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2828" y="294093"/>
            <a:ext cx="871568" cy="653676"/>
          </a:xfrm>
          <a:prstGeom prst="rect">
            <a:avLst/>
          </a:prstGeom>
        </p:spPr>
      </p:pic>
      <p:sp>
        <p:nvSpPr>
          <p:cNvPr id="2037257268" name="TextBox 2037257267"/>
          <p:cNvSpPr txBox="1"/>
          <p:nvPr/>
        </p:nvSpPr>
        <p:spPr bwMode="auto">
          <a:xfrm>
            <a:off x="3054558" y="2035735"/>
            <a:ext cx="914400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Прямоугольник с двумя усеченными противолежащими углами 7"/>
          <p:cNvSpPr/>
          <p:nvPr/>
        </p:nvSpPr>
        <p:spPr bwMode="auto">
          <a:xfrm>
            <a:off x="1766584" y="79041"/>
            <a:ext cx="9129281" cy="868728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22734">
              <a:alpha val="84000"/>
            </a:srgb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i="0" u="none" strike="noStrike" cap="none" spc="0">
                <a:ln>
                  <a:noFill/>
                </a:ln>
                <a:solidFill>
                  <a:srgbClr val="EBEBEB"/>
                </a:solidFill>
                <a:latin typeface="Times New Roman"/>
                <a:cs typeface="Times New Roman"/>
              </a:rPr>
              <a:t>Количество </a:t>
            </a:r>
            <a:r>
              <a:rPr lang="ru-RU" sz="2400" b="1">
                <a:solidFill>
                  <a:srgbClr val="EBEBEB"/>
                </a:solidFill>
                <a:latin typeface="Times New Roman"/>
                <a:cs typeface="Times New Roman"/>
              </a:rPr>
              <a:t>контрольных (надзорных) мероприятий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>
                <a:solidFill>
                  <a:srgbClr val="EBEBEB"/>
                </a:solidFill>
                <a:latin typeface="Times New Roman"/>
                <a:cs typeface="Times New Roman"/>
              </a:rPr>
              <a:t>без взаимодействия</a:t>
            </a:r>
            <a:endParaRPr lang="ru-RU" sz="2400" b="1" i="0" u="none" strike="noStrike" cap="none" spc="0">
              <a:ln>
                <a:noFill/>
              </a:ln>
              <a:solidFill>
                <a:srgbClr val="EBEBEB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32" name="Диаграмма 31"/>
          <p:cNvGraphicFramePr>
            <a:graphicFrameLocks xmlns:a="http://schemas.openxmlformats.org/drawingml/2006/main"/>
          </p:cNvGraphicFramePr>
          <p:nvPr/>
        </p:nvGraphicFramePr>
        <p:xfrm>
          <a:off x="1864959" y="939021"/>
          <a:ext cx="8520565" cy="3251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 bwMode="auto">
          <a:xfrm>
            <a:off x="11648924" y="6396335"/>
            <a:ext cx="82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294853"/>
                </a:solidFill>
              </a:rPr>
              <a:t>9</a:t>
            </a:r>
            <a:endParaRPr lang="ru-RU" sz="2400" b="1">
              <a:solidFill>
                <a:srgbClr val="29485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19778" y="4190432"/>
            <a:ext cx="3156294" cy="2367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474408" y="4190432"/>
            <a:ext cx="3174516" cy="2380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547094" y="4204098"/>
            <a:ext cx="3156294" cy="2367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Override1.xml><?xml version="1.0" encoding="utf-8"?>
<a:themeOverride xmlns:a="http://schemas.openxmlformats.org/drawingml/2006/main" xmlns:r="http://schemas.openxmlformats.org/officeDocument/2006/relationships" xmlns:p="http://schemas.openxmlformats.org/presentationml/2006/main">
  <a:clrScheme name="Другая 5">
    <a:dk1>
      <a:sysClr val="windowText" lastClr="000000"/>
    </a:dk1>
    <a:lt1>
      <a:srgbClr val="174D2D"/>
    </a:lt1>
    <a:dk2>
      <a:srgbClr val="2C3C43"/>
    </a:dk2>
    <a:lt2>
      <a:srgbClr val="EBEBEB"/>
    </a:lt2>
    <a:accent1>
      <a:srgbClr val="022734"/>
    </a:accent1>
    <a:accent2>
      <a:srgbClr val="174D2D"/>
    </a:accent2>
    <a:accent3>
      <a:srgbClr val="E6B91E"/>
    </a:accent3>
    <a:accent4>
      <a:srgbClr val="E76618"/>
    </a:accent4>
    <a:accent5>
      <a:srgbClr val="C42F1A"/>
    </a:accent5>
    <a:accent6>
      <a:srgbClr val="554E31"/>
    </a:accent6>
    <a:hlink>
      <a:srgbClr val="E9F5D0"/>
    </a:hlink>
    <a:folHlink>
      <a:srgbClr val="6E91A0"/>
    </a:folHlink>
  </a:clrScheme>
  <a:fontScheme name="Аспект">
    <a:majorFont>
      <a:latin typeface="Trebuchet MS"/>
      <a:ea typeface="Arial"/>
      <a:cs typeface="Arial"/>
    </a:majorFont>
    <a:minorFont>
      <a:latin typeface="Trebuchet MS"/>
      <a:ea typeface="Arial"/>
      <a:cs typeface="Arial"/>
    </a:minorFont>
  </a:fontScheme>
  <a:fmtScheme name="Аспект">
    <a:fillStyleLst>
      <a:solidFill>
        <a:schemeClr val="phClr"/>
      </a:solidFill>
      <a:gradFill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gradFill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0</Words>
  <Application>Р7-Офис/2024.3.1.523</Application>
  <DocSecurity>0</DocSecurity>
  <PresentationFormat>Широкоэкранный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>PNO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Ларесс Анастасия Александровна</dc:creator>
  <cp:keywords/>
  <dc:description/>
  <dc:identifier/>
  <dc:language/>
  <cp:lastModifiedBy/>
  <cp:revision>585</cp:revision>
  <dcterms:created xsi:type="dcterms:W3CDTF">2020-05-19T08:09:07Z</dcterms:created>
  <dcterms:modified xsi:type="dcterms:W3CDTF">2025-02-17T08:18:32Z</dcterms:modified>
  <cp:category/>
  <cp:contentStatus/>
  <cp:version/>
</cp:coreProperties>
</file>