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77" r:id="rId2"/>
    <p:sldMasterId id="2147483687" r:id="rId3"/>
    <p:sldMasterId id="2147483696" r:id="rId4"/>
    <p:sldMasterId id="2147483708" r:id="rId5"/>
    <p:sldMasterId id="2147483717" r:id="rId6"/>
  </p:sldMasterIdLst>
  <p:notesMasterIdLst>
    <p:notesMasterId r:id="rId25"/>
  </p:notesMasterIdLst>
  <p:sldIdLst>
    <p:sldId id="275" r:id="rId7"/>
    <p:sldId id="276" r:id="rId8"/>
    <p:sldId id="306" r:id="rId9"/>
    <p:sldId id="297" r:id="rId10"/>
    <p:sldId id="307" r:id="rId11"/>
    <p:sldId id="295" r:id="rId12"/>
    <p:sldId id="294" r:id="rId13"/>
    <p:sldId id="292" r:id="rId14"/>
    <p:sldId id="289" r:id="rId15"/>
    <p:sldId id="313" r:id="rId16"/>
    <p:sldId id="299" r:id="rId17"/>
    <p:sldId id="310" r:id="rId18"/>
    <p:sldId id="287" r:id="rId19"/>
    <p:sldId id="314" r:id="rId20"/>
    <p:sldId id="308" r:id="rId21"/>
    <p:sldId id="315" r:id="rId22"/>
    <p:sldId id="316" r:id="rId23"/>
    <p:sldId id="302" r:id="rId24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>
          <p15:clr>
            <a:srgbClr val="A4A3A4"/>
          </p15:clr>
        </p15:guide>
        <p15:guide id="2" orient="horz" pos="2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795D"/>
    <a:srgbClr val="EE8944"/>
    <a:srgbClr val="6C0000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954" y="-318"/>
      </p:cViewPr>
      <p:guideLst>
        <p:guide orient="horz" pos="21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2.bin"/><Relationship Id="rId4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  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560-4417-88E6-78954808A62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560-4417-88E6-78954808A62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560-4417-88E6-78954808A626}"/>
              </c:ext>
            </c:extLst>
          </c:dPt>
          <c:dLbls>
            <c:dLbl>
              <c:idx val="0"/>
              <c:layout>
                <c:manualLayout>
                  <c:x val="-7.7956372559175393E-4"/>
                  <c:y val="-1.924647560357926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560-4417-88E6-78954808A626}"/>
                </c:ext>
              </c:extLst>
            </c:dLbl>
            <c:dLbl>
              <c:idx val="1"/>
              <c:layout>
                <c:manualLayout>
                  <c:x val="4.1869604016409098E-3"/>
                  <c:y val="-6.557593280432213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560-4417-88E6-78954808A626}"/>
                </c:ext>
              </c:extLst>
            </c:dLbl>
            <c:dLbl>
              <c:idx val="2"/>
              <c:layout>
                <c:manualLayout>
                  <c:x val="-4.5624515230074485E-3"/>
                  <c:y val="3.801740390567802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560-4417-88E6-78954808A626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объекты НВОС II категории (277 объектов)</c:v>
                </c:pt>
                <c:pt idx="1">
                  <c:v>объекты НВОС III категории (1580  объектов)</c:v>
                </c:pt>
                <c:pt idx="2">
                  <c:v>объекты НВОС IV категории (1696 объектов)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277</c:v>
                </c:pt>
                <c:pt idx="1">
                  <c:v>1580</c:v>
                </c:pt>
                <c:pt idx="2">
                  <c:v>1696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560-4417-88E6-78954808A62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89902963597323"/>
          <c:y val="0.76040892847093255"/>
          <c:w val="0.85526231222986526"/>
          <c:h val="0.1949205779728741"/>
        </c:manualLayout>
      </c:layout>
      <c:overlay val="0"/>
      <c:spPr>
        <a:solidFill>
          <a:srgbClr val="E8F8EE"/>
        </a:solidFill>
        <a:ln w="12700" cap="rnd" cmpd="sng" algn="ctr">
          <a:solidFill>
            <a:schemeClr val="accent6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 rot="0" vert="horz"/>
        <a:lstStyle/>
        <a:p>
          <a:pPr>
            <a:defRPr/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829972444298387"/>
          <c:y val="0.25112325670676511"/>
          <c:w val="0.60495382146235366"/>
          <c:h val="0.738892376861849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  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tx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38-40CA-8F5F-A709CA2F9C3F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538-40CA-8F5F-A709CA2F9C3F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538-40CA-8F5F-A709CA2F9C3F}"/>
              </c:ext>
            </c:extLst>
          </c:dPt>
          <c:dLbls>
            <c:dLbl>
              <c:idx val="0"/>
              <c:layout>
                <c:manualLayout>
                  <c:x val="-5.0390671478998929E-2"/>
                  <c:y val="-8.3997999446638799E-2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r>
                      <a:rPr lang="ru-RU" dirty="0" smtClean="0"/>
                      <a:t>0,01</a:t>
                    </a:r>
                    <a:r>
                      <a:rPr lang="ru-RU" dirty="0"/>
                      <a:t>%</a:t>
                    </a:r>
                  </a:p>
                </c:rich>
              </c:tx>
              <c:numFmt formatCode="0.00%" sourceLinked="0"/>
              <c:spPr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9497514822886908E-3"/>
                  <c:y val="-6.2138075659812645E-3"/>
                </c:manualLayout>
              </c:layout>
              <c:numFmt formatCode="General" sourceLinked="0"/>
              <c:spPr/>
              <c:txPr>
                <a:bodyPr rot="0" vert="horz"/>
                <a:lstStyle/>
                <a:p>
                  <a:pPr>
                    <a:defRPr sz="2400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538-40CA-8F5F-A709CA2F9C3F}"/>
                </c:ext>
              </c:extLst>
            </c:dLbl>
            <c:dLbl>
              <c:idx val="2"/>
              <c:layout>
                <c:manualLayout>
                  <c:x val="4.6875478069703269E-2"/>
                  <c:y val="-1.3509605356411091E-2"/>
                </c:manualLayout>
              </c:layout>
              <c:tx>
                <c:rich>
                  <a:bodyPr rot="0" vert="horz"/>
                  <a:lstStyle/>
                  <a:p>
                    <a:pPr>
                      <a:defRPr sz="2400"/>
                    </a:pPr>
                    <a:r>
                      <a:rPr lang="ru-RU" sz="2400" dirty="0" smtClean="0">
                        <a:latin typeface="Times New Roman"/>
                        <a:cs typeface="Times New Roman"/>
                      </a:rPr>
                      <a:t>91%</a:t>
                    </a:r>
                    <a:endParaRPr lang="en-US" sz="2400" dirty="0"/>
                  </a:p>
                </c:rich>
              </c:tx>
              <c:numFmt formatCode="General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General" sourceLinked="0"/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участки недр, используемые используемые для строительства и эксплуатации подземных сооружений (2)</c:v>
                </c:pt>
                <c:pt idx="1">
                  <c:v>участки недр, содержащие общераспространенные полезные ископаемые (135)</c:v>
                </c:pt>
                <c:pt idx="2">
                  <c:v>участки недр, содержащие подземные воды (1336)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135</c:v>
                </c:pt>
                <c:pt idx="2">
                  <c:v>1336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538-40CA-8F5F-A709CA2F9C3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2"/>
        <c:holeSize val="57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D93EF1-1874-427A-9F47-9ABAFDEC7446}" type="doc">
      <dgm:prSet loTypeId="urn:microsoft.com/office/officeart/2008/layout/AlternatingPictureBlocks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11D2784-357E-43D0-AC5A-D005012E6829}">
      <dgm:prSet phldrT="[Текст]" custT="1"/>
      <dgm:spPr/>
      <dgm:t>
        <a:bodyPr/>
        <a:lstStyle/>
        <a:p>
          <a:pPr algn="ctr"/>
          <a:r>
            <a: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Проведение </a:t>
          </a:r>
          <a:r>
            <a: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КНМ</a:t>
          </a:r>
          <a:r>
            <a: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без взаимодействия</a:t>
          </a:r>
        </a:p>
      </dgm:t>
    </dgm:pt>
    <dgm:pt modelId="{07FBFFB5-306C-4481-8A99-644E23BB72DB}" type="parTrans" cxnId="{F63CE4ED-80F6-47EC-90F4-05B3CD81DBED}">
      <dgm:prSet/>
      <dgm:spPr/>
      <dgm:t>
        <a:bodyPr/>
        <a:lstStyle/>
        <a:p>
          <a:endParaRPr lang="ru-RU"/>
        </a:p>
      </dgm:t>
    </dgm:pt>
    <dgm:pt modelId="{153D8A4B-95A8-450D-BFBE-200644980A4F}" type="sibTrans" cxnId="{F63CE4ED-80F6-47EC-90F4-05B3CD81DBED}">
      <dgm:prSet/>
      <dgm:spPr/>
      <dgm:t>
        <a:bodyPr/>
        <a:lstStyle/>
        <a:p>
          <a:endParaRPr lang="ru-RU"/>
        </a:p>
      </dgm:t>
    </dgm:pt>
    <dgm:pt modelId="{38B41594-D16C-424D-B9EA-EC55A53AE6D3}">
      <dgm:prSet phldrT="[Текст]" custT="1"/>
      <dgm:spPr/>
      <dgm:t>
        <a:bodyPr/>
        <a:lstStyle/>
        <a:p>
          <a:r>
            <a:rPr lang="ru-RU" sz="17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с информационными системами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082708-6AE9-44D4-A5A0-CE33E9FE8613}" type="parTrans" cxnId="{BFC4AF58-782B-41CB-8905-B39F46C98C9C}">
      <dgm:prSet/>
      <dgm:spPr/>
      <dgm:t>
        <a:bodyPr/>
        <a:lstStyle/>
        <a:p>
          <a:endParaRPr lang="ru-RU"/>
        </a:p>
      </dgm:t>
    </dgm:pt>
    <dgm:pt modelId="{28270A5A-A196-4C74-9192-BEA75C9E94A6}" type="sibTrans" cxnId="{BFC4AF58-782B-41CB-8905-B39F46C98C9C}">
      <dgm:prSet/>
      <dgm:spPr/>
      <dgm:t>
        <a:bodyPr/>
        <a:lstStyle/>
        <a:p>
          <a:endParaRPr lang="ru-RU"/>
        </a:p>
      </dgm:t>
    </dgm:pt>
    <dgm:pt modelId="{4B8CC8EE-0C2C-4F52-9F22-45C7E2489075}" type="pres">
      <dgm:prSet presAssocID="{4FD93EF1-1874-427A-9F47-9ABAFDEC744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8E9532-E074-4F78-BF31-615415626797}" type="pres">
      <dgm:prSet presAssocID="{F11D2784-357E-43D0-AC5A-D005012E6829}" presName="comp" presStyleCnt="0"/>
      <dgm:spPr/>
      <dgm:t>
        <a:bodyPr/>
        <a:lstStyle/>
        <a:p>
          <a:endParaRPr lang="ru-RU"/>
        </a:p>
      </dgm:t>
    </dgm:pt>
    <dgm:pt modelId="{485BB7D9-9333-48DB-A317-89C042F87950}" type="pres">
      <dgm:prSet presAssocID="{F11D2784-357E-43D0-AC5A-D005012E6829}" presName="rect2" presStyleLbl="node1" presStyleIdx="0" presStyleCnt="2" custLinFactNeighborX="1545" custLinFactNeighborY="-58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90B2C-9006-4474-882E-9B8678BEC65B}" type="pres">
      <dgm:prSet presAssocID="{F11D2784-357E-43D0-AC5A-D005012E6829}" presName="rect1" presStyleLbl="lnNode1" presStyleIdx="0" presStyleCnt="2" custLinFactNeighborX="5035" custLinFactNeighborY="-58756"/>
      <dgm:spPr/>
      <dgm:t>
        <a:bodyPr/>
        <a:lstStyle/>
        <a:p>
          <a:endParaRPr lang="ru-RU"/>
        </a:p>
      </dgm:t>
    </dgm:pt>
    <dgm:pt modelId="{49638B3D-F4FE-4781-95A6-73B04BD1A9D7}" type="pres">
      <dgm:prSet presAssocID="{153D8A4B-95A8-450D-BFBE-200644980A4F}" presName="sibTrans" presStyleCnt="0"/>
      <dgm:spPr/>
      <dgm:t>
        <a:bodyPr/>
        <a:lstStyle/>
        <a:p>
          <a:endParaRPr lang="ru-RU"/>
        </a:p>
      </dgm:t>
    </dgm:pt>
    <dgm:pt modelId="{84FBC2D1-A9BD-4A61-957E-C9210BAEF178}" type="pres">
      <dgm:prSet presAssocID="{38B41594-D16C-424D-B9EA-EC55A53AE6D3}" presName="comp" presStyleCnt="0"/>
      <dgm:spPr/>
      <dgm:t>
        <a:bodyPr/>
        <a:lstStyle/>
        <a:p>
          <a:endParaRPr lang="ru-RU"/>
        </a:p>
      </dgm:t>
    </dgm:pt>
    <dgm:pt modelId="{2955AD4C-0709-4823-BBF6-503130E02E60}" type="pres">
      <dgm:prSet presAssocID="{38B41594-D16C-424D-B9EA-EC55A53AE6D3}" presName="rect2" presStyleLbl="node1" presStyleIdx="1" presStyleCnt="2" custLinFactNeighborX="-423" custLinFactNeighborY="-55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169D9-86F5-440B-93B4-7CDE6244081E}" type="pres">
      <dgm:prSet presAssocID="{38B41594-D16C-424D-B9EA-EC55A53AE6D3}" presName="rect1" presStyleLbl="lnNode1" presStyleIdx="1" presStyleCnt="2" custLinFactNeighborX="3451" custLinFactNeighborY="-56187"/>
      <dgm:spPr/>
      <dgm:t>
        <a:bodyPr/>
        <a:lstStyle/>
        <a:p>
          <a:endParaRPr lang="ru-RU"/>
        </a:p>
      </dgm:t>
    </dgm:pt>
  </dgm:ptLst>
  <dgm:cxnLst>
    <dgm:cxn modelId="{F63CE4ED-80F6-47EC-90F4-05B3CD81DBED}" srcId="{4FD93EF1-1874-427A-9F47-9ABAFDEC7446}" destId="{F11D2784-357E-43D0-AC5A-D005012E6829}" srcOrd="0" destOrd="0" parTransId="{07FBFFB5-306C-4481-8A99-644E23BB72DB}" sibTransId="{153D8A4B-95A8-450D-BFBE-200644980A4F}"/>
    <dgm:cxn modelId="{C295B441-5E95-4F8C-BC4B-A75A67B414F8}" type="presOf" srcId="{38B41594-D16C-424D-B9EA-EC55A53AE6D3}" destId="{2955AD4C-0709-4823-BBF6-503130E02E60}" srcOrd="0" destOrd="0" presId="urn:microsoft.com/office/officeart/2008/layout/AlternatingPictureBlocks"/>
    <dgm:cxn modelId="{655383E5-B584-42FD-9AAF-E3AF4F5D53C7}" type="presOf" srcId="{F11D2784-357E-43D0-AC5A-D005012E6829}" destId="{485BB7D9-9333-48DB-A317-89C042F87950}" srcOrd="0" destOrd="0" presId="urn:microsoft.com/office/officeart/2008/layout/AlternatingPictureBlocks"/>
    <dgm:cxn modelId="{BFC4AF58-782B-41CB-8905-B39F46C98C9C}" srcId="{4FD93EF1-1874-427A-9F47-9ABAFDEC7446}" destId="{38B41594-D16C-424D-B9EA-EC55A53AE6D3}" srcOrd="1" destOrd="0" parTransId="{A7082708-6AE9-44D4-A5A0-CE33E9FE8613}" sibTransId="{28270A5A-A196-4C74-9192-BEA75C9E94A6}"/>
    <dgm:cxn modelId="{1A3F04F4-1801-4D29-A0D9-F4B4C011A3D2}" type="presOf" srcId="{4FD93EF1-1874-427A-9F47-9ABAFDEC7446}" destId="{4B8CC8EE-0C2C-4F52-9F22-45C7E2489075}" srcOrd="0" destOrd="0" presId="urn:microsoft.com/office/officeart/2008/layout/AlternatingPictureBlocks"/>
    <dgm:cxn modelId="{A66A3A26-088A-47CE-B60C-B4DA19C1175F}" type="presParOf" srcId="{4B8CC8EE-0C2C-4F52-9F22-45C7E2489075}" destId="{ED8E9532-E074-4F78-BF31-615415626797}" srcOrd="0" destOrd="0" presId="urn:microsoft.com/office/officeart/2008/layout/AlternatingPictureBlocks"/>
    <dgm:cxn modelId="{21789A19-7662-42D8-8B40-83CC7DDCBDB0}" type="presParOf" srcId="{ED8E9532-E074-4F78-BF31-615415626797}" destId="{485BB7D9-9333-48DB-A317-89C042F87950}" srcOrd="0" destOrd="0" presId="urn:microsoft.com/office/officeart/2008/layout/AlternatingPictureBlocks"/>
    <dgm:cxn modelId="{23B71D5B-0995-42B5-9C41-8E5AB01EC8A9}" type="presParOf" srcId="{ED8E9532-E074-4F78-BF31-615415626797}" destId="{6D390B2C-9006-4474-882E-9B8678BEC65B}" srcOrd="1" destOrd="0" presId="urn:microsoft.com/office/officeart/2008/layout/AlternatingPictureBlocks"/>
    <dgm:cxn modelId="{EB1D2DBD-1079-42C8-AA05-8BC74C595A9C}" type="presParOf" srcId="{4B8CC8EE-0C2C-4F52-9F22-45C7E2489075}" destId="{49638B3D-F4FE-4781-95A6-73B04BD1A9D7}" srcOrd="1" destOrd="0" presId="urn:microsoft.com/office/officeart/2008/layout/AlternatingPictureBlocks"/>
    <dgm:cxn modelId="{31576B4D-D252-4924-B221-FDBFFB97C2AB}" type="presParOf" srcId="{4B8CC8EE-0C2C-4F52-9F22-45C7E2489075}" destId="{84FBC2D1-A9BD-4A61-957E-C9210BAEF178}" srcOrd="2" destOrd="0" presId="urn:microsoft.com/office/officeart/2008/layout/AlternatingPictureBlocks"/>
    <dgm:cxn modelId="{7768262B-25DE-4271-8F82-657A90FE9975}" type="presParOf" srcId="{84FBC2D1-A9BD-4A61-957E-C9210BAEF178}" destId="{2955AD4C-0709-4823-BBF6-503130E02E60}" srcOrd="0" destOrd="0" presId="urn:microsoft.com/office/officeart/2008/layout/AlternatingPictureBlocks"/>
    <dgm:cxn modelId="{0AA3261D-ED94-4D9E-B235-FB42B0ECFD07}" type="presParOf" srcId="{84FBC2D1-A9BD-4A61-957E-C9210BAEF178}" destId="{5C8169D9-86F5-440B-93B4-7CDE6244081E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7711E8-EEBF-4642-9805-B918F438FD5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62FED54-A959-4B2A-A1BC-9EC9138FC977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68</a:t>
          </a:r>
        </a:p>
        <a:p>
          <a:pPr algn="ctr"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профилактических визитов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71695A-DBB3-44B4-9123-3102EB0D42D7}" type="parTrans" cxnId="{C318D922-743F-4303-B06F-3D873DE1E3DD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40BD0A-9FA0-4912-9BD5-D22C1EED8356}" type="sibTrans" cxnId="{C318D922-743F-4303-B06F-3D873DE1E3DD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0F776B-CEDA-4C3F-9F23-938251B20D94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564</a:t>
          </a:r>
        </a:p>
        <a:p>
          <a:pPr algn="ctr"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предостережений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0288F-F9BF-4791-9093-B76F190E7EC3}" type="parTrans" cxnId="{2C8BF26C-C480-453E-95EF-B09F1CF16627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42AB31-AD0D-45C5-9C6A-5334622F6086}" type="sibTrans" cxnId="{2C8BF26C-C480-453E-95EF-B09F1CF16627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B1B8BA-3B06-46B5-8F47-9A1196AAAB2D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99</a:t>
          </a:r>
        </a:p>
        <a:p>
          <a:pPr algn="ctr"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консультирований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4FF97C-060E-45BF-8153-61A1D0AA1121}" type="parTrans" cxnId="{0D904E05-8A93-4162-9BA0-8B7AFCE9B996}">
      <dgm:prSet/>
      <dgm:spPr/>
      <dgm:t>
        <a:bodyPr/>
        <a:lstStyle/>
        <a:p>
          <a:endParaRPr lang="ru-RU"/>
        </a:p>
      </dgm:t>
    </dgm:pt>
    <dgm:pt modelId="{DF36705F-AC4C-49F0-ACD9-3584198D81B6}" type="sibTrans" cxnId="{0D904E05-8A93-4162-9BA0-8B7AFCE9B996}">
      <dgm:prSet/>
      <dgm:spPr/>
      <dgm:t>
        <a:bodyPr/>
        <a:lstStyle/>
        <a:p>
          <a:endParaRPr lang="ru-RU"/>
        </a:p>
      </dgm:t>
    </dgm:pt>
    <dgm:pt modelId="{F0427AE8-CB4F-47C7-AC9A-6CDA149614B1}" type="pres">
      <dgm:prSet presAssocID="{9C7711E8-EEBF-4642-9805-B918F438FD5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3BAC157-9232-41B4-AD89-7CC9FFCADE74}" type="pres">
      <dgm:prSet presAssocID="{530F776B-CEDA-4C3F-9F23-938251B20D94}" presName="composite" presStyleCnt="0"/>
      <dgm:spPr/>
      <dgm:t>
        <a:bodyPr/>
        <a:lstStyle/>
        <a:p>
          <a:endParaRPr lang="ru-RU"/>
        </a:p>
      </dgm:t>
    </dgm:pt>
    <dgm:pt modelId="{0E62A2EC-FF08-4C45-A27A-8CACC80D9ECD}" type="pres">
      <dgm:prSet presAssocID="{530F776B-CEDA-4C3F-9F23-938251B20D94}" presName="LShape" presStyleLbl="alignNode1" presStyleIdx="0" presStyleCnt="5"/>
      <dgm:spPr/>
      <dgm:t>
        <a:bodyPr/>
        <a:lstStyle/>
        <a:p>
          <a:endParaRPr lang="ru-RU"/>
        </a:p>
      </dgm:t>
    </dgm:pt>
    <dgm:pt modelId="{713F51B2-2A65-4D3C-9B00-C23617C51B40}" type="pres">
      <dgm:prSet presAssocID="{530F776B-CEDA-4C3F-9F23-938251B20D94}" presName="ParentText" presStyleLbl="revTx" presStyleIdx="0" presStyleCnt="3" custLinFactX="22456" custLinFactNeighborX="100000" custLinFactNeighborY="-342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FFF00-8FF8-4B5C-851E-75013320D0CE}" type="pres">
      <dgm:prSet presAssocID="{530F776B-CEDA-4C3F-9F23-938251B20D94}" presName="Triangle" presStyleLbl="alignNode1" presStyleIdx="1" presStyleCnt="5"/>
      <dgm:spPr/>
      <dgm:t>
        <a:bodyPr/>
        <a:lstStyle/>
        <a:p>
          <a:endParaRPr lang="ru-RU"/>
        </a:p>
      </dgm:t>
    </dgm:pt>
    <dgm:pt modelId="{1254880C-FB8F-4DA3-80E0-B3E8E83B9A23}" type="pres">
      <dgm:prSet presAssocID="{5A42AB31-AD0D-45C5-9C6A-5334622F6086}" presName="sibTrans" presStyleCnt="0"/>
      <dgm:spPr/>
      <dgm:t>
        <a:bodyPr/>
        <a:lstStyle/>
        <a:p>
          <a:endParaRPr lang="ru-RU"/>
        </a:p>
      </dgm:t>
    </dgm:pt>
    <dgm:pt modelId="{B8B57C83-5DF5-4C40-83F8-11DE858FBC9B}" type="pres">
      <dgm:prSet presAssocID="{5A42AB31-AD0D-45C5-9C6A-5334622F6086}" presName="space" presStyleCnt="0"/>
      <dgm:spPr/>
      <dgm:t>
        <a:bodyPr/>
        <a:lstStyle/>
        <a:p>
          <a:endParaRPr lang="ru-RU"/>
        </a:p>
      </dgm:t>
    </dgm:pt>
    <dgm:pt modelId="{CECDF67E-A9FB-4E18-BBB0-4BC496ED20E7}" type="pres">
      <dgm:prSet presAssocID="{41B1B8BA-3B06-46B5-8F47-9A1196AAAB2D}" presName="composite" presStyleCnt="0"/>
      <dgm:spPr/>
    </dgm:pt>
    <dgm:pt modelId="{48C9ACCD-2991-4395-88FC-ED5C0DDB83F1}" type="pres">
      <dgm:prSet presAssocID="{41B1B8BA-3B06-46B5-8F47-9A1196AAAB2D}" presName="LShape" presStyleLbl="alignNode1" presStyleIdx="2" presStyleCnt="5"/>
      <dgm:spPr/>
    </dgm:pt>
    <dgm:pt modelId="{65A8B6BC-6B0F-406D-819D-505E488FD22A}" type="pres">
      <dgm:prSet presAssocID="{41B1B8BA-3B06-46B5-8F47-9A1196AAAB2D}" presName="ParentText" presStyleLbl="revTx" presStyleIdx="1" presStyleCnt="3" custLinFactX="-24377" custLinFactNeighborX="-100000" custLinFactNeighborY="353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BE4E6-D6C6-432E-A9E2-F857480A375A}" type="pres">
      <dgm:prSet presAssocID="{41B1B8BA-3B06-46B5-8F47-9A1196AAAB2D}" presName="Triangle" presStyleLbl="alignNode1" presStyleIdx="3" presStyleCnt="5"/>
      <dgm:spPr/>
    </dgm:pt>
    <dgm:pt modelId="{43B04195-D56E-4A6B-B822-35BCD02E93F0}" type="pres">
      <dgm:prSet presAssocID="{DF36705F-AC4C-49F0-ACD9-3584198D81B6}" presName="sibTrans" presStyleCnt="0"/>
      <dgm:spPr/>
    </dgm:pt>
    <dgm:pt modelId="{4963FA1F-00AB-4E57-9D05-0CBBDF27CE1F}" type="pres">
      <dgm:prSet presAssocID="{DF36705F-AC4C-49F0-ACD9-3584198D81B6}" presName="space" presStyleCnt="0"/>
      <dgm:spPr/>
    </dgm:pt>
    <dgm:pt modelId="{CCA2672D-8456-4676-B2C5-D44665C647E3}" type="pres">
      <dgm:prSet presAssocID="{662FED54-A959-4B2A-A1BC-9EC9138FC977}" presName="composite" presStyleCnt="0"/>
      <dgm:spPr/>
      <dgm:t>
        <a:bodyPr/>
        <a:lstStyle/>
        <a:p>
          <a:endParaRPr lang="ru-RU"/>
        </a:p>
      </dgm:t>
    </dgm:pt>
    <dgm:pt modelId="{FA9BDA8E-4DC1-4A95-B63E-6C5C57938EA8}" type="pres">
      <dgm:prSet presAssocID="{662FED54-A959-4B2A-A1BC-9EC9138FC977}" presName="LShape" presStyleLbl="alignNode1" presStyleIdx="4" presStyleCnt="5"/>
      <dgm:spPr/>
      <dgm:t>
        <a:bodyPr/>
        <a:lstStyle/>
        <a:p>
          <a:endParaRPr lang="ru-RU"/>
        </a:p>
      </dgm:t>
    </dgm:pt>
    <dgm:pt modelId="{24335F8C-EC2C-4901-9B63-450385848A63}" type="pres">
      <dgm:prSet presAssocID="{662FED54-A959-4B2A-A1BC-9EC9138FC977}" presName="ParentText" presStyleLbl="revTx" presStyleIdx="2" presStyleCnt="3" custLinFactNeighborX="1077" custLinFactNeighborY="11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8BF26C-C480-453E-95EF-B09F1CF16627}" srcId="{9C7711E8-EEBF-4642-9805-B918F438FD53}" destId="{530F776B-CEDA-4C3F-9F23-938251B20D94}" srcOrd="0" destOrd="0" parTransId="{4D50288F-F9BF-4791-9093-B76F190E7EC3}" sibTransId="{5A42AB31-AD0D-45C5-9C6A-5334622F6086}"/>
    <dgm:cxn modelId="{69DA6BBB-AFEA-44CB-BD9D-B57B4B3CB3E4}" type="presOf" srcId="{530F776B-CEDA-4C3F-9F23-938251B20D94}" destId="{713F51B2-2A65-4D3C-9B00-C23617C51B40}" srcOrd="0" destOrd="0" presId="urn:microsoft.com/office/officeart/2009/3/layout/StepUpProcess"/>
    <dgm:cxn modelId="{0D904E05-8A93-4162-9BA0-8B7AFCE9B996}" srcId="{9C7711E8-EEBF-4642-9805-B918F438FD53}" destId="{41B1B8BA-3B06-46B5-8F47-9A1196AAAB2D}" srcOrd="1" destOrd="0" parTransId="{E74FF97C-060E-45BF-8153-61A1D0AA1121}" sibTransId="{DF36705F-AC4C-49F0-ACD9-3584198D81B6}"/>
    <dgm:cxn modelId="{C318D922-743F-4303-B06F-3D873DE1E3DD}" srcId="{9C7711E8-EEBF-4642-9805-B918F438FD53}" destId="{662FED54-A959-4B2A-A1BC-9EC9138FC977}" srcOrd="2" destOrd="0" parTransId="{BC71695A-DBB3-44B4-9123-3102EB0D42D7}" sibTransId="{B240BD0A-9FA0-4912-9BD5-D22C1EED8356}"/>
    <dgm:cxn modelId="{C8C1EFB1-4DAE-44D6-A141-D1E242B50E5C}" type="presOf" srcId="{41B1B8BA-3B06-46B5-8F47-9A1196AAAB2D}" destId="{65A8B6BC-6B0F-406D-819D-505E488FD22A}" srcOrd="0" destOrd="0" presId="urn:microsoft.com/office/officeart/2009/3/layout/StepUpProcess"/>
    <dgm:cxn modelId="{D73A2F43-6A3D-42E0-BBE1-21CC434B8C50}" type="presOf" srcId="{9C7711E8-EEBF-4642-9805-B918F438FD53}" destId="{F0427AE8-CB4F-47C7-AC9A-6CDA149614B1}" srcOrd="0" destOrd="0" presId="urn:microsoft.com/office/officeart/2009/3/layout/StepUpProcess"/>
    <dgm:cxn modelId="{4F1BD7DE-5613-47CF-A0A8-2DD1EA93E7C0}" type="presOf" srcId="{662FED54-A959-4B2A-A1BC-9EC9138FC977}" destId="{24335F8C-EC2C-4901-9B63-450385848A63}" srcOrd="0" destOrd="0" presId="urn:microsoft.com/office/officeart/2009/3/layout/StepUpProcess"/>
    <dgm:cxn modelId="{9B9B6E09-7B0A-414B-95B8-4F2416B719E1}" type="presParOf" srcId="{F0427AE8-CB4F-47C7-AC9A-6CDA149614B1}" destId="{13BAC157-9232-41B4-AD89-7CC9FFCADE74}" srcOrd="0" destOrd="0" presId="urn:microsoft.com/office/officeart/2009/3/layout/StepUpProcess"/>
    <dgm:cxn modelId="{FCCDAAAE-3CA1-4AFE-AF89-8E3D981F5236}" type="presParOf" srcId="{13BAC157-9232-41B4-AD89-7CC9FFCADE74}" destId="{0E62A2EC-FF08-4C45-A27A-8CACC80D9ECD}" srcOrd="0" destOrd="0" presId="urn:microsoft.com/office/officeart/2009/3/layout/StepUpProcess"/>
    <dgm:cxn modelId="{6259C0B4-CD8E-40F8-9ECF-0EF8883F74FB}" type="presParOf" srcId="{13BAC157-9232-41B4-AD89-7CC9FFCADE74}" destId="{713F51B2-2A65-4D3C-9B00-C23617C51B40}" srcOrd="1" destOrd="0" presId="urn:microsoft.com/office/officeart/2009/3/layout/StepUpProcess"/>
    <dgm:cxn modelId="{D7064AEA-09BC-4516-A809-55A35118EF1D}" type="presParOf" srcId="{13BAC157-9232-41B4-AD89-7CC9FFCADE74}" destId="{F0DFFF00-8FF8-4B5C-851E-75013320D0CE}" srcOrd="2" destOrd="0" presId="urn:microsoft.com/office/officeart/2009/3/layout/StepUpProcess"/>
    <dgm:cxn modelId="{7C399289-BE96-4A5B-8149-71E1D36A821C}" type="presParOf" srcId="{F0427AE8-CB4F-47C7-AC9A-6CDA149614B1}" destId="{1254880C-FB8F-4DA3-80E0-B3E8E83B9A23}" srcOrd="1" destOrd="0" presId="urn:microsoft.com/office/officeart/2009/3/layout/StepUpProcess"/>
    <dgm:cxn modelId="{26706088-2980-4E04-B84E-324DC5776ECA}" type="presParOf" srcId="{1254880C-FB8F-4DA3-80E0-B3E8E83B9A23}" destId="{B8B57C83-5DF5-4C40-83F8-11DE858FBC9B}" srcOrd="0" destOrd="0" presId="urn:microsoft.com/office/officeart/2009/3/layout/StepUpProcess"/>
    <dgm:cxn modelId="{6BEE5F09-2483-4206-B9D4-A7D6BC2BCF08}" type="presParOf" srcId="{F0427AE8-CB4F-47C7-AC9A-6CDA149614B1}" destId="{CECDF67E-A9FB-4E18-BBB0-4BC496ED20E7}" srcOrd="2" destOrd="0" presId="urn:microsoft.com/office/officeart/2009/3/layout/StepUpProcess"/>
    <dgm:cxn modelId="{FD1E8E1F-7D20-4E45-8A58-C345610BFE5A}" type="presParOf" srcId="{CECDF67E-A9FB-4E18-BBB0-4BC496ED20E7}" destId="{48C9ACCD-2991-4395-88FC-ED5C0DDB83F1}" srcOrd="0" destOrd="0" presId="urn:microsoft.com/office/officeart/2009/3/layout/StepUpProcess"/>
    <dgm:cxn modelId="{2BD0DC9C-22B6-40EC-AC95-9049357E6924}" type="presParOf" srcId="{CECDF67E-A9FB-4E18-BBB0-4BC496ED20E7}" destId="{65A8B6BC-6B0F-406D-819D-505E488FD22A}" srcOrd="1" destOrd="0" presId="urn:microsoft.com/office/officeart/2009/3/layout/StepUpProcess"/>
    <dgm:cxn modelId="{10F60CCE-CB6F-4BA9-A4DD-E7A09E382491}" type="presParOf" srcId="{CECDF67E-A9FB-4E18-BBB0-4BC496ED20E7}" destId="{9DFBE4E6-D6C6-432E-A9E2-F857480A375A}" srcOrd="2" destOrd="0" presId="urn:microsoft.com/office/officeart/2009/3/layout/StepUpProcess"/>
    <dgm:cxn modelId="{1948F858-429F-4AE2-9E2E-5B05B50BCD89}" type="presParOf" srcId="{F0427AE8-CB4F-47C7-AC9A-6CDA149614B1}" destId="{43B04195-D56E-4A6B-B822-35BCD02E93F0}" srcOrd="3" destOrd="0" presId="urn:microsoft.com/office/officeart/2009/3/layout/StepUpProcess"/>
    <dgm:cxn modelId="{25550F51-33F1-48FE-840C-2569CFC690BF}" type="presParOf" srcId="{43B04195-D56E-4A6B-B822-35BCD02E93F0}" destId="{4963FA1F-00AB-4E57-9D05-0CBBDF27CE1F}" srcOrd="0" destOrd="0" presId="urn:microsoft.com/office/officeart/2009/3/layout/StepUpProcess"/>
    <dgm:cxn modelId="{EF047E07-BDDC-4EE8-9B6A-21B2C25FA455}" type="presParOf" srcId="{F0427AE8-CB4F-47C7-AC9A-6CDA149614B1}" destId="{CCA2672D-8456-4676-B2C5-D44665C647E3}" srcOrd="4" destOrd="0" presId="urn:microsoft.com/office/officeart/2009/3/layout/StepUpProcess"/>
    <dgm:cxn modelId="{AB522D67-25A5-4C81-ABA6-6077E9FB9E85}" type="presParOf" srcId="{CCA2672D-8456-4676-B2C5-D44665C647E3}" destId="{FA9BDA8E-4DC1-4A95-B63E-6C5C57938EA8}" srcOrd="0" destOrd="0" presId="urn:microsoft.com/office/officeart/2009/3/layout/StepUpProcess"/>
    <dgm:cxn modelId="{83358B27-A628-4F2F-A68A-FC07CCFB3A87}" type="presParOf" srcId="{CCA2672D-8456-4676-B2C5-D44665C647E3}" destId="{24335F8C-EC2C-4901-9B63-450385848A6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BB7D9-9333-48DB-A317-89C042F87950}">
      <dsp:nvSpPr>
        <dsp:cNvPr id="0" name=""/>
        <dsp:cNvSpPr/>
      </dsp:nvSpPr>
      <dsp:spPr>
        <a:xfrm>
          <a:off x="1576601" y="461510"/>
          <a:ext cx="3200979" cy="144775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Проведение </a:t>
          </a:r>
          <a:r>
            <a:rPr lang="ru-RU" sz="24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КНМ</a:t>
          </a:r>
          <a:r>
            <a:rPr lang="ru-RU" sz="2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без взаимодействия</a:t>
          </a:r>
        </a:p>
      </dsp:txBody>
      <dsp:txXfrm>
        <a:off x="1576601" y="461510"/>
        <a:ext cx="3200979" cy="1447751"/>
      </dsp:txXfrm>
    </dsp:sp>
    <dsp:sp modelId="{6D390B2C-9006-4474-882E-9B8678BEC65B}">
      <dsp:nvSpPr>
        <dsp:cNvPr id="0" name=""/>
        <dsp:cNvSpPr/>
      </dsp:nvSpPr>
      <dsp:spPr>
        <a:xfrm>
          <a:off x="72165" y="458875"/>
          <a:ext cx="1433274" cy="144775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2955AD4C-0709-4823-BBF6-503130E02E60}">
      <dsp:nvSpPr>
        <dsp:cNvPr id="0" name=""/>
        <dsp:cNvSpPr/>
      </dsp:nvSpPr>
      <dsp:spPr>
        <a:xfrm>
          <a:off x="0" y="2188808"/>
          <a:ext cx="3200979" cy="1447751"/>
        </a:xfrm>
        <a:prstGeom prst="rect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с информационными системами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88808"/>
        <a:ext cx="3200979" cy="1447751"/>
      </dsp:txXfrm>
    </dsp:sp>
    <dsp:sp modelId="{5C8169D9-86F5-440B-93B4-7CDE6244081E}">
      <dsp:nvSpPr>
        <dsp:cNvPr id="0" name=""/>
        <dsp:cNvSpPr/>
      </dsp:nvSpPr>
      <dsp:spPr>
        <a:xfrm>
          <a:off x="3344306" y="2182699"/>
          <a:ext cx="1433274" cy="1447751"/>
        </a:xfrm>
        <a:prstGeom prst="rect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2A2EC-FF08-4C45-A27A-8CACC80D9ECD}">
      <dsp:nvSpPr>
        <dsp:cNvPr id="0" name=""/>
        <dsp:cNvSpPr/>
      </dsp:nvSpPr>
      <dsp:spPr>
        <a:xfrm rot="5400000">
          <a:off x="437451" y="2020216"/>
          <a:ext cx="1309978" cy="217977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F51B2-2A65-4D3C-9B00-C23617C51B40}">
      <dsp:nvSpPr>
        <dsp:cNvPr id="0" name=""/>
        <dsp:cNvSpPr/>
      </dsp:nvSpPr>
      <dsp:spPr>
        <a:xfrm>
          <a:off x="2628610" y="2080948"/>
          <a:ext cx="1967912" cy="1724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564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предостережений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28610" y="2080948"/>
        <a:ext cx="1967912" cy="1724990"/>
      </dsp:txXfrm>
    </dsp:sp>
    <dsp:sp modelId="{F0DFFF00-8FF8-4B5C-851E-75013320D0CE}">
      <dsp:nvSpPr>
        <dsp:cNvPr id="0" name=""/>
        <dsp:cNvSpPr/>
      </dsp:nvSpPr>
      <dsp:spPr>
        <a:xfrm>
          <a:off x="1815392" y="1859739"/>
          <a:ext cx="371304" cy="371304"/>
        </a:xfrm>
        <a:prstGeom prst="triangle">
          <a:avLst>
            <a:gd name="adj" fmla="val 10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9ACCD-2991-4395-88FC-ED5C0DDB83F1}">
      <dsp:nvSpPr>
        <dsp:cNvPr id="0" name=""/>
        <dsp:cNvSpPr/>
      </dsp:nvSpPr>
      <dsp:spPr>
        <a:xfrm rot="5400000">
          <a:off x="2846561" y="1424079"/>
          <a:ext cx="1309978" cy="217977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8B6BC-6B0F-406D-819D-505E488FD22A}">
      <dsp:nvSpPr>
        <dsp:cNvPr id="0" name=""/>
        <dsp:cNvSpPr/>
      </dsp:nvSpPr>
      <dsp:spPr>
        <a:xfrm>
          <a:off x="180262" y="2684957"/>
          <a:ext cx="1967912" cy="1724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99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консультирований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262" y="2684957"/>
        <a:ext cx="1967912" cy="1724990"/>
      </dsp:txXfrm>
    </dsp:sp>
    <dsp:sp modelId="{9DFBE4E6-D6C6-432E-A9E2-F857480A375A}">
      <dsp:nvSpPr>
        <dsp:cNvPr id="0" name=""/>
        <dsp:cNvSpPr/>
      </dsp:nvSpPr>
      <dsp:spPr>
        <a:xfrm>
          <a:off x="4224501" y="1263602"/>
          <a:ext cx="371304" cy="371304"/>
        </a:xfrm>
        <a:prstGeom prst="triangle">
          <a:avLst>
            <a:gd name="adj" fmla="val 10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BDA8E-4DC1-4A95-B63E-6C5C57938EA8}">
      <dsp:nvSpPr>
        <dsp:cNvPr id="0" name=""/>
        <dsp:cNvSpPr/>
      </dsp:nvSpPr>
      <dsp:spPr>
        <a:xfrm rot="5400000">
          <a:off x="5255670" y="827943"/>
          <a:ext cx="1309978" cy="217977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5F8C-EC2C-4901-9B63-450385848A63}">
      <dsp:nvSpPr>
        <dsp:cNvPr id="0" name=""/>
        <dsp:cNvSpPr/>
      </dsp:nvSpPr>
      <dsp:spPr>
        <a:xfrm>
          <a:off x="5039556" y="1498270"/>
          <a:ext cx="1967912" cy="1724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68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профилактических визитов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39556" y="1498270"/>
        <a:ext cx="1967912" cy="1724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0.37043</cdr:x>
      <cdr:y>0.30681</cdr:y>
    </cdr:from>
    <cdr:to>
      <cdr:x>0.63114</cdr:x>
      <cdr:y>0.59326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449513" y="1744557"/>
          <a:ext cx="1724026" cy="1628775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>
            <a:lumMod val="10000"/>
            <a:lumOff val="9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3200" b="1" dirty="0" smtClean="0">
              <a:ln w="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Всего3553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0.10691</cdr:x>
      <cdr:y>0</cdr:y>
    </cdr:from>
    <cdr:to>
      <cdr:x>0.97181</cdr:x>
      <cdr:y>0.12647</cdr:y>
    </cdr:to>
    <cdr:sp macro="" textlink="">
      <cdr:nvSpPr>
        <cdr:cNvPr id="2" name="Прямоугольник 1"/>
        <cdr:cNvSpPr/>
      </cdr:nvSpPr>
      <cdr:spPr bwMode="auto">
        <a:xfrm xmlns:a="http://schemas.openxmlformats.org/drawingml/2006/main">
          <a:off x="566046" y="-1599018"/>
          <a:ext cx="4579433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государственный геологический контроль (надзор)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9A688-6599-4C0E-8792-3CEE26E77C0A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AE453-E771-45EB-9E62-D7B7808DF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76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24.02.2025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78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9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5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6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6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25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0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24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11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29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87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9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10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4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6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6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1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6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6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24.02.2025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289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82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63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61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18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33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9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51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39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84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28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1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24.02.2025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02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5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46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42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73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86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21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34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72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89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6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6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49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4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24.02.2025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351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55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83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9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111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9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5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9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6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6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82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57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35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5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24.02.2025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572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26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97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9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0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24.02.2025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10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24.02.2025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58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9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24.02.2025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736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3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9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>24.02.2025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76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hf sldNum="0"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9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4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sldNum="0"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9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5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1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9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5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hf sldNum="0"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9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24.02.2025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7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hf sldNum="0"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6.jpeg"/><Relationship Id="rId3" Type="http://schemas.openxmlformats.org/officeDocument/2006/relationships/image" Target="../media/image2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4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2.xm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1378" y="708205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559172" y="2035735"/>
            <a:ext cx="9009182" cy="255843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ru-RU" sz="2800" b="1" dirty="0">
                <a:solidFill>
                  <a:srgbClr val="F8F8F8"/>
                </a:solidFill>
                <a:latin typeface="Times New Roman"/>
                <a:cs typeface="Times New Roman"/>
              </a:rPr>
              <a:t>Обобщение правоприменительной практики</a:t>
            </a:r>
          </a:p>
          <a:p>
            <a:pPr lvl="0" algn="ctr" defTabSz="914400">
              <a:defRPr/>
            </a:pPr>
            <a:r>
              <a:rPr lang="ru-RU" sz="2800" b="1" dirty="0">
                <a:solidFill>
                  <a:srgbClr val="F8F8F8"/>
                </a:solidFill>
                <a:latin typeface="Times New Roman"/>
                <a:cs typeface="Times New Roman"/>
              </a:rPr>
              <a:t>в части осуществления регионального государственного экологического и геологического контроля (надзора) за </a:t>
            </a:r>
            <a:r>
              <a:rPr lang="ru-RU" sz="2800" b="1" dirty="0" smtClean="0">
                <a:solidFill>
                  <a:srgbClr val="F8F8F8"/>
                </a:solidFill>
                <a:latin typeface="Times New Roman"/>
                <a:cs typeface="Times New Roman"/>
              </a:rPr>
              <a:t>2024 </a:t>
            </a:r>
            <a:r>
              <a:rPr lang="ru-RU" sz="2800" b="1" dirty="0">
                <a:solidFill>
                  <a:srgbClr val="F8F8F8"/>
                </a:solidFill>
                <a:latin typeface="Times New Roman"/>
                <a:cs typeface="Times New Roman"/>
              </a:rPr>
              <a:t>год</a:t>
            </a:r>
          </a:p>
        </p:txBody>
      </p:sp>
      <p:sp>
        <p:nvSpPr>
          <p:cNvPr id="18" name="Прямоугольник с двумя усеченными противолежащими углами 17"/>
          <p:cNvSpPr/>
          <p:nvPr/>
        </p:nvSpPr>
        <p:spPr>
          <a:xfrm>
            <a:off x="6264998" y="5780636"/>
            <a:ext cx="5927002" cy="1077364"/>
          </a:xfrm>
          <a:prstGeom prst="snip2DiagRect">
            <a:avLst>
              <a:gd name="adj1" fmla="val 6886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ru-RU" sz="2000" b="1" i="1" dirty="0">
                <a:solidFill>
                  <a:srgbClr val="F8F8F8"/>
                </a:solidFill>
                <a:latin typeface="Times New Roman"/>
                <a:cs typeface="Times New Roman"/>
              </a:rPr>
              <a:t>Гуляев Руслан </a:t>
            </a:r>
            <a:r>
              <a:rPr lang="ru-RU" sz="2000" b="1" i="1" dirty="0" err="1">
                <a:solidFill>
                  <a:srgbClr val="F8F8F8"/>
                </a:solidFill>
                <a:latin typeface="Times New Roman"/>
                <a:cs typeface="Times New Roman"/>
              </a:rPr>
              <a:t>Вахитович</a:t>
            </a:r>
            <a:endParaRPr lang="ru-RU" sz="2000" b="1" i="1" dirty="0">
              <a:solidFill>
                <a:srgbClr val="F8F8F8"/>
              </a:solidFill>
              <a:latin typeface="Times New Roman"/>
              <a:cs typeface="Times New Roman"/>
            </a:endParaRPr>
          </a:p>
          <a:p>
            <a:pPr algn="ctr" defTabSz="914400"/>
            <a:r>
              <a:rPr lang="ru-RU" sz="2000" b="1" dirty="0">
                <a:solidFill>
                  <a:srgbClr val="F8F8F8"/>
                </a:solidFill>
                <a:latin typeface="Times New Roman"/>
                <a:cs typeface="Times New Roman"/>
              </a:rPr>
              <a:t>Начальник отдела</a:t>
            </a:r>
            <a:r>
              <a:rPr lang="en-US" sz="2000" b="1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F8F8F8"/>
                </a:solidFill>
                <a:latin typeface="Times New Roman"/>
                <a:cs typeface="Times New Roman"/>
              </a:rPr>
              <a:t>государственного экологического надзора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835054" y="420876"/>
            <a:ext cx="1256378" cy="1228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497860" y="653995"/>
            <a:ext cx="753427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Министерство природных ресурсов и экологии </a:t>
            </a:r>
          </a:p>
          <a:p>
            <a:pPr algn="ctr"/>
            <a:r>
              <a:rPr lang="ru-RU" sz="2000" b="1" dirty="0" smtClean="0"/>
              <a:t>Новосибирской области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275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77571" y="161634"/>
            <a:ext cx="9609721" cy="6407731"/>
          </a:xfrm>
          <a:prstGeom prst="rect">
            <a:avLst/>
          </a:prstGeom>
        </p:spPr>
      </p:pic>
      <p:sp>
        <p:nvSpPr>
          <p:cNvPr id="1264337709" name="Прямоугольник с двумя усеченными противолежащими углами 22"/>
          <p:cNvSpPr/>
          <p:nvPr/>
        </p:nvSpPr>
        <p:spPr bwMode="auto">
          <a:xfrm>
            <a:off x="1388082" y="165827"/>
            <a:ext cx="10184792" cy="1301327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Arial"/>
                <a:cs typeface="Arial"/>
              </a:rPr>
              <a:t>Контроль за соблюдением обязательных требований в периоды неблагоприятных метеорологических условий</a:t>
            </a:r>
            <a:endParaRPr sz="2400" b="1" i="0" u="none" strike="noStrike" cap="none" spc="0">
              <a:ln>
                <a:noFill/>
              </a:ln>
              <a:solidFill>
                <a:srgbClr val="F8F8F8"/>
              </a:solidFill>
              <a:latin typeface="Arial"/>
              <a:cs typeface="Arial"/>
            </a:endParaRPr>
          </a:p>
        </p:txBody>
      </p:sp>
      <p:pic>
        <p:nvPicPr>
          <p:cNvPr id="762137310" name="Рисунок 76213730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1379" y="2869138"/>
            <a:ext cx="5188822" cy="2594411"/>
          </a:xfrm>
          <a:prstGeom prst="rect">
            <a:avLst/>
          </a:prstGeom>
        </p:spPr>
      </p:pic>
      <p:sp>
        <p:nvSpPr>
          <p:cNvPr id="1821097891" name="Скругленный прямоугольник 11"/>
          <p:cNvSpPr/>
          <p:nvPr/>
        </p:nvSpPr>
        <p:spPr bwMode="auto">
          <a:xfrm>
            <a:off x="5687007" y="2064046"/>
            <a:ext cx="5367750" cy="777248"/>
          </a:xfrm>
          <a:prstGeom prst="roundRect">
            <a:avLst>
              <a:gd name="adj" fmla="val 16667"/>
            </a:avLst>
          </a:prstGeom>
          <a:solidFill>
            <a:srgbClr val="8AAEA3">
              <a:alpha val="89999"/>
            </a:srgbClr>
          </a:solidFill>
          <a:ln w="1904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Согласовано</a:t>
            </a:r>
            <a:r>
              <a:rPr lang="ru-RU" sz="200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000" b="1" u="sng">
                <a:solidFill>
                  <a:schemeClr val="tx1"/>
                </a:solidFill>
                <a:latin typeface="Arial"/>
                <a:ea typeface="Arial"/>
                <a:cs typeface="Arial"/>
              </a:rPr>
              <a:t>145 </a:t>
            </a:r>
            <a:r>
              <a:rPr lang="ru-RU" sz="2000" b="1" u="sng">
                <a:solidFill>
                  <a:prstClr val="black"/>
                </a:solidFill>
                <a:latin typeface="Arial"/>
                <a:ea typeface="Arial"/>
                <a:cs typeface="Arial"/>
              </a:rPr>
              <a:t>планов</a:t>
            </a:r>
            <a:r>
              <a:rPr lang="ru-RU" sz="2000">
                <a:solidFill>
                  <a:prstClr val="black"/>
                </a:solidFill>
                <a:latin typeface="Arial"/>
                <a:ea typeface="Arial"/>
                <a:cs typeface="Arial"/>
              </a:rPr>
              <a:t> мероприятий по уменьшению выбросов в периоды НМУ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27702723" name="Скругленный прямоугольник 11"/>
          <p:cNvSpPr/>
          <p:nvPr/>
        </p:nvSpPr>
        <p:spPr bwMode="auto">
          <a:xfrm>
            <a:off x="6142237" y="5309186"/>
            <a:ext cx="4805578" cy="709691"/>
          </a:xfrm>
          <a:prstGeom prst="roundRect">
            <a:avLst>
              <a:gd name="adj" fmla="val 16667"/>
            </a:avLst>
          </a:prstGeom>
          <a:solidFill>
            <a:srgbClr val="8AAEA3">
              <a:alpha val="89999"/>
            </a:srgbClr>
          </a:solidFill>
          <a:ln w="1904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i="0" u="sng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19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хозяйствующих субъектов привлечено к административной ответственности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1363325" y="6229350"/>
            <a:ext cx="49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76077689"/>
              </p:ext>
            </p:extLst>
          </p:nvPr>
        </p:nvGraphicFramePr>
        <p:xfrm>
          <a:off x="-679443" y="1390650"/>
          <a:ext cx="5294730" cy="5110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61395" y="329939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4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контроля</a:t>
            </a:r>
            <a:endParaRPr lang="ru-RU" sz="24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535828" y="3724275"/>
            <a:ext cx="1788397" cy="1656068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n w="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Всего1473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4424695" y="4487791"/>
            <a:ext cx="737678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- 1336 участков недр, содержащие подземные воды</a:t>
            </a:r>
          </a:p>
          <a:p>
            <a:pPr marL="360000" lvl="0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- 135 участков недр, содержащие общераспространенные полезные ископаемые</a:t>
            </a:r>
          </a:p>
          <a:p>
            <a:pPr marL="360000" lvl="0">
              <a:spcBef>
                <a:spcPts val="60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участка недр, используемые для строительства и     эксплуатации подземных сооружений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4555834" y="4638675"/>
            <a:ext cx="252080" cy="2279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555834" y="5019034"/>
            <a:ext cx="252080" cy="22795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555834" y="5772150"/>
            <a:ext cx="252080" cy="2279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Обустраиваем устья скважин, от летнего крана до монтажной камеры в  помещении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151" y="2171701"/>
            <a:ext cx="3241208" cy="219000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68192" y="5457287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≈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59" y="1471877"/>
            <a:ext cx="3274841" cy="21293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 bwMode="auto">
          <a:xfrm>
            <a:off x="11555779" y="6414016"/>
            <a:ext cx="49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2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61395" y="329939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законодательстве о недрах </a:t>
            </a:r>
          </a:p>
          <a:p>
            <a:pPr algn="ctr"/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</a:t>
            </a:r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444088" y="2099331"/>
            <a:ext cx="809485" cy="285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253573" y="1593648"/>
            <a:ext cx="7533610" cy="12965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Установлены новые требования по консервации/ликвидации объектов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18185" y="3426298"/>
            <a:ext cx="400266" cy="3772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3573" y="3199431"/>
            <a:ext cx="7329155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установлена форма и содержание актов консервации/ликвидации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92828" y="1651323"/>
            <a:ext cx="2955682" cy="1225868"/>
          </a:xfrm>
          <a:prstGeom prst="roundRect">
            <a:avLst/>
          </a:prstGeom>
          <a:solidFill>
            <a:schemeClr val="accent2">
              <a:lumMod val="50000"/>
              <a:lumOff val="5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</a:p>
          <a:p>
            <a:pPr algn="ctr"/>
            <a:r>
              <a:rPr lang="ru-RU" sz="2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Минприроды России</a:t>
            </a:r>
          </a:p>
          <a:p>
            <a:pPr algn="ctr"/>
            <a:r>
              <a:rPr lang="ru-RU" sz="2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от 06.05.2024 № 269</a:t>
            </a:r>
            <a:endParaRPr lang="ru-RU" sz="22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4253573" y="4350241"/>
            <a:ext cx="733358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 порядок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работ и подписания актов консервации/ликвидации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18915" y="4499022"/>
            <a:ext cx="400266" cy="3772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32" y="3199431"/>
            <a:ext cx="2361323" cy="179681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Карьер Мочищенский | карьер / каменоломня, опасное мест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44" b="4384"/>
          <a:stretch/>
        </p:blipFill>
        <p:spPr bwMode="auto">
          <a:xfrm>
            <a:off x="1612322" y="4996250"/>
            <a:ext cx="2406859" cy="1646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 bwMode="auto">
          <a:xfrm>
            <a:off x="11363325" y="6229350"/>
            <a:ext cx="49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8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61395" y="329939"/>
            <a:ext cx="9116155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осуществления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геологического надзора</a:t>
            </a:r>
            <a:endParaRPr lang="ru-RU" sz="28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651080" y="3059113"/>
            <a:ext cx="3908284" cy="23260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2400" dirty="0" smtClean="0">
              <a:ln w="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ru-RU" sz="2400" dirty="0" smtClean="0">
              <a:ln w="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400" dirty="0" smtClean="0">
                <a:ln w="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Рассмотрено 15 административных дел</a:t>
            </a:r>
            <a:endParaRPr lang="ru-RU" sz="2400" dirty="0">
              <a:ln w="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ru-RU" sz="2400" dirty="0" smtClean="0">
              <a:ln w="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400" dirty="0" smtClean="0">
                <a:ln w="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Наложено штрафов на сумму </a:t>
            </a:r>
            <a:r>
              <a:rPr lang="ru-RU" sz="3200" dirty="0" smtClean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699 </a:t>
            </a:r>
            <a:r>
              <a:rPr lang="ru-RU" sz="2400" dirty="0" smtClean="0">
                <a:ln w="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</a:t>
            </a:r>
            <a:r>
              <a:rPr lang="ru-RU" sz="3200" dirty="0" smtClean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 w="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ctr"/>
            <a:endParaRPr lang="ru-RU" sz="1600" dirty="0" smtClean="0">
              <a:ln w="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n w="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n w="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4"/>
          <a:srcRect l="26187" t="24795" r="25431" b="11248"/>
          <a:stretch/>
        </p:blipFill>
        <p:spPr bwMode="auto">
          <a:xfrm>
            <a:off x="9169300" y="4330686"/>
            <a:ext cx="2588497" cy="2109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https://sun9-41.userapi.com/impf/HRfLBebaXb7ASM4aU1tABwaFPj5akYPJmQGkTw/a0rzCw4xkao.jpg?size=960x1280&amp;quality=95&amp;sign=2756acb49eac7d38de8f6674ddce4b1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364" y="1198668"/>
            <a:ext cx="2167766" cy="28903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392828" y="2123623"/>
            <a:ext cx="3979147" cy="23570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2400" dirty="0" smtClean="0">
              <a:ln w="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400" dirty="0" smtClean="0">
                <a:ln w="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Объявлено </a:t>
            </a:r>
            <a:r>
              <a:rPr lang="ru-RU" sz="2400" dirty="0" smtClean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400" dirty="0" smtClean="0">
                <a:ln w="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предостережений</a:t>
            </a:r>
          </a:p>
          <a:p>
            <a:pPr algn="ctr">
              <a:spcBef>
                <a:spcPts val="600"/>
              </a:spcBef>
            </a:pPr>
            <a:endParaRPr lang="ru-RU" sz="2400" dirty="0" smtClean="0">
              <a:ln w="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400" dirty="0" smtClean="0">
                <a:ln w="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</a:t>
            </a:r>
            <a:r>
              <a:rPr lang="ru-RU" sz="2400" dirty="0" smtClean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ru-RU" sz="2400" dirty="0" smtClean="0">
                <a:ln w="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профилактических визитов</a:t>
            </a:r>
          </a:p>
          <a:p>
            <a:pPr algn="ctr"/>
            <a:endParaRPr lang="ru-RU" sz="2800" dirty="0" smtClean="0">
              <a:ln w="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651080" y="1624012"/>
            <a:ext cx="3826170" cy="10198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Проведено 51 КНМ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400" dirty="0" smtClean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11386322" y="6375916"/>
            <a:ext cx="49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9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9" name="Прямоугольник с двумя усеченными противолежащими углами 16"/>
          <p:cNvSpPr/>
          <p:nvPr/>
        </p:nvSpPr>
        <p:spPr bwMode="auto">
          <a:xfrm>
            <a:off x="1913795" y="368039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нарушения в области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рационального использования и охраны недр</a:t>
            </a:r>
            <a:endParaRPr lang="ru-RU" sz="28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Лицензия на отходы 1-4 классов опасно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7" y="1586722"/>
            <a:ext cx="1140697" cy="11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Отчет по форме 2-ТП (отходы, воздух, водхоз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84" y="3148900"/>
            <a:ext cx="1226422" cy="12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Лицензия на недра для добычи вод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7" y="4810125"/>
            <a:ext cx="1236026" cy="123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5037" y="1876425"/>
            <a:ext cx="7286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Самовольное (безлицензионное) пользование недр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205037" y="3340537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Нарушение условий пользования недрами или требований технических проектов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05037" y="4976742"/>
            <a:ext cx="7029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Невыполнение обязательств по консервации/ликвидации горных выработок, буровых скважин</a:t>
            </a:r>
            <a:endParaRPr lang="ru-RU" sz="20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>
            <a:off x="2205037" y="2727419"/>
            <a:ext cx="739616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 bwMode="auto">
          <a:xfrm>
            <a:off x="2150267" y="4565744"/>
            <a:ext cx="739616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 bwMode="auto">
          <a:xfrm>
            <a:off x="11363325" y="6229350"/>
            <a:ext cx="49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0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2828" y="1628774"/>
            <a:ext cx="6886388" cy="4657725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7678188" y="3995289"/>
            <a:ext cx="3913737" cy="2130839"/>
          </a:xfrm>
          <a:prstGeom prst="roundRect">
            <a:avLst>
              <a:gd name="adj" fmla="val 16667"/>
            </a:avLst>
          </a:prstGeom>
          <a:solidFill>
            <a:srgbClr val="FFFF00">
              <a:alpha val="76000"/>
            </a:srgbClr>
          </a:solidFill>
          <a:ln w="12700" cap="rnd" cmpd="sng" algn="ctr">
            <a:noFill/>
            <a:prstDash val="solid"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>
              <a:defRPr/>
            </a:pPr>
            <a:r>
              <a:rPr lang="ru-RU" sz="1600" dirty="0">
                <a:solidFill>
                  <a:prstClr val="black"/>
                </a:solidFill>
              </a:rPr>
              <a:t>    </a:t>
            </a:r>
          </a:p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Рассчитан вред недрам </a:t>
            </a:r>
            <a:endParaRPr sz="24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на сумму  </a:t>
            </a:r>
            <a:endParaRPr sz="24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2400" b="1" u="sng" dirty="0">
                <a:solidFill>
                  <a:prstClr val="black"/>
                </a:solidFill>
              </a:rPr>
              <a:t>74,64 млн. рублей</a:t>
            </a:r>
            <a:endParaRPr sz="2400" b="1" u="sng" dirty="0">
              <a:solidFill>
                <a:prstClr val="black"/>
              </a:solidFill>
            </a:endParaRPr>
          </a:p>
          <a:p>
            <a:pPr algn="ctr" defTabSz="914400">
              <a:defRPr/>
            </a:pP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1101640074" name="Прямоугольник с двумя усеченными противолежащими углами 22"/>
          <p:cNvSpPr/>
          <p:nvPr/>
        </p:nvSpPr>
        <p:spPr bwMode="auto">
          <a:xfrm>
            <a:off x="1388081" y="297104"/>
            <a:ext cx="10384816" cy="94206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ru-RU" sz="2400" b="1">
                <a:solidFill>
                  <a:srgbClr val="F8F8F8"/>
                </a:solidFill>
              </a:rPr>
              <a:t>Выявление фактов самовольного пользования недрами</a:t>
            </a:r>
            <a:endParaRPr sz="2400" b="1">
              <a:solidFill>
                <a:srgbClr val="F8F8F8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07930" y="2623655"/>
            <a:ext cx="4976141" cy="16106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Скругленный прямоугольник 11"/>
          <p:cNvSpPr/>
          <p:nvPr/>
        </p:nvSpPr>
        <p:spPr bwMode="auto">
          <a:xfrm>
            <a:off x="7650651" y="1762125"/>
            <a:ext cx="3798399" cy="1781175"/>
          </a:xfrm>
          <a:prstGeom prst="roundRect">
            <a:avLst>
              <a:gd name="adj" fmla="val 16667"/>
            </a:avLst>
          </a:prstGeom>
          <a:solidFill>
            <a:srgbClr val="92D050">
              <a:alpha val="76000"/>
            </a:srgbClr>
          </a:solidFill>
          <a:ln w="12700" cap="rnd" cmpd="sng" algn="ctr">
            <a:noFill/>
            <a:prstDash val="solid"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>
              <a:defRPr/>
            </a:pPr>
            <a:r>
              <a:rPr lang="ru-RU" sz="1600" dirty="0">
                <a:solidFill>
                  <a:prstClr val="black"/>
                </a:solidFill>
              </a:rPr>
              <a:t>    </a:t>
            </a:r>
          </a:p>
          <a:p>
            <a:pPr algn="ctr"/>
            <a:r>
              <a:rPr lang="ru-RU" sz="3200" dirty="0"/>
              <a:t>14</a:t>
            </a:r>
            <a:r>
              <a:rPr lang="ru-RU" sz="2400" dirty="0"/>
              <a:t> случаев </a:t>
            </a:r>
          </a:p>
          <a:p>
            <a:pPr algn="ctr"/>
            <a:r>
              <a:rPr lang="ru-RU" sz="2400" dirty="0"/>
              <a:t>самовольного пользования недрами</a:t>
            </a:r>
          </a:p>
          <a:p>
            <a:pPr algn="ctr" defTabSz="914400">
              <a:defRPr/>
            </a:pP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1363325" y="6229350"/>
            <a:ext cx="49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75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881443" y="193149"/>
            <a:ext cx="1925715" cy="1925715"/>
          </a:xfrm>
          <a:prstGeom prst="rect">
            <a:avLst/>
          </a:prstGeom>
        </p:spPr>
      </p:pic>
      <p:sp>
        <p:nvSpPr>
          <p:cNvPr id="13" name="Блок-схема: альтернативный процесс 12"/>
          <p:cNvSpPr/>
          <p:nvPr/>
        </p:nvSpPr>
        <p:spPr bwMode="auto">
          <a:xfrm>
            <a:off x="828612" y="947768"/>
            <a:ext cx="3873164" cy="932267"/>
          </a:xfrm>
          <a:prstGeom prst="flowChartAlternateProcess">
            <a:avLst/>
          </a:prstGeom>
          <a:solidFill>
            <a:srgbClr val="FFD800">
              <a:alpha val="60000"/>
            </a:srgbClr>
          </a:solidFill>
          <a:ln w="1269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ru-RU" sz="2000" b="1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Министерство природных ресурсов и </a:t>
            </a:r>
            <a:r>
              <a:rPr lang="ru-RU" sz="2000" b="1" i="0" u="none" strike="noStrike" cap="none" spc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экологии НСО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 bwMode="auto">
          <a:xfrm>
            <a:off x="7024744" y="947768"/>
            <a:ext cx="3729060" cy="932267"/>
          </a:xfrm>
          <a:prstGeom prst="flowChartAlternateProcess">
            <a:avLst/>
          </a:prstGeom>
          <a:solidFill>
            <a:srgbClr val="FFD800">
              <a:alpha val="60000"/>
            </a:srgbClr>
          </a:solidFill>
          <a:ln w="1269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ru-RU" sz="2000" b="1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Министерство цифрового развития и </a:t>
            </a:r>
            <a:r>
              <a:rPr lang="ru-RU" sz="2000" b="1" i="0" u="none" strike="noStrike" cap="none" spc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связи НСО</a:t>
            </a:r>
            <a:endParaRPr sz="2000" dirty="0">
              <a:latin typeface="Arial"/>
              <a:cs typeface="Arial"/>
            </a:endParaRPr>
          </a:p>
        </p:txBody>
      </p:sp>
      <p:cxnSp>
        <p:nvCxnSpPr>
          <p:cNvPr id="15" name="Прямая соединительная линия 14"/>
          <p:cNvCxnSpPr>
            <a:cxnSpLocks/>
          </p:cNvCxnSpPr>
          <p:nvPr/>
        </p:nvCxnSpPr>
        <p:spPr bwMode="auto">
          <a:xfrm flipH="1">
            <a:off x="3320825" y="1880035"/>
            <a:ext cx="1720046" cy="758299"/>
          </a:xfrm>
          <a:prstGeom prst="line">
            <a:avLst/>
          </a:prstGeom>
          <a:ln w="57150" cap="flat" cmpd="sng" algn="ctr">
            <a:solidFill>
              <a:schemeClr val="accent6">
                <a:lumMod val="74901"/>
                <a:alpha val="89999"/>
              </a:schemeClr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cxnSpLocks/>
          </p:cNvCxnSpPr>
          <p:nvPr/>
        </p:nvCxnSpPr>
        <p:spPr bwMode="auto">
          <a:xfrm>
            <a:off x="6807160" y="1880035"/>
            <a:ext cx="1720048" cy="804845"/>
          </a:xfrm>
          <a:prstGeom prst="line">
            <a:avLst/>
          </a:prstGeom>
          <a:ln w="57150" cap="flat" cmpd="sng" algn="ctr">
            <a:solidFill>
              <a:schemeClr val="accent6">
                <a:lumMod val="74901"/>
                <a:alpha val="89999"/>
              </a:schemeClr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Блок-схема: альтернативный процесс 16"/>
          <p:cNvSpPr/>
          <p:nvPr/>
        </p:nvSpPr>
        <p:spPr bwMode="auto">
          <a:xfrm>
            <a:off x="1042452" y="2708188"/>
            <a:ext cx="4442303" cy="1224785"/>
          </a:xfrm>
          <a:prstGeom prst="flowChartAlternateProcess">
            <a:avLst/>
          </a:prstGeom>
          <a:solidFill>
            <a:srgbClr val="3CB548">
              <a:alpha val="89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0" u="none" strike="noStrike" cap="none" spc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10 фактов самовольного пользования недрами</a:t>
            </a:r>
            <a:endParaRPr sz="1600" b="1" i="0" u="none" strike="noStrike" cap="none" spc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Блок-схема: альтернативный процесс 366182988"/>
          <p:cNvSpPr/>
          <p:nvPr/>
        </p:nvSpPr>
        <p:spPr bwMode="auto">
          <a:xfrm>
            <a:off x="7256169" y="2753106"/>
            <a:ext cx="4164229" cy="1134951"/>
          </a:xfrm>
          <a:prstGeom prst="flowChartAlternateProcess">
            <a:avLst/>
          </a:prstGeom>
          <a:solidFill>
            <a:srgbClr val="3CB548">
              <a:alpha val="89999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i="0" u="none" strike="noStrike" cap="none" spc="0" dirty="0" smtClean="0">
                <a:solidFill>
                  <a:schemeClr val="tx1"/>
                </a:solidFill>
                <a:latin typeface="Arial"/>
                <a:cs typeface="Arial"/>
              </a:rPr>
              <a:t>Консервация/ликвидация карьеров</a:t>
            </a:r>
            <a:endParaRPr sz="2200" b="1" i="0" u="none" strike="noStrike" cap="none" spc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rcRect l="9185" t="8151" r="31045" b="5129"/>
          <a:stretch/>
        </p:blipFill>
        <p:spPr bwMode="auto">
          <a:xfrm>
            <a:off x="1110469" y="3987540"/>
            <a:ext cx="4214006" cy="27139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rcRect t="7069" r="6607"/>
          <a:stretch/>
        </p:blipFill>
        <p:spPr bwMode="auto">
          <a:xfrm>
            <a:off x="7136662" y="3977891"/>
            <a:ext cx="4403242" cy="26743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11482677" y="6332206"/>
            <a:ext cx="49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Блок-схема: альтернативный процесс 15"/>
          <p:cNvSpPr/>
          <p:nvPr/>
        </p:nvSpPr>
        <p:spPr bwMode="auto">
          <a:xfrm>
            <a:off x="3802855" y="1325056"/>
            <a:ext cx="5484020" cy="932267"/>
          </a:xfrm>
          <a:prstGeom prst="flowChartAlternateProcess">
            <a:avLst/>
          </a:prstGeom>
          <a:solidFill>
            <a:srgbClr val="FFD800">
              <a:alpha val="60000"/>
            </a:srgbClr>
          </a:solidFill>
          <a:ln w="1269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endParaRPr sz="2000" dirty="0">
              <a:latin typeface="Arial"/>
              <a:cs typeface="Arial"/>
            </a:endParaRPr>
          </a:p>
        </p:txBody>
      </p:sp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9" name="Прямоугольник с двумя усеченными противолежащими углами 16"/>
          <p:cNvSpPr/>
          <p:nvPr/>
        </p:nvSpPr>
        <p:spPr bwMode="auto">
          <a:xfrm>
            <a:off x="1913795" y="368039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на 2025 год</a:t>
            </a:r>
            <a:endParaRPr lang="ru-RU" sz="28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2856" y="1560358"/>
            <a:ext cx="563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Расширение инструментов контроля 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11363325" y="6229350"/>
            <a:ext cx="49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17" name="Блок-схема: альтернативный процесс 16"/>
          <p:cNvSpPr/>
          <p:nvPr/>
        </p:nvSpPr>
        <p:spPr bwMode="auto">
          <a:xfrm>
            <a:off x="828612" y="2602866"/>
            <a:ext cx="4629213" cy="1356042"/>
          </a:xfrm>
          <a:prstGeom prst="flowChartAlternateProcess">
            <a:avLst/>
          </a:prstGeom>
          <a:solidFill>
            <a:schemeClr val="accent5">
              <a:lumMod val="40000"/>
              <a:lumOff val="60000"/>
              <a:alpha val="89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  <a:cs typeface="Arial"/>
              </a:rPr>
              <a:t>Применение инструментов аналитики </a:t>
            </a:r>
            <a:r>
              <a:rPr lang="ru-RU" sz="2400" dirty="0" err="1" smtClean="0">
                <a:solidFill>
                  <a:schemeClr val="tx1"/>
                </a:solidFill>
                <a:cs typeface="Arial"/>
              </a:rPr>
              <a:t>космоснимков</a:t>
            </a:r>
            <a:endParaRPr sz="2400" i="0" u="none" strike="noStrike" cap="none" spc="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8" name="Блок-схема: альтернативный процесс 366182988"/>
          <p:cNvSpPr/>
          <p:nvPr/>
        </p:nvSpPr>
        <p:spPr bwMode="auto">
          <a:xfrm>
            <a:off x="6541292" y="2619756"/>
            <a:ext cx="4945857" cy="1399794"/>
          </a:xfrm>
          <a:prstGeom prst="flowChartAlternateProcess">
            <a:avLst/>
          </a:prstGeom>
          <a:solidFill>
            <a:schemeClr val="accent5">
              <a:lumMod val="40000"/>
              <a:lumOff val="60000"/>
              <a:alpha val="89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Применение мобильной передвижной </a:t>
            </a:r>
            <a:r>
              <a:rPr lang="ru-RU" sz="2400" dirty="0" smtClean="0">
                <a:solidFill>
                  <a:schemeClr val="tx1"/>
                </a:solidFill>
              </a:rPr>
              <a:t>лаборатории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9" name="Picture 10" descr="Топографическая съемка с использованием беспилотников - Журнал Горная  промышленнос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7" y="4050663"/>
            <a:ext cx="3459163" cy="2594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19875" y="4135644"/>
            <a:ext cx="4428477" cy="23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1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992176" cy="744132"/>
          </a:xfrm>
          <a:prstGeom prst="rect">
            <a:avLst/>
          </a:prstGeom>
        </p:spPr>
      </p:pic>
      <p:sp>
        <p:nvSpPr>
          <p:cNvPr id="8" name="AutoShape 2" descr="blob:https://web.whatsapp.com/9b7a5d1b-e7a1-4e24-8705-3ee868d2145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826" y="160338"/>
            <a:ext cx="1251924" cy="1223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с двумя усеченными противолежащими углами 12"/>
          <p:cNvSpPr/>
          <p:nvPr/>
        </p:nvSpPr>
        <p:spPr bwMode="auto">
          <a:xfrm>
            <a:off x="3093424" y="1600200"/>
            <a:ext cx="8622326" cy="2091936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61396" y="329939"/>
            <a:ext cx="8420830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4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контроля</a:t>
            </a:r>
            <a:endParaRPr lang="ru-RU" sz="24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77627249"/>
              </p:ext>
            </p:extLst>
          </p:nvPr>
        </p:nvGraphicFramePr>
        <p:xfrm>
          <a:off x="-411163" y="1198668"/>
          <a:ext cx="6612673" cy="568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605456" y="1198668"/>
            <a:ext cx="457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государственный экологический контроль (надзор)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За негативное воздействие на окружающую среду нужно платить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807103"/>
            <a:ext cx="5282465" cy="3961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59441" y="6229350"/>
            <a:ext cx="2952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86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61395" y="329939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экологическом законодательстве </a:t>
            </a:r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5965" y="1553954"/>
            <a:ext cx="7533610" cy="10820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Внесены изменения в Федеральный закон «Об охране окружающей среды»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53119" y="3108630"/>
            <a:ext cx="400266" cy="3772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965" y="3032381"/>
            <a:ext cx="753361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+mj-lt"/>
              </a:rPr>
              <a:t>Объекты </a:t>
            </a:r>
            <a:r>
              <a:rPr lang="ru-RU" sz="2400" dirty="0">
                <a:latin typeface="+mj-lt"/>
              </a:rPr>
              <a:t>I - III </a:t>
            </a:r>
            <a:r>
              <a:rPr lang="ru-RU" sz="2400" dirty="0" smtClean="0">
                <a:latin typeface="+mj-lt"/>
              </a:rPr>
              <a:t>категорий негативного воздействия на окружающую среду </a:t>
            </a:r>
            <a:r>
              <a:rPr lang="ru-RU" sz="2400" dirty="0">
                <a:latin typeface="+mj-lt"/>
              </a:rPr>
              <a:t>подлежат постановке на государственный учет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(ст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69.2)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444396" y="4708781"/>
            <a:ext cx="763674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+mj-lt"/>
              </a:rPr>
              <a:t>Постановка на государственный учет объектов </a:t>
            </a:r>
            <a:r>
              <a:rPr lang="en-US" sz="2400" dirty="0" smtClean="0">
                <a:latin typeface="+mj-lt"/>
              </a:rPr>
              <a:t>IV </a:t>
            </a:r>
            <a:r>
              <a:rPr lang="ru-RU" sz="2400" dirty="0" smtClean="0">
                <a:latin typeface="+mj-lt"/>
              </a:rPr>
              <a:t>категории не требуется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1559441" y="6229350"/>
            <a:ext cx="2952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011" y="3241605"/>
            <a:ext cx="3525006" cy="188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61395" y="329939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экологическом законодательстве </a:t>
            </a:r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419474" y="1870735"/>
            <a:ext cx="738521" cy="2852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291343" y="1481802"/>
            <a:ext cx="6738605" cy="12448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Утверждена новая форма отчета ПЭК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27597" y="2983951"/>
            <a:ext cx="530398" cy="49991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392828" y="1491303"/>
            <a:ext cx="2955682" cy="1225868"/>
          </a:xfrm>
          <a:prstGeom prst="roundRect">
            <a:avLst/>
          </a:prstGeom>
          <a:solidFill>
            <a:schemeClr val="accent2">
              <a:lumMod val="50000"/>
              <a:lumOff val="5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</a:p>
          <a:p>
            <a:pPr algn="ctr"/>
            <a:r>
              <a:rPr lang="ru-RU" sz="2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Минприроды России</a:t>
            </a:r>
          </a:p>
          <a:p>
            <a:pPr algn="ctr"/>
            <a:r>
              <a:rPr lang="ru-RU" sz="2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от 15.03.2024 № 173</a:t>
            </a:r>
            <a:endParaRPr lang="ru-RU" sz="22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385807" y="2983951"/>
            <a:ext cx="681559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 Результаты производственного экологического контроля в области обращения с побочными продуктами производства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4385807" y="4647542"/>
            <a:ext cx="681559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3.4. Результаты проверок работы очистных сооружений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34193" y="4631449"/>
            <a:ext cx="530398" cy="4999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11559441" y="6229350"/>
            <a:ext cx="2952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0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61395" y="329939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800" b="1" dirty="0"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обращений граждан </a:t>
            </a:r>
            <a:r>
              <a:rPr lang="ru-RU" sz="2800" b="1" dirty="0" smtClean="0"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организаций</a:t>
            </a:r>
            <a:endParaRPr lang="ru-RU" sz="2800" b="1" dirty="0">
              <a:solidFill>
                <a:srgbClr val="E7E6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1345" y="3290886"/>
            <a:ext cx="876300" cy="1957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2237645" y="2000249"/>
            <a:ext cx="885095" cy="3248025"/>
          </a:xfrm>
          <a:prstGeom prst="rect">
            <a:avLst/>
          </a:prstGeom>
          <a:solidFill>
            <a:srgbClr val="D37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122740" y="1904999"/>
            <a:ext cx="876300" cy="33432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61357" y="3362262"/>
            <a:ext cx="67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229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2342053" y="2104929"/>
            <a:ext cx="67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468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 bwMode="auto">
          <a:xfrm>
            <a:off x="3222752" y="1874096"/>
            <a:ext cx="88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482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1460260" y="5257736"/>
            <a:ext cx="88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2022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 bwMode="auto">
          <a:xfrm>
            <a:off x="2340959" y="5248274"/>
            <a:ext cx="88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 bwMode="auto">
          <a:xfrm>
            <a:off x="3222752" y="5248273"/>
            <a:ext cx="88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2024</a:t>
            </a:r>
            <a:endParaRPr lang="ru-RU" dirty="0"/>
          </a:p>
        </p:txBody>
      </p:sp>
      <p:pic>
        <p:nvPicPr>
          <p:cNvPr id="24" name="Picture 2" descr="C:\Users\DPR\Desktop\10.08.2021\507790d0190cee0b39517a073980d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47" y="1329946"/>
            <a:ext cx="3243235" cy="2432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DPR\Desktop\10.08.2021\IMG_20190619_1355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15972" r="5627"/>
          <a:stretch/>
        </p:blipFill>
        <p:spPr bwMode="auto">
          <a:xfrm>
            <a:off x="8355604" y="4132238"/>
            <a:ext cx="3161520" cy="2441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2" descr="V:\01 ГОСКОНТРОЛЬ\6. Величкович\ВО декабрь 2022\г. Барабинск\2.jpg"/>
          <p:cNvPicPr/>
          <p:nvPr/>
        </p:nvPicPr>
        <p:blipFill>
          <a:blip r:embed="rId6"/>
          <a:stretch/>
        </p:blipFill>
        <p:spPr bwMode="auto">
          <a:xfrm>
            <a:off x="5124449" y="1708666"/>
            <a:ext cx="2961697" cy="373373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tx1"/>
            </a:outerShdw>
            <a:softEdge rad="112500"/>
          </a:effectLst>
        </p:spPr>
      </p:pic>
      <p:sp>
        <p:nvSpPr>
          <p:cNvPr id="16" name="TextBox 15"/>
          <p:cNvSpPr txBox="1"/>
          <p:nvPr/>
        </p:nvSpPr>
        <p:spPr bwMode="auto">
          <a:xfrm>
            <a:off x="11559441" y="6229350"/>
            <a:ext cx="2952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7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89836" y="158933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достоверности поступивших сведений </a:t>
            </a:r>
          </a:p>
        </p:txBody>
      </p:sp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val="2548443731"/>
              </p:ext>
            </p:extLst>
          </p:nvPr>
        </p:nvGraphicFramePr>
        <p:xfrm>
          <a:off x="756443" y="1070556"/>
          <a:ext cx="4777581" cy="575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 descr="Информационные системы управления - Современные технологии управления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0"/>
          <a:stretch/>
        </p:blipFill>
        <p:spPr bwMode="auto">
          <a:xfrm>
            <a:off x="4095612" y="3177666"/>
            <a:ext cx="1466987" cy="1578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193885" y="1750262"/>
            <a:ext cx="528221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(выездные обследования, мониторинг)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829685" y="1893578"/>
            <a:ext cx="400266" cy="37726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 bwMode="auto">
          <a:xfrm>
            <a:off x="6029818" y="3110908"/>
            <a:ext cx="5417854" cy="19850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408 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 нарушений обязательных требований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6" descr="https://sun9-west.userapi.com/sun9-13/s/v1/ig2/5GFUCCPYqE093pmYQO6NkMzVHUfmntRPn5xEdbKtH3iFWN6I2S5rY1urXEKA_Hii5yNllb9lWTCcpE5LF7HhKkXM.jpg?size=1200x1600&amp;quality=95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87" y="1529773"/>
            <a:ext cx="1557185" cy="1482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 bwMode="auto">
          <a:xfrm>
            <a:off x="11559441" y="6229350"/>
            <a:ext cx="2952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76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61395" y="329939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нарушений обязательных </a:t>
            </a:r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</a:t>
            </a:r>
            <a:endParaRPr lang="ru-RU" sz="28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78842724"/>
              </p:ext>
            </p:extLst>
          </p:nvPr>
        </p:nvGraphicFramePr>
        <p:xfrm>
          <a:off x="515221" y="2583719"/>
          <a:ext cx="7007469" cy="565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4" descr="О порядке проведения профилактического визита Государственной инспекцией  труда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24802" r="30828" b="4319"/>
          <a:stretch/>
        </p:blipFill>
        <p:spPr bwMode="auto">
          <a:xfrm>
            <a:off x="5696436" y="1793400"/>
            <a:ext cx="1575209" cy="1835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lanmo.ru/tinybrowser/images/photo/2022/june/2/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4" t="7624" b="64625"/>
          <a:stretch/>
        </p:blipFill>
        <p:spPr bwMode="auto">
          <a:xfrm>
            <a:off x="695260" y="3462489"/>
            <a:ext cx="1836981" cy="1405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Что делать, если вы получили предостережение о недопустимости нарушения  обязательных требований / Россельхознадзор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63" y="2483727"/>
            <a:ext cx="1756415" cy="17564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2"/>
          <a:srcRect t="4246"/>
          <a:stretch/>
        </p:blipFill>
        <p:spPr bwMode="auto">
          <a:xfrm>
            <a:off x="9226826" y="2483726"/>
            <a:ext cx="2391595" cy="4186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ttps://sun9-6.userapi.com/impf/j6MdqKqrbITpIwlFvPHI_EahVBhsgmGPX-akMg/s0Y_1YoOjcA.jpg?size=1600x1200&amp;quality=95&amp;sign=2192fad377db06627faedecb056a5650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45" y="1359454"/>
            <a:ext cx="2669973" cy="20024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 bwMode="auto">
          <a:xfrm>
            <a:off x="11559441" y="6229350"/>
            <a:ext cx="2952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8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61395" y="329939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Пресечение нарушений обязательных требований</a:t>
            </a:r>
            <a:endParaRPr lang="ru-RU" sz="28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sun9-11.userapi.com/impf/YzBYOpGJbdvcF8bH6-CizjtkFd3IRIt_tar9aw/V5T_xKHto4w.jpg?size=1125x1685&amp;quality=95&amp;sign=cac8dac247aa1fe7cf68a08262c44f5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95" y="1507720"/>
            <a:ext cx="3340532" cy="50033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5538058" y="1507720"/>
            <a:ext cx="4584974" cy="98750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dirty="0" smtClean="0">
                <a:solidFill>
                  <a:prstClr val="black"/>
                </a:solidFill>
                <a:latin typeface="Arial"/>
                <a:ea typeface="Arial"/>
                <a:cs typeface="Arial"/>
              </a:rPr>
              <a:t>Проведено 33 проверочных мероприятия</a:t>
            </a:r>
            <a:endParaRPr sz="2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Параллелограмм 13"/>
          <p:cNvSpPr/>
          <p:nvPr/>
        </p:nvSpPr>
        <p:spPr bwMode="auto">
          <a:xfrm>
            <a:off x="5538058" y="2737495"/>
            <a:ext cx="4394354" cy="1102497"/>
          </a:xfrm>
          <a:prstGeom prst="parallelogram">
            <a:avLst>
              <a:gd name="adj" fmla="val 25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800" dirty="0" smtClean="0"/>
              <a:t>Выявлено 162 нарушения </a:t>
            </a:r>
            <a:endParaRPr sz="2800" dirty="0"/>
          </a:p>
        </p:txBody>
      </p:sp>
      <p:pic>
        <p:nvPicPr>
          <p:cNvPr id="15" name="Picture 4" descr="https://sun9-6.userapi.com/impf/j6MdqKqrbITpIwlFvPHI_EahVBhsgmGPX-akMg/s0Y_1YoOjcA.jpg?size=1600x1200&amp;quality=95&amp;sign=2192fad377db06627faedecb056a565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75" y="4009407"/>
            <a:ext cx="3651239" cy="27384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 bwMode="auto">
          <a:xfrm>
            <a:off x="11559441" y="6229350"/>
            <a:ext cx="2952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2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 bwMode="auto">
          <a:xfrm>
            <a:off x="1761395" y="329939"/>
            <a:ext cx="8880231" cy="8687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нарушения в области охраны атмосферного воздуха</a:t>
            </a:r>
          </a:p>
        </p:txBody>
      </p:sp>
      <p:pic>
        <p:nvPicPr>
          <p:cNvPr id="6" name="Picture 6" descr="Паспорт газоочистных и пылеулавливающих установок. Заказать (Заказать  паспорт ГОУ ПГУ сейчас) в Санкт-Петербурге по цене От 15 000 рубл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2" y="1598229"/>
            <a:ext cx="1003293" cy="100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Разработать программу ПЭ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2" y="4050819"/>
            <a:ext cx="1004818" cy="10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7925" y="1638211"/>
            <a:ext cx="7124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 </a:t>
            </a:r>
            <a:r>
              <a:rPr lang="ru-RU" dirty="0"/>
              <a:t>проведение либо не соответствие инвентаризации выбросов загрязняющих веществ в атмосферный воздух и их источников фактическому положению на </a:t>
            </a:r>
            <a:r>
              <a:rPr lang="ru-RU" dirty="0" smtClean="0"/>
              <a:t>предприятии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47925" y="4230063"/>
            <a:ext cx="7000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 </a:t>
            </a:r>
            <a:r>
              <a:rPr lang="ru-RU" dirty="0"/>
              <a:t>проведение производственного экологического контроля</a:t>
            </a:r>
            <a:r>
              <a:rPr lang="ru-RU" b="1" dirty="0"/>
              <a:t> </a:t>
            </a:r>
            <a:r>
              <a:rPr lang="ru-RU" dirty="0"/>
              <a:t>либо нарушение порядка представления отчета ПЭК</a:t>
            </a:r>
            <a:r>
              <a:rPr lang="ru-RU" b="1" dirty="0"/>
              <a:t> </a:t>
            </a:r>
            <a:endParaRPr lang="ru-RU" dirty="0"/>
          </a:p>
        </p:txBody>
      </p:sp>
      <p:pic>
        <p:nvPicPr>
          <p:cNvPr id="10" name="Picture 12" descr="Постановка на учет объектов негативного воздейств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2" y="2825331"/>
            <a:ext cx="984726" cy="98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2447925" y="2856029"/>
            <a:ext cx="73723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Невыполнение </a:t>
            </a:r>
            <a:r>
              <a:rPr lang="ru-RU" dirty="0"/>
              <a:t>обязательств о постановке на государственный учет объектов, оказывающих негативное воздействие на окружающую среду</a:t>
            </a:r>
          </a:p>
        </p:txBody>
      </p:sp>
      <p:pic>
        <p:nvPicPr>
          <p:cNvPr id="12" name="Picture 2" descr="Проект предельно допустимых выбросов (Проект ПДВ) и нормативы допустимых выбросов (НДВ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2" y="5327617"/>
            <a:ext cx="1098703" cy="109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 bwMode="auto">
          <a:xfrm>
            <a:off x="2447925" y="5501913"/>
            <a:ext cx="7810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Непринятие мер по согласованию </a:t>
            </a:r>
            <a:r>
              <a:rPr lang="ru-RU" dirty="0"/>
              <a:t>мероприятий по уменьшению выбросов в периоды неблагоприятных </a:t>
            </a:r>
            <a:r>
              <a:rPr lang="ru-RU" dirty="0" smtClean="0"/>
              <a:t>метеорологических условий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219325" y="2725347"/>
            <a:ext cx="780097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 bwMode="auto">
          <a:xfrm>
            <a:off x="2233612" y="3935022"/>
            <a:ext cx="780097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 bwMode="auto">
          <a:xfrm>
            <a:off x="2233612" y="5328814"/>
            <a:ext cx="780097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11559441" y="6229350"/>
            <a:ext cx="2952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3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1637</TotalTime>
  <Words>509</Words>
  <Application>Microsoft Office PowerPoint</Application>
  <DocSecurity>0</DocSecurity>
  <PresentationFormat>Произвольный</PresentationFormat>
  <Paragraphs>126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Blank</vt:lpstr>
      <vt:lpstr>1_Blank</vt:lpstr>
      <vt:lpstr>2_Blank</vt:lpstr>
      <vt:lpstr>3_Blank</vt:lpstr>
      <vt:lpstr>4_Blank</vt:lpstr>
      <vt:lpstr>5_Blank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PNO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Ларесс Анастасия Александровна</dc:creator>
  <cp:keywords/>
  <dc:description/>
  <cp:lastModifiedBy>user</cp:lastModifiedBy>
  <cp:revision>539</cp:revision>
  <dcterms:created xsi:type="dcterms:W3CDTF">2020-05-19T08:09:07Z</dcterms:created>
  <dcterms:modified xsi:type="dcterms:W3CDTF">2025-02-24T14:58:24Z</dcterms:modified>
  <cp:category/>
  <dc:identifier/>
  <cp:contentStatus/>
  <dc:language/>
  <cp:version/>
</cp:coreProperties>
</file>