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1" r:id="rId3"/>
    <p:sldMasterId id="2147483682" r:id="rId4"/>
  </p:sldMasterIdLst>
  <p:notesMasterIdLst>
    <p:notesMasterId r:id="rId18"/>
  </p:notesMasterIdLst>
  <p:sldIdLst>
    <p:sldId id="256" r:id="rId5"/>
    <p:sldId id="269" r:id="rId6"/>
    <p:sldId id="271" r:id="rId7"/>
    <p:sldId id="258" r:id="rId8"/>
    <p:sldId id="270" r:id="rId9"/>
    <p:sldId id="260" r:id="rId10"/>
    <p:sldId id="263" r:id="rId11"/>
    <p:sldId id="273" r:id="rId12"/>
    <p:sldId id="265" r:id="rId13"/>
    <p:sldId id="266" r:id="rId14"/>
    <p:sldId id="274" r:id="rId15"/>
    <p:sldId id="267" r:id="rId16"/>
    <p:sldId id="268" r:id="rId17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>
          <p15:clr>
            <a:srgbClr val="A4A3A4"/>
          </p15:clr>
        </p15:guide>
        <p15:guide id="2" orient="horz" pos="2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256029"/>
    <a:srgbClr val="294853"/>
    <a:srgbClr val="B1C4B2"/>
    <a:srgbClr val="C9D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5309" autoAdjust="0"/>
  </p:normalViewPr>
  <p:slideViewPr>
    <p:cSldViewPr snapToGrid="0">
      <p:cViewPr varScale="1">
        <p:scale>
          <a:sx n="111" d="100"/>
          <a:sy n="111" d="100"/>
        </p:scale>
        <p:origin x="-486" y="-90"/>
      </p:cViewPr>
      <p:guideLst>
        <p:guide orient="horz" pos="212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9A688-6599-4C0E-8792-3CEE26E77C0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AE453-E771-45EB-9E62-D7B7808DF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337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4AEF19-6E7C-4E9E-AE1E-AAAA66D8BACB}" type="datetime1">
              <a:rPr lang="ru-RU" smtClean="0"/>
              <a:t>24.02.2025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9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E50CE29-9B7D-413B-AEBF-BE16832801C1}" type="datetime1">
              <a:rPr lang="ru-RU" smtClean="0"/>
              <a:t>24.02.2025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4AEF19-6E7C-4E9E-AE1E-AAAA66D8BA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0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446D84-1F89-42F0-9F76-069CB04DD0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38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199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AC778E-4FC6-4096-BAA5-8FA3CFB1EF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17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6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6" cy="3684587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4D62BF-F21A-4809-832E-54BC7A387C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8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72D6C4-946B-4920-8F25-66B0BD6CA4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77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E11CB-BDE2-4704-BCF5-5ED42D76B1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06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DD0EE87-CC33-4899-9E55-62F564A2E2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9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3520E4D-C88C-4C3B-8A37-73D2C645FA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68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1F2645-CF1D-4B63-8751-E490924BBD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3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446D84-1F89-42F0-9F76-069CB04DD052}" type="datetime1">
              <a:rPr lang="ru-RU" smtClean="0"/>
              <a:t>24.02.2025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9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E50CE29-9B7D-413B-AEBF-BE16832801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32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4AEF19-6E7C-4E9E-AE1E-AAAA66D8BA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61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446D84-1F89-42F0-9F76-069CB04DD0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26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199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AC778E-4FC6-4096-BAA5-8FA3CFB1EF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56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6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6" cy="3684587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4D62BF-F21A-4809-832E-54BC7A387C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29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72D6C4-946B-4920-8F25-66B0BD6CA4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4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E11CB-BDE2-4704-BCF5-5ED42D76B1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27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DD0EE87-CC33-4899-9E55-62F564A2E2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3520E4D-C88C-4C3B-8A37-73D2C645FA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52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1F2645-CF1D-4B63-8751-E490924BBD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5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199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AC778E-4FC6-4096-BAA5-8FA3CFB1EF51}" type="datetime1">
              <a:rPr lang="ru-RU" smtClean="0"/>
              <a:t>24.02.2025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9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E50CE29-9B7D-413B-AEBF-BE16832801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9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4AEF19-6E7C-4E9E-AE1E-AAAA66D8BA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61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446D84-1F89-42F0-9F76-069CB04DD0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26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199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AC778E-4FC6-4096-BAA5-8FA3CFB1EF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56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6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6" cy="3684587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4D62BF-F21A-4809-832E-54BC7A387C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29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72D6C4-946B-4920-8F25-66B0BD6CA4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4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E11CB-BDE2-4704-BCF5-5ED42D76B1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27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DD0EE87-CC33-4899-9E55-62F564A2E2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3520E4D-C88C-4C3B-8A37-73D2C645FA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52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1F2645-CF1D-4B63-8751-E490924BBD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5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6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6" cy="3684587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4D62BF-F21A-4809-832E-54BC7A387C5A}" type="datetime1">
              <a:rPr lang="ru-RU" smtClean="0"/>
              <a:t>24.02.2025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9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E50CE29-9B7D-413B-AEBF-BE16832801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72D6C4-946B-4920-8F25-66B0BD6CA43C}" type="datetime1">
              <a:rPr lang="ru-RU" smtClean="0"/>
              <a:t>24.02.2025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E11CB-BDE2-4704-BCF5-5ED42D76B1AE}" type="datetime1">
              <a:rPr lang="ru-RU" smtClean="0"/>
              <a:t>24.02.2025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DD0EE87-CC33-4899-9E55-62F564A2E2DE}" type="datetime1">
              <a:rPr lang="ru-RU" smtClean="0"/>
              <a:t>24.02.2025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3520E4D-C88C-4C3B-8A37-73D2C645FA36}" type="datetime1">
              <a:rPr lang="ru-RU" smtClean="0"/>
              <a:t>24.02.2025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1F2645-CF1D-4B63-8751-E490924BBDBC}" type="datetime1">
              <a:rPr lang="ru-RU" smtClean="0"/>
              <a:t>24.02.2025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9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9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4F2EA7-B63F-4AB5-9338-1B47850C50C0}" type="datetime1">
              <a:rPr lang="ru-RU" smtClean="0"/>
              <a:t>24.02.2025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9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9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4F2EA7-B63F-4AB5-9338-1B47850C50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6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9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9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4F2EA7-B63F-4AB5-9338-1B47850C50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9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9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t>Click to 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4F2EA7-B63F-4AB5-9338-1B47850C50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44999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5496301" name="Рисунок 55549630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2828" y="294093"/>
            <a:ext cx="871568" cy="653676"/>
          </a:xfrm>
          <a:prstGeom prst="rect">
            <a:avLst/>
          </a:prstGeom>
        </p:spPr>
      </p:pic>
      <p:sp>
        <p:nvSpPr>
          <p:cNvPr id="1687640532" name="TextBox 1687640531"/>
          <p:cNvSpPr txBox="1"/>
          <p:nvPr/>
        </p:nvSpPr>
        <p:spPr bwMode="auto">
          <a:xfrm>
            <a:off x="1354999" y="437871"/>
            <a:ext cx="10097152" cy="3577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ГБУ НСО «Природоохранная инспекция»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effectLst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7257268" name="TextBox 2037257267"/>
          <p:cNvSpPr txBox="1"/>
          <p:nvPr/>
        </p:nvSpPr>
        <p:spPr bwMode="auto">
          <a:xfrm>
            <a:off x="3054558" y="2035735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 bwMode="auto">
          <a:xfrm>
            <a:off x="0" y="1226359"/>
            <a:ext cx="11864450" cy="4405281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22734">
              <a:alpha val="84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7223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800" b="1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23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800" b="1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23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Правоприменительная </a:t>
            </a:r>
            <a:r>
              <a:rPr lang="ru-RU" sz="28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практика </a:t>
            </a:r>
            <a:br>
              <a:rPr lang="ru-RU" sz="28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ГБУ НСО «Природоохранная инспекция» </a:t>
            </a:r>
          </a:p>
          <a:p>
            <a:pPr marL="7223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uFillTx/>
                <a:latin typeface="Times New Roman" pitchFamily="18" charset="0"/>
                <a:cs typeface="Times New Roman" pitchFamily="18" charset="0"/>
              </a:rPr>
              <a:t>Контрольная (надзорная) деятельность на особо охраняемых природных территориях регионального значения Новосибирской области</a:t>
            </a:r>
          </a:p>
          <a:p>
            <a:pPr marL="7223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000" b="1" dirty="0" smtClean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23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000" b="1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23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000" b="1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2313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uFillTx/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marL="722313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</a:t>
            </a:r>
          </a:p>
          <a:p>
            <a:pPr marL="722313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 smtClean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ГБУ НСО «Природоохранная </a:t>
            </a:r>
            <a:r>
              <a:rPr lang="ru-RU" sz="2000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инспекция»</a:t>
            </a:r>
          </a:p>
          <a:p>
            <a:pPr marL="722313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uFillTx/>
                <a:latin typeface="Times New Roman" pitchFamily="18" charset="0"/>
                <a:cs typeface="Times New Roman" pitchFamily="18" charset="0"/>
              </a:rPr>
              <a:t>И.В. Сериков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uFillTx/>
              <a:latin typeface="Times New Roman" pitchFamily="18" charset="0"/>
              <a:cs typeface="Times New Roman" pitchFamily="18" charset="0"/>
            </a:endParaRPr>
          </a:p>
          <a:p>
            <a:pPr marL="7223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uFillTx/>
              <a:latin typeface="Times New Roman"/>
              <a:cs typeface="Times New Roman"/>
            </a:endParaRPr>
          </a:p>
          <a:p>
            <a:pPr marL="7223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000" b="1" dirty="0">
              <a:solidFill>
                <a:srgbClr val="F8F8F8"/>
              </a:solidFill>
              <a:latin typeface="Times New Roman"/>
              <a:cs typeface="Times New Roman"/>
            </a:endParaRPr>
          </a:p>
          <a:p>
            <a:pPr marL="7223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uFillTx/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1657162" y="6396335"/>
            <a:ext cx="82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94853"/>
                </a:solidFill>
              </a:rPr>
              <a:t>1</a:t>
            </a:r>
            <a:endParaRPr lang="ru-RU" sz="2400" b="1" dirty="0">
              <a:solidFill>
                <a:srgbClr val="2948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44999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5496301" name="Рисунок 55549630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2828" y="294093"/>
            <a:ext cx="871568" cy="653676"/>
          </a:xfrm>
          <a:prstGeom prst="rect">
            <a:avLst/>
          </a:prstGeom>
        </p:spPr>
      </p:pic>
      <p:sp>
        <p:nvSpPr>
          <p:cNvPr id="2037257268" name="TextBox 2037257267"/>
          <p:cNvSpPr txBox="1"/>
          <p:nvPr/>
        </p:nvSpPr>
        <p:spPr bwMode="auto">
          <a:xfrm>
            <a:off x="3054558" y="2035735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 bwMode="auto">
          <a:xfrm>
            <a:off x="1915265" y="294093"/>
            <a:ext cx="8880230" cy="1127725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22734">
              <a:alpha val="84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Times New Roman"/>
                <a:cs typeface="Times New Roman"/>
              </a:rPr>
              <a:t>Нарушение режима ООПТ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FillTx/>
              <a:latin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Times New Roman"/>
                <a:cs typeface="Times New Roman"/>
              </a:rPr>
              <a:t>ДТП с дикими животными</a:t>
            </a:r>
            <a:endParaRPr kumimoji="0" lang="ru-RU" sz="2800" b="1" i="0" u="none" strike="noStrike" kern="0" cap="none" spc="0" normalizeH="0" noProof="0" dirty="0">
              <a:ln>
                <a:noFill/>
              </a:ln>
              <a:solidFill>
                <a:srgbClr val="F8F8F8"/>
              </a:solidFill>
              <a:effectLst/>
              <a:uFillTx/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1657162" y="6396335"/>
            <a:ext cx="82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94853"/>
                </a:solidFill>
              </a:rPr>
              <a:t>10</a:t>
            </a:r>
            <a:endParaRPr lang="ru-RU" sz="2400" b="1" dirty="0">
              <a:solidFill>
                <a:srgbClr val="294853"/>
              </a:solidFill>
            </a:endParaRPr>
          </a:p>
        </p:txBody>
      </p:sp>
      <p:sp>
        <p:nvSpPr>
          <p:cNvPr id="11" name="Скругленный прямоугольник 11">
            <a:extLst>
              <a:ext uri="{FF2B5EF4-FFF2-40B4-BE49-F238E27FC236}">
                <a16:creationId xmlns:a16="http://schemas.microsoft.com/office/drawing/2014/main" xmlns="" id="{73AD2A70-DA71-4985-AF09-6B89B88B65CF}"/>
              </a:ext>
            </a:extLst>
          </p:cNvPr>
          <p:cNvSpPr/>
          <p:nvPr/>
        </p:nvSpPr>
        <p:spPr bwMode="auto">
          <a:xfrm>
            <a:off x="392828" y="1751888"/>
            <a:ext cx="4543835" cy="2962513"/>
          </a:xfrm>
          <a:prstGeom prst="roundRect">
            <a:avLst>
              <a:gd name="adj" fmla="val 16667"/>
            </a:avLst>
          </a:prstGeom>
          <a:solidFill>
            <a:srgbClr val="B1C4B2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2024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дорогах общего пользования в границах ООПТ произошло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 ДТП с дикими животными,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которых погибло 15 диких животных (лось 10 особей, косуля сибирская 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особей)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A468119F-2581-451A-8E35-F30A9B256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2020" y="1610435"/>
            <a:ext cx="7029210" cy="4785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44999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5496301" name="Рисунок 55549630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4068" y="389386"/>
            <a:ext cx="871568" cy="653676"/>
          </a:xfrm>
          <a:prstGeom prst="rect">
            <a:avLst/>
          </a:prstGeom>
        </p:spPr>
      </p:pic>
      <p:sp>
        <p:nvSpPr>
          <p:cNvPr id="2037257268" name="TextBox 2037257267"/>
          <p:cNvSpPr txBox="1"/>
          <p:nvPr/>
        </p:nvSpPr>
        <p:spPr bwMode="auto">
          <a:xfrm>
            <a:off x="3054558" y="2035735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1777932" y="6396335"/>
            <a:ext cx="82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94853"/>
                </a:solidFill>
              </a:rPr>
              <a:t>11</a:t>
            </a:r>
            <a:endParaRPr lang="ru-RU" sz="2400" b="1" dirty="0">
              <a:solidFill>
                <a:srgbClr val="294853"/>
              </a:solidFill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9" y="4204531"/>
            <a:ext cx="4603334" cy="258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3581" y="161972"/>
            <a:ext cx="97279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Основными причинами нарушения режима особой охраны ООПТ являются пренебрежение установленными требованиями законодательства об ООПТ и их границах, а также низкий уровень ответственности за сохранение биологического разнообразия животного и растительного мира.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связи, с чем сотрудниками Учреждения уделялось внимание профилактической и информационной работе с населением и подрастающим поколением. Охотоведами ООПТ за 2024 год проведено 600 воспитательных и информационных бесед с населением и подрастающим поколением, в организациях и учебных заведениях, и 25 выступлений в СМИ и по ТВ.</a:t>
            </a:r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99" y="2577717"/>
            <a:ext cx="4041077" cy="26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361" y="3918728"/>
            <a:ext cx="3742571" cy="270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4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44999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5496301" name="Рисунок 55549630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2828" y="294093"/>
            <a:ext cx="871568" cy="653676"/>
          </a:xfrm>
          <a:prstGeom prst="rect">
            <a:avLst/>
          </a:prstGeom>
        </p:spPr>
      </p:pic>
      <p:sp>
        <p:nvSpPr>
          <p:cNvPr id="2037257268" name="TextBox 2037257267"/>
          <p:cNvSpPr txBox="1"/>
          <p:nvPr/>
        </p:nvSpPr>
        <p:spPr bwMode="auto">
          <a:xfrm>
            <a:off x="3054558" y="2035735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16" name="Прямоугольник с двумя усеченными противолежащими углами 22"/>
          <p:cNvSpPr/>
          <p:nvPr/>
        </p:nvSpPr>
        <p:spPr bwMode="auto">
          <a:xfrm>
            <a:off x="1823875" y="150542"/>
            <a:ext cx="9073392" cy="1346731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22734">
              <a:alpha val="84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highlight>
                  <a:srgbClr val="FFFF00"/>
                </a:highlight>
                <a:uFillTx/>
                <a:latin typeface="Times New Roman"/>
                <a:cs typeface="Times New Roman"/>
              </a:rPr>
              <a:t>Межведомственное соглашение о сотрудничестве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FillTx/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1606482" y="6379258"/>
            <a:ext cx="82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94853"/>
                </a:solidFill>
              </a:rPr>
              <a:t>12</a:t>
            </a:r>
            <a:endParaRPr lang="ru-RU" sz="2400" b="1" dirty="0">
              <a:solidFill>
                <a:srgbClr val="294853"/>
              </a:solidFill>
            </a:endParaRPr>
          </a:p>
        </p:txBody>
      </p:sp>
      <p:sp>
        <p:nvSpPr>
          <p:cNvPr id="11" name="Скругленный прямоугольник 11"/>
          <p:cNvSpPr/>
          <p:nvPr/>
        </p:nvSpPr>
        <p:spPr bwMode="auto">
          <a:xfrm>
            <a:off x="17091" y="1099239"/>
            <a:ext cx="3913974" cy="5139630"/>
          </a:xfrm>
          <a:prstGeom prst="roundRect">
            <a:avLst>
              <a:gd name="adj" fmla="val 16667"/>
            </a:avLst>
          </a:prstGeom>
          <a:solidFill>
            <a:srgbClr val="B1C4B2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/>
                <a:ea typeface="Calibri"/>
              </a:rPr>
              <a:t>Утвержден план осуществления совместных мероприятий по охране животного мира на ООПТ с привлечением сотрудников министерства природных ресурсов и экологии Новосибирской области.</a:t>
            </a:r>
          </a:p>
          <a:p>
            <a:pPr algn="just">
              <a:defRPr/>
            </a:pPr>
            <a:r>
              <a:rPr lang="ru-RU" sz="1600" dirty="0">
                <a:latin typeface="Times New Roman"/>
                <a:ea typeface="Calibri"/>
              </a:rPr>
              <a:t>Учреждением введена практика совместного патрулирования особо охраняемых природных территорий Новосибирской области памятника природы «Дендрологический парк» и лесного парка «Заельцовский бор» совместно с сотрудниками ГИБДД Новосибирской </a:t>
            </a:r>
            <a:r>
              <a:rPr lang="ru-RU" sz="1600" dirty="0" smtClean="0">
                <a:latin typeface="Times New Roman"/>
                <a:ea typeface="Calibri"/>
              </a:rPr>
              <a:t>области,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сотрудниками патрульно-постовой службы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полиции.</a:t>
            </a:r>
            <a:r>
              <a:rPr lang="ru-RU" sz="1600" dirty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2025 году в летнее время года планируется патрулирование с привлечением сил батальона конной полиции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F36ACA3-4ED5-43BA-A014-8AFC1BECCE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21" y="1116316"/>
            <a:ext cx="3902579" cy="4655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152" y="1116316"/>
            <a:ext cx="4435269" cy="574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44999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5496301" name="Рисунок 55549630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2828" y="294093"/>
            <a:ext cx="871568" cy="653676"/>
          </a:xfrm>
          <a:prstGeom prst="rect">
            <a:avLst/>
          </a:prstGeom>
        </p:spPr>
      </p:pic>
      <p:sp>
        <p:nvSpPr>
          <p:cNvPr id="2037257268" name="TextBox 2037257267"/>
          <p:cNvSpPr txBox="1"/>
          <p:nvPr/>
        </p:nvSpPr>
        <p:spPr bwMode="auto">
          <a:xfrm>
            <a:off x="3054558" y="2035735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 bwMode="auto">
          <a:xfrm>
            <a:off x="2233297" y="294093"/>
            <a:ext cx="7537391" cy="1009591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22734">
              <a:alpha val="84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7223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1657162" y="6396335"/>
            <a:ext cx="82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94853"/>
                </a:solidFill>
              </a:rPr>
              <a:t>13</a:t>
            </a:r>
            <a:endParaRPr lang="ru-RU" sz="2400" b="1" dirty="0">
              <a:solidFill>
                <a:srgbClr val="294853"/>
              </a:solidFill>
            </a:endParaRPr>
          </a:p>
        </p:txBody>
      </p:sp>
      <p:pic>
        <p:nvPicPr>
          <p:cNvPr id="5123" name="Рисунок 1" descr="http://s53.radikal.ru/i140/1110/3a/f9a4651c5f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63" y="1609041"/>
            <a:ext cx="6394861" cy="478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44999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5496301" name="Рисунок 55549630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4068" y="389386"/>
            <a:ext cx="871568" cy="653676"/>
          </a:xfrm>
          <a:prstGeom prst="rect">
            <a:avLst/>
          </a:prstGeom>
        </p:spPr>
      </p:pic>
      <p:sp>
        <p:nvSpPr>
          <p:cNvPr id="2037257268" name="TextBox 2037257267"/>
          <p:cNvSpPr txBox="1"/>
          <p:nvPr/>
        </p:nvSpPr>
        <p:spPr bwMode="auto">
          <a:xfrm>
            <a:off x="3054558" y="2035735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1777932" y="6396335"/>
            <a:ext cx="82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94853"/>
                </a:solidFill>
              </a:rPr>
              <a:t>2</a:t>
            </a:r>
            <a:endParaRPr lang="ru-RU" sz="2400" b="1" dirty="0">
              <a:solidFill>
                <a:srgbClr val="294853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294E2C7-E01C-47C8-A064-F327F8281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234" y="316878"/>
            <a:ext cx="11286701" cy="120427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ГБУ НСО «Природоохранная инспекция» осуществляет: 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ятиугольник 1"/>
          <p:cNvSpPr/>
          <p:nvPr/>
        </p:nvSpPr>
        <p:spPr>
          <a:xfrm>
            <a:off x="0" y="1811708"/>
            <a:ext cx="7426295" cy="27699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контроль (надзор) в области охраны и использования особо охраняемы природных территорий регионального значения (далее – ООПТ) в Новосибирской области</a:t>
            </a:r>
            <a:endParaRPr lang="ru-RU" sz="2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42" y="3434489"/>
            <a:ext cx="4108777" cy="30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44999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5496301" name="Рисунок 55549630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4068" y="389386"/>
            <a:ext cx="871568" cy="653676"/>
          </a:xfrm>
          <a:prstGeom prst="rect">
            <a:avLst/>
          </a:prstGeom>
        </p:spPr>
      </p:pic>
      <p:sp>
        <p:nvSpPr>
          <p:cNvPr id="2037257268" name="TextBox 2037257267"/>
          <p:cNvSpPr txBox="1"/>
          <p:nvPr/>
        </p:nvSpPr>
        <p:spPr bwMode="auto">
          <a:xfrm>
            <a:off x="3054558" y="2035735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1777932" y="6396335"/>
            <a:ext cx="82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94853"/>
                </a:solidFill>
              </a:rPr>
              <a:t>3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294E2C7-E01C-47C8-A064-F327F8281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234" y="316878"/>
            <a:ext cx="11286701" cy="1323915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Предметом регионального государственного контроля (надзора) в области охраны и использования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ООПТ является соблюдение: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араллелограмм 3"/>
          <p:cNvSpPr/>
          <p:nvPr/>
        </p:nvSpPr>
        <p:spPr>
          <a:xfrm>
            <a:off x="478563" y="1744502"/>
            <a:ext cx="7315201" cy="206692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режима ООПТ;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особого правового режима использования земельных участков, водных объектов и природных ресурсов и иных объектов недвижимости, расположенных в границах ООПТ;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режима охранных зон ООПТ.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4255806" y="3999433"/>
            <a:ext cx="6978205" cy="212790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Объектами регионального государственного контроля (надзора) в области охраны и использования ООПТ регионального значения являются деятельность контролируемых лиц в области охраны и использования ООПТ регионального значения, к которым предъявляются обязательные требования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3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44999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5496301" name="Рисунок 55549630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2828" y="294093"/>
            <a:ext cx="871568" cy="653676"/>
          </a:xfrm>
          <a:prstGeom prst="rect">
            <a:avLst/>
          </a:prstGeom>
        </p:spPr>
      </p:pic>
      <p:sp>
        <p:nvSpPr>
          <p:cNvPr id="2037257268" name="TextBox 2037257267"/>
          <p:cNvSpPr txBox="1"/>
          <p:nvPr/>
        </p:nvSpPr>
        <p:spPr bwMode="auto">
          <a:xfrm>
            <a:off x="3054558" y="2035735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27" name="Прямоугольник с двумя усеченными противолежащими углами 7"/>
          <p:cNvSpPr/>
          <p:nvPr/>
        </p:nvSpPr>
        <p:spPr bwMode="auto">
          <a:xfrm>
            <a:off x="1766584" y="79041"/>
            <a:ext cx="9129281" cy="868728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22734">
              <a:alpha val="84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FillTx/>
                <a:latin typeface="Times New Roman"/>
                <a:cs typeface="Times New Roman"/>
              </a:rPr>
              <a:t>Карта схема расположение ООПТ </a:t>
            </a:r>
            <a:b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FillTx/>
                <a:latin typeface="Times New Roman"/>
                <a:cs typeface="Times New Roman"/>
              </a:rPr>
            </a:b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FillTx/>
                <a:latin typeface="Times New Roman"/>
                <a:cs typeface="Times New Roman"/>
              </a:rPr>
              <a:t>Новосибирской области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1777932" y="6396335"/>
            <a:ext cx="82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94853"/>
                </a:solidFill>
              </a:rPr>
              <a:t>4</a:t>
            </a:r>
            <a:endParaRPr lang="ru-RU" sz="2400" b="1" dirty="0">
              <a:solidFill>
                <a:srgbClr val="29485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13" y="947767"/>
            <a:ext cx="8426073" cy="591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44999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5496301" name="Рисунок 55549630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4068" y="389386"/>
            <a:ext cx="871568" cy="653676"/>
          </a:xfrm>
          <a:prstGeom prst="rect">
            <a:avLst/>
          </a:prstGeom>
        </p:spPr>
      </p:pic>
      <p:sp>
        <p:nvSpPr>
          <p:cNvPr id="2037257268" name="TextBox 2037257267"/>
          <p:cNvSpPr txBox="1"/>
          <p:nvPr/>
        </p:nvSpPr>
        <p:spPr bwMode="auto">
          <a:xfrm>
            <a:off x="3054558" y="2035735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1777932" y="6396335"/>
            <a:ext cx="82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94853"/>
                </a:solidFill>
              </a:rPr>
              <a:t>5</a:t>
            </a:r>
            <a:endParaRPr lang="ru-RU" sz="2400" b="1" dirty="0">
              <a:solidFill>
                <a:srgbClr val="294853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294E2C7-E01C-47C8-A064-F327F8281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234" y="316878"/>
            <a:ext cx="11286701" cy="1554651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Объекты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государственного контроля (надзора) относятся к определенной категории риска с критериями: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675117" y="1500515"/>
            <a:ext cx="7041735" cy="193489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- к категории среднего риска относится деятельность граждан и организаций в границах природных парков, государственных природных заказников;</a:t>
            </a:r>
          </a:p>
        </p:txBody>
      </p:sp>
      <p:sp>
        <p:nvSpPr>
          <p:cNvPr id="12" name="Блок-схема: знак завершения 11"/>
          <p:cNvSpPr/>
          <p:nvPr/>
        </p:nvSpPr>
        <p:spPr bwMode="auto">
          <a:xfrm>
            <a:off x="3127760" y="3760150"/>
            <a:ext cx="8007410" cy="225599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- к категории умеренного риска относится деятельность граждан и организаций в границах: охранных зон природных парков, охранных зон государственных природных заказников, памятников природы, дендрологических парков и ботанических садов;</a:t>
            </a:r>
          </a:p>
        </p:txBody>
      </p:sp>
    </p:spTree>
    <p:extLst>
      <p:ext uri="{BB962C8B-B14F-4D97-AF65-F5344CB8AC3E}">
        <p14:creationId xmlns:p14="http://schemas.microsoft.com/office/powerpoint/2010/main" val="29383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44999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5496301" name="Рисунок 55549630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4068" y="389386"/>
            <a:ext cx="871568" cy="653676"/>
          </a:xfrm>
          <a:prstGeom prst="rect">
            <a:avLst/>
          </a:prstGeom>
        </p:spPr>
      </p:pic>
      <p:sp>
        <p:nvSpPr>
          <p:cNvPr id="2037257268" name="TextBox 2037257267"/>
          <p:cNvSpPr txBox="1"/>
          <p:nvPr/>
        </p:nvSpPr>
        <p:spPr bwMode="auto">
          <a:xfrm>
            <a:off x="3054558" y="2035735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1777932" y="6396335"/>
            <a:ext cx="82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94853"/>
                </a:solidFill>
              </a:rPr>
              <a:t>6</a:t>
            </a:r>
            <a:endParaRPr lang="ru-RU" sz="2400" b="1" dirty="0">
              <a:solidFill>
                <a:srgbClr val="29485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9955" y="321928"/>
            <a:ext cx="89161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Учреждением велась работа по определению категории риска юридических лиц и индивидуальных предпринимателей, осуществляющих деятельность в границах ООПТ регионального значения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4512" y="2035735"/>
            <a:ext cx="5768413" cy="4507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16" y="2182463"/>
            <a:ext cx="5373603" cy="421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44999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5496301" name="Рисунок 55549630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2828" y="294093"/>
            <a:ext cx="871568" cy="653676"/>
          </a:xfrm>
          <a:prstGeom prst="rect">
            <a:avLst/>
          </a:prstGeom>
        </p:spPr>
      </p:pic>
      <p:sp>
        <p:nvSpPr>
          <p:cNvPr id="2037257268" name="TextBox 2037257267"/>
          <p:cNvSpPr txBox="1"/>
          <p:nvPr/>
        </p:nvSpPr>
        <p:spPr bwMode="auto">
          <a:xfrm>
            <a:off x="3054558" y="2035735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10" name="Прямоугольник с двумя усеченными противолежащими углами 6"/>
          <p:cNvSpPr/>
          <p:nvPr/>
        </p:nvSpPr>
        <p:spPr bwMode="auto">
          <a:xfrm>
            <a:off x="1608492" y="305874"/>
            <a:ext cx="9896571" cy="772299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22734">
              <a:alpha val="84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Times New Roman"/>
                <a:cs typeface="Times New Roman"/>
              </a:rPr>
              <a:t>Мораторий на проведение проверок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777932" y="6396335"/>
            <a:ext cx="82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94853"/>
                </a:solidFill>
              </a:rPr>
              <a:t>7</a:t>
            </a:r>
            <a:endParaRPr lang="ru-RU" sz="2400" b="1" dirty="0">
              <a:solidFill>
                <a:srgbClr val="294853"/>
              </a:solidFill>
            </a:endParaRPr>
          </a:p>
        </p:txBody>
      </p:sp>
      <p:sp>
        <p:nvSpPr>
          <p:cNvPr id="9" name="Скругленный прямоугольник 11">
            <a:extLst>
              <a:ext uri="{FF2B5EF4-FFF2-40B4-BE49-F238E27FC236}">
                <a16:creationId xmlns:a16="http://schemas.microsoft.com/office/drawing/2014/main" xmlns="" id="{29031F64-C57B-4D9B-9547-E25136847109}"/>
              </a:ext>
            </a:extLst>
          </p:cNvPr>
          <p:cNvSpPr/>
          <p:nvPr/>
        </p:nvSpPr>
        <p:spPr bwMode="auto">
          <a:xfrm>
            <a:off x="0" y="947769"/>
            <a:ext cx="3281585" cy="5177611"/>
          </a:xfrm>
          <a:prstGeom prst="roundRect">
            <a:avLst>
              <a:gd name="adj" fmla="val 16667"/>
            </a:avLst>
          </a:prstGeom>
          <a:solidFill>
            <a:srgbClr val="B1C4B2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Учитывая действия моратория на проведение проверок, Учреждением в 2024 году продолжалась работа по взаимодействию с физическими лицами в порядке Постановления Правительства РФ №336.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85" y="1078172"/>
            <a:ext cx="5477854" cy="524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1">
            <a:extLst>
              <a:ext uri="{FF2B5EF4-FFF2-40B4-BE49-F238E27FC236}">
                <a16:creationId xmlns:a16="http://schemas.microsoft.com/office/drawing/2014/main" xmlns="" id="{E12A08CF-0DC5-4FAD-9BE4-18D67DA3D7FB}"/>
              </a:ext>
            </a:extLst>
          </p:cNvPr>
          <p:cNvSpPr/>
          <p:nvPr/>
        </p:nvSpPr>
        <p:spPr bwMode="auto">
          <a:xfrm>
            <a:off x="8653294" y="1078172"/>
            <a:ext cx="3538705" cy="4797743"/>
          </a:xfrm>
          <a:prstGeom prst="roundRect">
            <a:avLst>
              <a:gd name="adj" fmla="val 16667"/>
            </a:avLst>
          </a:prstGeom>
          <a:solidFill>
            <a:srgbClr val="B1C4B2"/>
          </a:solidFill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Таким образом, учреждение в отчетный период продолжило работу по осуществлению контрольно-надзорных мероприятий на ООПТ регионального значения, произведено 32 выездных обследований за соблюдением обязательных требований.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44999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5496301" name="Рисунок 55549630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4068" y="389386"/>
            <a:ext cx="871568" cy="653676"/>
          </a:xfrm>
          <a:prstGeom prst="rect">
            <a:avLst/>
          </a:prstGeom>
        </p:spPr>
      </p:pic>
      <p:sp>
        <p:nvSpPr>
          <p:cNvPr id="2037257268" name="TextBox 2037257267"/>
          <p:cNvSpPr txBox="1"/>
          <p:nvPr/>
        </p:nvSpPr>
        <p:spPr bwMode="auto">
          <a:xfrm>
            <a:off x="3054558" y="2035735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1777932" y="6396335"/>
            <a:ext cx="82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94853"/>
                </a:solidFill>
              </a:rPr>
              <a:t>8</a:t>
            </a:r>
            <a:endParaRPr lang="ru-RU" sz="2400" b="1" dirty="0">
              <a:solidFill>
                <a:srgbClr val="29485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068" y="1134722"/>
            <a:ext cx="45681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Типичные нарушения, выявляемые в ходе контрольных (надзорных) мероприятий и профилактических мероприятий: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проезд вне дорог общего пользования по территории ООПТ;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нарушение правил охраны и использования природных ресурсов на ООПТ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98" y="1262909"/>
            <a:ext cx="720980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с двумя усеченными противолежащими углами 6"/>
          <p:cNvSpPr/>
          <p:nvPr/>
        </p:nvSpPr>
        <p:spPr bwMode="auto">
          <a:xfrm>
            <a:off x="1608492" y="305874"/>
            <a:ext cx="9896571" cy="772299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22734">
              <a:alpha val="84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Типичные нарушения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/>
              <a:cs typeface="Times New Roman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569" y="1262909"/>
            <a:ext cx="1985431" cy="198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0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44999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5496301" name="Рисунок 55549630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2828" y="294093"/>
            <a:ext cx="871568" cy="653676"/>
          </a:xfrm>
          <a:prstGeom prst="rect">
            <a:avLst/>
          </a:prstGeom>
        </p:spPr>
      </p:pic>
      <p:sp>
        <p:nvSpPr>
          <p:cNvPr id="2037257268" name="TextBox 2037257267"/>
          <p:cNvSpPr txBox="1"/>
          <p:nvPr/>
        </p:nvSpPr>
        <p:spPr bwMode="auto">
          <a:xfrm>
            <a:off x="3054558" y="2035735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 bwMode="auto">
          <a:xfrm>
            <a:off x="1683253" y="292911"/>
            <a:ext cx="10381368" cy="2108943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22734">
              <a:alpha val="84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Times New Roman"/>
                <a:cs typeface="Times New Roman"/>
              </a:rPr>
              <a:t>В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Times New Roman"/>
                <a:cs typeface="Times New Roman"/>
              </a:rPr>
              <a:t>2024г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Times New Roman"/>
                <a:cs typeface="Times New Roman"/>
              </a:rPr>
              <a:t>. Учреждением проведена работа по выявлению и пресечению нарушений в сфере охраны ООПТ регионального значения Новосибирской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Times New Roman"/>
                <a:cs typeface="Times New Roman"/>
              </a:rPr>
              <a:t>области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FillTx/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1620615" y="6396335"/>
            <a:ext cx="82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94853"/>
                </a:solidFill>
              </a:rPr>
              <a:t>9</a:t>
            </a:r>
            <a:endParaRPr lang="ru-RU" sz="2400" b="1" dirty="0">
              <a:solidFill>
                <a:srgbClr val="294853"/>
              </a:solidFill>
            </a:endParaRPr>
          </a:p>
        </p:txBody>
      </p:sp>
      <p:sp>
        <p:nvSpPr>
          <p:cNvPr id="8" name="Скругленный прямоугольник 11">
            <a:extLst>
              <a:ext uri="{FF2B5EF4-FFF2-40B4-BE49-F238E27FC236}">
                <a16:creationId xmlns:a16="http://schemas.microsoft.com/office/drawing/2014/main" xmlns="" id="{73AD2A70-DA71-4985-AF09-6B89B88B65CF}"/>
              </a:ext>
            </a:extLst>
          </p:cNvPr>
          <p:cNvSpPr/>
          <p:nvPr/>
        </p:nvSpPr>
        <p:spPr bwMode="auto">
          <a:xfrm>
            <a:off x="136453" y="2380932"/>
            <a:ext cx="6537812" cy="4188381"/>
          </a:xfrm>
          <a:prstGeom prst="roundRect">
            <a:avLst>
              <a:gd name="adj" fmla="val 16667"/>
            </a:avLst>
          </a:prstGeom>
          <a:solidFill>
            <a:srgbClr val="B1C4B2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результате рейдов на территории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ООПТ выявлено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53 нарушения, из них, с признаками уголовного преступления: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15 нарушений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ст.258 УК РФ Незаконная охота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(убой 5 особей лося, 10 особей косули сибирской);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 нарушения по факту незаконной рубки лесных насаждений (ст. 260 УК РФ);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нарушение по факту незаконной добычи (вылова) водных биологических ресурсов (ст. 256 УК РФ);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Составлено 18 протоколов об административных правонарушениях по ст. 8.39 КоАП РФ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количество вынесенных постановлений - 13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общая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сумма наложенных штрафов: более 52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настоящее время ведется работа по привлечению физических лиц, не оплативших наложенный штраф в порядке дебиторской задолженности. 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447" y="2380932"/>
            <a:ext cx="5256173" cy="394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3713</TotalTime>
  <Pages>0</Pages>
  <Words>664</Words>
  <Characters>0</Characters>
  <Application>Microsoft Office PowerPoint</Application>
  <DocSecurity>0</DocSecurity>
  <PresentationFormat>Произвольный</PresentationFormat>
  <Lines>0</Lines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Blank</vt:lpstr>
      <vt:lpstr>1_Blank</vt:lpstr>
      <vt:lpstr>2_Blank</vt:lpstr>
      <vt:lpstr>3_Blank</vt:lpstr>
      <vt:lpstr>Презентация PowerPoint</vt:lpstr>
      <vt:lpstr>ГБУ НСО «Природоохранная инспекция» осуществляет: </vt:lpstr>
      <vt:lpstr>                Предметом регионального государственного контроля (надзора) в области охраны и использования ООПТ является соблюдение: </vt:lpstr>
      <vt:lpstr>Презентация PowerPoint</vt:lpstr>
      <vt:lpstr>            Объекты государственного контроля (надзора) относятся к определенной категории риска с критериями: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PNO</Company>
  <LinksUpToDate>false</LinksUpToDate>
  <CharactersWithSpaces>0</CharactersWithSpaces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Ларесс Анастасия Александровна</dc:creator>
  <cp:lastModifiedBy>Пользователь Windows</cp:lastModifiedBy>
  <cp:revision>555</cp:revision>
  <dcterms:created xsi:type="dcterms:W3CDTF">2020-05-19T08:09:07Z</dcterms:created>
  <dcterms:modified xsi:type="dcterms:W3CDTF">2025-02-24T09:35:32Z</dcterms:modified>
  <dc:identifier/>
  <dc:language/>
  <cp:version/>
</cp:coreProperties>
</file>