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5" r:id="rId3"/>
    <p:sldId id="338" r:id="rId4"/>
    <p:sldId id="257" r:id="rId5"/>
    <p:sldId id="339" r:id="rId6"/>
    <p:sldId id="348" r:id="rId7"/>
    <p:sldId id="346" r:id="rId8"/>
    <p:sldId id="341" r:id="rId9"/>
    <p:sldId id="343" r:id="rId10"/>
    <p:sldId id="342" r:id="rId11"/>
    <p:sldId id="347" r:id="rId12"/>
    <p:sldId id="344" r:id="rId13"/>
    <p:sldId id="258" r:id="rId14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8F18"/>
    <a:srgbClr val="D7E9E1"/>
    <a:srgbClr val="E8F8EE"/>
    <a:srgbClr val="0F8DAE"/>
    <a:srgbClr val="446655"/>
    <a:srgbClr val="325646"/>
    <a:srgbClr val="0E8DAE"/>
    <a:srgbClr val="456755"/>
    <a:srgbClr val="284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349" autoAdjust="0"/>
  </p:normalViewPr>
  <p:slideViewPr>
    <p:cSldViewPr snapToGrid="0">
      <p:cViewPr varScale="1">
        <p:scale>
          <a:sx n="98" d="100"/>
          <a:sy n="98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66C4F-58CD-40F3-9301-EA4B6905D9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26304-562F-4DB3-8E9C-17088686ED76}" type="pres">
      <dgm:prSet presAssocID="{65E66C4F-58CD-40F3-9301-EA4B6905D9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E7D37-8E75-4445-9D3C-146C1934BC4B}" type="presOf" srcId="{65E66C4F-58CD-40F3-9301-EA4B6905D9F2}" destId="{00E26304-562F-4DB3-8E9C-17088686ED76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4637" y="5476774"/>
            <a:ext cx="7026442" cy="13878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7" y="5813659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252549" y="1169357"/>
            <a:ext cx="10067108" cy="328072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400" b="1" dirty="0" smtClean="0">
                <a:solidFill>
                  <a:schemeClr val="bg2"/>
                </a:solidFill>
              </a:rPr>
              <a:t>Особенности </a:t>
            </a:r>
            <a:r>
              <a:rPr lang="ru-RU" sz="2400" b="1" dirty="0">
                <a:solidFill>
                  <a:schemeClr val="bg2"/>
                </a:solidFill>
              </a:rPr>
              <a:t>организации и осуществления государственного контроля (надзора</a:t>
            </a:r>
            <a:r>
              <a:rPr lang="ru-RU" sz="2400" b="1" dirty="0" smtClean="0">
                <a:solidFill>
                  <a:schemeClr val="bg2"/>
                </a:solidFill>
              </a:rPr>
              <a:t>) в 2022 году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r"/>
            <a:endParaRPr lang="ru-RU" b="1" i="1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r"/>
            <a:endParaRPr lang="ru-RU" b="1" i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r"/>
            <a:r>
              <a:rPr lang="ru-RU" b="1" i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Гаранина</a:t>
            </a:r>
          </a:p>
          <a:p>
            <a:pPr marL="722313" algn="r"/>
            <a:r>
              <a:rPr lang="ru-RU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</a:t>
            </a:r>
            <a:r>
              <a:rPr lang="en-US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деятельностью</a:t>
            </a:r>
            <a:endParaRPr lang="ru-RU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" y="2069165"/>
            <a:ext cx="5783097" cy="4337322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0282" y="337795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Профилактика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7858" y="1543098"/>
            <a:ext cx="281826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Допускается проведение любых профилактических мероприятий в отношении контролируемых лиц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0018" y="3456039"/>
            <a:ext cx="313927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Допускается замена плановой проверки, проведение которой допускается, на </a:t>
            </a:r>
            <a:r>
              <a:rPr lang="ru-RU"/>
              <a:t>профилактический </a:t>
            </a:r>
            <a:r>
              <a:rPr lang="ru-RU" smtClean="0"/>
              <a:t>визит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2442" y="1556424"/>
            <a:ext cx="31162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</a:t>
            </a:r>
            <a:r>
              <a:rPr lang="ru-RU" sz="1400" b="1" dirty="0"/>
              <a:t>федерального государственного охотничьего контроля (надзора</a:t>
            </a:r>
            <a:r>
              <a:rPr lang="ru-RU" sz="1400" dirty="0" smtClean="0"/>
              <a:t>),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 smtClean="0"/>
              <a:t>федерального </a:t>
            </a:r>
            <a:r>
              <a:rPr lang="ru-RU" sz="1400" b="1" dirty="0"/>
              <a:t>государственного контроля (надзора) в области охраны, воспроизводства и использования объектов животного мира и среды их обитания,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допускается </a:t>
            </a:r>
            <a:r>
              <a:rPr lang="ru-RU" sz="1400" dirty="0"/>
              <a:t>проведение выездного обследования путем нахождения (перемещения) инспекторов по определенной территории (акватории) в целях предупреждения, выявления и пресечения нарушений обязательных требований физическими лицами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21" y="1836120"/>
            <a:ext cx="5015930" cy="333572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320282" y="337795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Профилактика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1260" y="5544766"/>
            <a:ext cx="520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этом случае допускается взаимодействие с физическими лицами.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1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2" y="2534954"/>
            <a:ext cx="4172174" cy="421295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6076"/>
          <a:stretch/>
        </p:blipFill>
        <p:spPr>
          <a:xfrm>
            <a:off x="4095353" y="1206524"/>
            <a:ext cx="5729583" cy="5651476"/>
          </a:xfrm>
          <a:prstGeom prst="rect">
            <a:avLst/>
          </a:prstGeom>
          <a:solidFill>
            <a:schemeClr val="bg1">
              <a:lumMod val="75000"/>
              <a:lumOff val="25000"/>
              <a:alpha val="95000"/>
            </a:schemeClr>
          </a:solidFill>
          <a:ln/>
          <a:effectLst>
            <a:softEdge rad="1397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0282" y="337795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Патрулирование лесов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282" y="1206524"/>
            <a:ext cx="5029200" cy="1477328"/>
          </a:xfrm>
          <a:prstGeom prst="rect">
            <a:avLst/>
          </a:prstGeom>
          <a:solidFill>
            <a:schemeClr val="accent2">
              <a:lumMod val="25000"/>
              <a:lumOff val="75000"/>
              <a:alpha val="81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В ходе осуществления лесной охраны (систематического патрулирования </a:t>
            </a:r>
            <a:r>
              <a:rPr lang="ru-RU" dirty="0" smtClean="0"/>
              <a:t>лесов) возможно </a:t>
            </a:r>
            <a:r>
              <a:rPr lang="ru-RU" dirty="0"/>
              <a:t>взаимодействие с физическими лицами, а также привлечение таких лиц к административной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405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" y="525295"/>
            <a:ext cx="9519165" cy="5418306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0745" y="566737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1" y="303191"/>
            <a:ext cx="8810942" cy="113372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Постановление </a:t>
            </a:r>
            <a:r>
              <a:rPr lang="ru-RU" dirty="0">
                <a:solidFill>
                  <a:srgbClr val="FFFFFF"/>
                </a:solidFill>
              </a:rPr>
              <a:t>Правительства РФ от 10.03.2022 № 336 «Об особенностях организации и осуществления государственного контроля (надзора), муниципального контроля» </a:t>
            </a:r>
            <a:endParaRPr lang="ru-RU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6" y="1697349"/>
            <a:ext cx="3804140" cy="4899904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5972783" y="4980562"/>
            <a:ext cx="4319081" cy="1643974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http://www.consultant.ru/document/cons_doc_LAW_411233/</a:t>
            </a:r>
            <a:endParaRPr lang="ru-RU" b="1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44" y="2349033"/>
            <a:ext cx="2294202" cy="2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343" y="803538"/>
            <a:ext cx="10009762" cy="5602949"/>
          </a:xfrm>
          <a:prstGeom prst="rect">
            <a:avLst/>
          </a:prstGeom>
          <a:effectLst>
            <a:softEdge rad="8128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Особенности организации и осуществления контроля (</a:t>
            </a:r>
            <a:r>
              <a:rPr lang="ru-RU" sz="2400" dirty="0" smtClean="0">
                <a:solidFill>
                  <a:srgbClr val="FFFFFF"/>
                </a:solidFill>
              </a:rPr>
              <a:t>надзора)</a:t>
            </a:r>
            <a:r>
              <a:rPr lang="ru-RU" sz="2400" dirty="0" smtClean="0"/>
              <a:t>)</a:t>
            </a:r>
            <a:endParaRPr lang="ru-RU" sz="24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365" y="1444412"/>
            <a:ext cx="3871425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olos Text VF"/>
              </a:rPr>
              <a:t>Ограничения устанавливаются в отношении видов контроля, которые регулируются ФЗ № 248 «О государственном контроле (надзоре) и муниципальном контроле в Российской Федерации</a:t>
            </a:r>
            <a:r>
              <a:rPr lang="ru-RU" dirty="0" smtClean="0">
                <a:solidFill>
                  <a:srgbClr val="000000"/>
                </a:solidFill>
                <a:latin typeface="Golos Text VF"/>
              </a:rPr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365" y="4086272"/>
            <a:ext cx="35836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olos Text VF"/>
              </a:rPr>
              <a:t>Ограничения на проведение плановых проверок</a:t>
            </a:r>
            <a:endParaRPr lang="ru-RU" sz="1600" dirty="0">
              <a:solidFill>
                <a:srgbClr val="000000"/>
              </a:solidFill>
              <a:latin typeface="Golos Text V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86" y="5319434"/>
            <a:ext cx="357882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olos Text VF"/>
              </a:rPr>
              <a:t>Отдельное регулирование устанавливается по выдаче и проверке исполнения </a:t>
            </a:r>
            <a:r>
              <a:rPr lang="ru-RU" dirty="0" smtClean="0">
                <a:solidFill>
                  <a:srgbClr val="000000"/>
                </a:solidFill>
                <a:latin typeface="Golos Text VF"/>
              </a:rPr>
              <a:t>предписаний</a:t>
            </a:r>
            <a:endParaRPr lang="ru-RU" dirty="0">
              <a:solidFill>
                <a:srgbClr val="000000"/>
              </a:solidFill>
              <a:latin typeface="Golos Text V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489" y="3697165"/>
            <a:ext cx="35116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olos Text VF"/>
              </a:rPr>
              <a:t>Ограничения на проведение внеплановых проверок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76489" y="5124297"/>
            <a:ext cx="371849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olos Text VF"/>
              </a:rPr>
              <a:t>Ограничение возможности возбуждения административного производства без проведения </a:t>
            </a:r>
            <a:r>
              <a:rPr lang="ru-RU" dirty="0" smtClean="0">
                <a:solidFill>
                  <a:srgbClr val="000000"/>
                </a:solidFill>
                <a:latin typeface="Golos Text VF"/>
              </a:rPr>
              <a:t>проверок с взаимодействием с контролируемым лицом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67597" y="1201272"/>
            <a:ext cx="180958" cy="189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2840" y="3829900"/>
            <a:ext cx="253478" cy="250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4953" y="5121632"/>
            <a:ext cx="237890" cy="197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76489" y="3431004"/>
            <a:ext cx="235988" cy="260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40731" y="4891565"/>
            <a:ext cx="214008" cy="220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2" y="1"/>
            <a:ext cx="10820125" cy="6858000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Плановый контроль</a:t>
            </a:r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341670" y="6415830"/>
            <a:ext cx="683339" cy="365125"/>
          </a:xfrm>
        </p:spPr>
        <p:txBody>
          <a:bodyPr/>
          <a:lstStyle/>
          <a:p>
            <a:fld id="{45A5D54C-AE98-40EB-9D78-28E180E78F75}" type="slidenum">
              <a:rPr lang="ru-RU" sz="11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69" y="1269598"/>
            <a:ext cx="8664022" cy="369332"/>
          </a:xfrm>
          <a:prstGeom prst="rect">
            <a:avLst/>
          </a:prstGeom>
          <a:solidFill>
            <a:schemeClr val="accent1">
              <a:lumMod val="25000"/>
              <a:lumOff val="75000"/>
              <a:alpha val="84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Допускается проведение плановых проверок исключительно в рамках: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4631444"/>
              </p:ext>
            </p:extLst>
          </p:nvPr>
        </p:nvGraphicFramePr>
        <p:xfrm>
          <a:off x="679269" y="3796825"/>
          <a:ext cx="9351522" cy="280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24281"/>
              </p:ext>
            </p:extLst>
          </p:nvPr>
        </p:nvGraphicFramePr>
        <p:xfrm>
          <a:off x="341666" y="1741252"/>
          <a:ext cx="10037746" cy="472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873">
                  <a:extLst>
                    <a:ext uri="{9D8B030D-6E8A-4147-A177-3AD203B41FA5}">
                      <a16:colId xmlns:a16="http://schemas.microsoft.com/office/drawing/2014/main" val="2019081585"/>
                    </a:ext>
                  </a:extLst>
                </a:gridCol>
                <a:gridCol w="5018873">
                  <a:extLst>
                    <a:ext uri="{9D8B030D-6E8A-4147-A177-3AD203B41FA5}">
                      <a16:colId xmlns:a16="http://schemas.microsoft.com/office/drawing/2014/main" val="2498567494"/>
                    </a:ext>
                  </a:extLst>
                </a:gridCol>
              </a:tblGrid>
              <a:tr h="24416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Федерального государственного санитарно-эпидемиологического контроля (надзора)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отношении отдельных объектов контроля (объекты школьного образования, детского отдыха и питания, родильные дома, водоподготовке и водоснабжению), если такие объекты отнесены к категории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чрезвычайно высокого риска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Федерального государственного надзора в области промышленной безопасности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отношении опасных производственных объектов, отнесенных ко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классу опасности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42848"/>
                  </a:ext>
                </a:extLst>
              </a:tr>
              <a:tr h="192121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федерального государственного пожарного надзора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отношении отдельных объектов контроля (объекты школьного образования, детского отдыха и питания, родильные дома, водоподготовке и водоснабжению), если такие объекты отнесены к категориям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чрезвычайно высокого риска, высокого риска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Федерального государственного ветеринарного контроля (надзора)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отношении деятельности по содержанию, разведению и убою свиней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3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71" y="1946018"/>
            <a:ext cx="3705752" cy="37057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5</a:t>
            </a:fld>
            <a:endParaRPr lang="ru-RU"/>
          </a:p>
        </p:txBody>
      </p:sp>
      <p:pic>
        <p:nvPicPr>
          <p:cNvPr id="11" name="Объект 10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5" y="234511"/>
            <a:ext cx="5262219" cy="6421540"/>
          </a:xfrm>
        </p:spPr>
      </p:pic>
      <p:sp>
        <p:nvSpPr>
          <p:cNvPr id="15" name="Пятиугольник 14"/>
          <p:cNvSpPr/>
          <p:nvPr/>
        </p:nvSpPr>
        <p:spPr>
          <a:xfrm>
            <a:off x="5554494" y="234511"/>
            <a:ext cx="6400529" cy="1623997"/>
          </a:xfrm>
          <a:prstGeom prst="homePlate">
            <a:avLst/>
          </a:prstGeom>
          <a:solidFill>
            <a:schemeClr val="accent5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https://mpr.nso.ru/page/4839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84" y="4435813"/>
            <a:ext cx="2145339" cy="21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922" y="1410512"/>
            <a:ext cx="7918315" cy="58477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Допускается проведение внеплановых проверок при условии согласования с органами прокуратуры по следующим основаниям: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проведения внеплановых проверок </a:t>
            </a:r>
          </a:p>
          <a:p>
            <a:pPr algn="ct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органами прокуратуры</a:t>
            </a:r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22" y="2233879"/>
            <a:ext cx="419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При непосредственной угрозе либо фактам причинения вреда</a:t>
            </a:r>
            <a:r>
              <a:rPr lang="ru-RU" sz="1400" b="1" i="1" dirty="0"/>
              <a:t>:</a:t>
            </a:r>
          </a:p>
          <a:p>
            <a:r>
              <a:rPr lang="ru-RU" sz="1400" dirty="0" smtClean="0"/>
              <a:t>- Жизни </a:t>
            </a:r>
            <a:r>
              <a:rPr lang="ru-RU" sz="1400" dirty="0"/>
              <a:t>и тяжкого вреда здоровью граждан</a:t>
            </a:r>
          </a:p>
          <a:p>
            <a:r>
              <a:rPr lang="ru-RU" sz="1400" dirty="0" smtClean="0"/>
              <a:t>- Обороне </a:t>
            </a:r>
            <a:r>
              <a:rPr lang="ru-RU" sz="1400" dirty="0"/>
              <a:t>страны и безопасности государства</a:t>
            </a:r>
          </a:p>
          <a:p>
            <a:r>
              <a:rPr lang="ru-RU" sz="1400" dirty="0" smtClean="0"/>
              <a:t>- Возникновения </a:t>
            </a:r>
            <a:r>
              <a:rPr lang="ru-RU" sz="1400" dirty="0"/>
              <a:t>чрезвычайных ситуаций природного и (или) техногенного характера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22" y="3945820"/>
            <a:ext cx="3852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По истечении срока исполнения предписания об устранении нарушений</a:t>
            </a:r>
            <a:r>
              <a:rPr lang="ru-RU" sz="1400" dirty="0"/>
              <a:t>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6412" y="4202349"/>
            <a:ext cx="5891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При выявлении индикаторов риска в отношении:</a:t>
            </a:r>
          </a:p>
          <a:p>
            <a:r>
              <a:rPr lang="ru-RU" sz="1400" dirty="0"/>
              <a:t>• Объектов чрезвычайно высокого и высокого рисков</a:t>
            </a:r>
          </a:p>
          <a:p>
            <a:r>
              <a:rPr lang="ru-RU" sz="1400" dirty="0"/>
              <a:t>• На опасных производственных объектах I и II класса опасности</a:t>
            </a:r>
          </a:p>
          <a:p>
            <a:r>
              <a:rPr lang="ru-RU" sz="1400" dirty="0"/>
              <a:t>• На гидротехнических сооружениях I и II класса</a:t>
            </a:r>
          </a:p>
          <a:p>
            <a:r>
              <a:rPr lang="ru-RU" sz="1400" dirty="0"/>
              <a:t>• Если выявление индикатора риска свидетельствует о непосредственной угрозе причинения вреда жизни и тяжкого вреда здоровью граждан, обороне страны и безопасности государства, риске возникновения чрезвычайных ситуаций природного и (или) техногенного характера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43" y="1887934"/>
            <a:ext cx="4199208" cy="231441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733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проведения внеплановых проверок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СОГЛАСОВАНИЯ </a:t>
            </a:r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органами прокуратуры</a:t>
            </a:r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285" y="1566153"/>
            <a:ext cx="37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 поручению Президента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285" y="2577830"/>
            <a:ext cx="373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 поручению Председателя Правительства Российской Федерации, </a:t>
            </a:r>
            <a:r>
              <a:rPr lang="ru-RU" dirty="0"/>
              <a:t>данному после 10 марта 2022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737" y="4143505"/>
            <a:ext cx="4046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 поручению Заместителя Председателя Правительства Российской Федерации</a:t>
            </a:r>
            <a:r>
              <a:rPr lang="ru-RU" dirty="0"/>
              <a:t>, данному после 10 марта 2022 г. и согласованному с руководителем Аппарата Правительства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3175" y="1566153"/>
            <a:ext cx="32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 требованию прокурора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3175" y="3778159"/>
            <a:ext cx="5107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 наступлении события, указанного в программе проверок </a:t>
            </a:r>
            <a:r>
              <a:rPr lang="ru-RU" dirty="0"/>
              <a:t>(при осуществлении государственного строительного надзора, федерального государственного экологического контроля (надзора), федерального государственного контроля (надзора) за состоянием, содержанием, сохранением, использованием, популяризацией и государственной охраной объектов культурного наследия)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20638" y="1750819"/>
            <a:ext cx="204281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20638" y="3920247"/>
            <a:ext cx="204281" cy="2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3585" y="1750819"/>
            <a:ext cx="239323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3586" y="2782110"/>
            <a:ext cx="197700" cy="194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3585" y="4143505"/>
            <a:ext cx="197700" cy="20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19" y="1907793"/>
            <a:ext cx="4600778" cy="20731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5888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6" y="1063989"/>
            <a:ext cx="10058400" cy="6722793"/>
          </a:xfrm>
          <a:prstGeom prst="rect">
            <a:avLst/>
          </a:prstGeom>
          <a:effectLst>
            <a:softEdge rad="698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5081" y="1414028"/>
            <a:ext cx="4278873" cy="3508653"/>
          </a:xfrm>
          <a:prstGeom prst="rect">
            <a:avLst/>
          </a:prstGeom>
          <a:solidFill>
            <a:schemeClr val="accent2">
              <a:lumMod val="10000"/>
              <a:lumOff val="90000"/>
              <a:alpha val="87000"/>
            </a:schemeClr>
          </a:solidFill>
          <a:effectLst>
            <a:softEdge rad="292100"/>
          </a:effectLst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latin typeface="Golos Text VF"/>
              </a:rPr>
              <a:t> </a:t>
            </a:r>
            <a:r>
              <a:rPr lang="ru-RU" sz="3200" dirty="0">
                <a:solidFill>
                  <a:srgbClr val="002290"/>
                </a:solidFill>
                <a:latin typeface="Golos Text VF"/>
              </a:rPr>
              <a:t>Исполнение действующих предписаний</a:t>
            </a:r>
          </a:p>
          <a:p>
            <a:r>
              <a:rPr lang="ru-RU" dirty="0">
                <a:solidFill>
                  <a:srgbClr val="000000"/>
                </a:solidFill>
                <a:latin typeface="Golos Text VF"/>
              </a:rPr>
              <a:t>Срок исполнения действующих предписаний продлевается автоматически на 90 календарных дней с даты истечения срока его исполнения (может дополнительно продляться по ходатайству контролируемого лица)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5534" y="1141887"/>
            <a:ext cx="4889957" cy="3354765"/>
          </a:xfrm>
          <a:prstGeom prst="rect">
            <a:avLst/>
          </a:prstGeom>
          <a:solidFill>
            <a:schemeClr val="accent2">
              <a:lumMod val="10000"/>
              <a:lumOff val="90000"/>
              <a:alpha val="89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290"/>
                </a:solidFill>
                <a:latin typeface="Golos Text VF"/>
              </a:rPr>
              <a:t>Выдача предписания</a:t>
            </a:r>
          </a:p>
          <a:p>
            <a:r>
              <a:rPr lang="ru-RU" dirty="0">
                <a:solidFill>
                  <a:srgbClr val="000000"/>
                </a:solidFill>
                <a:latin typeface="Golos Text VF"/>
              </a:rPr>
              <a:t>Предписание может выдаваться только в случае выявления нарушений, влекущих непосредственную угрозу причинения вреда жизни и тяжкого вреда здоровью, возникновения чрезвычайных ситуаций природного и техногенного характера, ущерба обороне страны и безопасности государства(может дополнительно продляться по ходатайству контролируемого лица)</a:t>
            </a:r>
            <a:endParaRPr lang="ru-RU" dirty="0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320282" y="337795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Выдача и исполнение предписания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0" y="1417737"/>
            <a:ext cx="9255473" cy="5741821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0282" y="337795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/>
                </a:solidFill>
              </a:rPr>
              <a:t>Административное производство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387173" y="1417737"/>
            <a:ext cx="5330759" cy="2930527"/>
          </a:xfrm>
        </p:spPr>
        <p:txBody>
          <a:bodyPr/>
          <a:lstStyle/>
          <a:p>
            <a:r>
              <a:rPr lang="ru-RU" dirty="0"/>
              <a:t>Если состав административного правонарушения включает в себя нарушение обязательных требований, отнесенных к предметам видов контроля — возбуждение дела об Административном </a:t>
            </a:r>
            <a:r>
              <a:rPr lang="ru-RU" dirty="0" smtClean="0"/>
              <a:t>правонарушении </a:t>
            </a:r>
            <a:r>
              <a:rPr lang="ru-RU" dirty="0"/>
              <a:t>возможно только после проведения проверки (исключение: необходимость применения временного запрета деятельности)</a:t>
            </a:r>
          </a:p>
        </p:txBody>
      </p:sp>
    </p:spTree>
    <p:extLst>
      <p:ext uri="{BB962C8B-B14F-4D97-AF65-F5344CB8AC3E}">
        <p14:creationId xmlns:p14="http://schemas.microsoft.com/office/powerpoint/2010/main" val="1084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9417</TotalTime>
  <Words>749</Words>
  <Application>Microsoft Office PowerPoint</Application>
  <PresentationFormat>Широкоэкранный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Golos Text VF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Севастьянов Алексей Валерьевич</cp:lastModifiedBy>
  <cp:revision>372</cp:revision>
  <cp:lastPrinted>2022-04-22T08:42:16Z</cp:lastPrinted>
  <dcterms:created xsi:type="dcterms:W3CDTF">2020-05-19T08:09:07Z</dcterms:created>
  <dcterms:modified xsi:type="dcterms:W3CDTF">2022-04-26T07:20:03Z</dcterms:modified>
</cp:coreProperties>
</file>