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9" r:id="rId3"/>
    <p:sldId id="315" r:id="rId4"/>
    <p:sldId id="314" r:id="rId5"/>
    <p:sldId id="308" r:id="rId6"/>
    <p:sldId id="304" r:id="rId7"/>
    <p:sldId id="303" r:id="rId8"/>
    <p:sldId id="295" r:id="rId9"/>
    <p:sldId id="316" r:id="rId10"/>
    <p:sldId id="317" r:id="rId11"/>
    <p:sldId id="318" r:id="rId12"/>
    <p:sldId id="302" r:id="rId13"/>
    <p:sldId id="258" r:id="rId14"/>
  </p:sldIdLst>
  <p:sldSz cx="12192000" cy="6858000"/>
  <p:notesSz cx="9926638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755"/>
    <a:srgbClr val="325646"/>
    <a:srgbClr val="EAF4EF"/>
    <a:srgbClr val="13373B"/>
    <a:srgbClr val="EAD988"/>
    <a:srgbClr val="446654"/>
    <a:srgbClr val="064A5E"/>
    <a:srgbClr val="83999B"/>
    <a:srgbClr val="82999B"/>
    <a:srgbClr val="1338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95349" autoAdjust="0"/>
  </p:normalViewPr>
  <p:slideViewPr>
    <p:cSldViewPr snapToGrid="0">
      <p:cViewPr varScale="1">
        <p:scale>
          <a:sx n="110" d="100"/>
          <a:sy n="110" d="100"/>
        </p:scale>
        <p:origin x="4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72A8-4CE7-B4A7-0C7378F1F67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72A8-4CE7-B4A7-0C7378F1F67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96000"/>
                      <a:lumMod val="100000"/>
                    </a:schemeClr>
                  </a:gs>
                  <a:gs pos="78000">
                    <a:schemeClr val="accent5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72A8-4CE7-B4A7-0C7378F1F6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объекты НВОС II категории (191 объект)</c:v>
                </c:pt>
                <c:pt idx="1">
                  <c:v>объекты НВОС III категории (2271 объект)</c:v>
                </c:pt>
                <c:pt idx="2">
                  <c:v>объекты НВОС IV категории (1569 объектов)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191</c:v>
                </c:pt>
                <c:pt idx="1">
                  <c:v>2271</c:v>
                </c:pt>
                <c:pt idx="2">
                  <c:v>1569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2A8-4CE7-B4A7-0C7378F1F67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474770341207351"/>
          <c:y val="3.963175902991415E-2"/>
          <c:w val="0.30489542322834645"/>
          <c:h val="0.44665489438879263"/>
        </c:manualLayout>
      </c:layout>
      <c:overlay val="0"/>
      <c:spPr>
        <a:solidFill>
          <a:srgbClr val="E8F8EE"/>
        </a:solidFill>
        <a:ln w="12700" cap="rnd" cmpd="sng" algn="ctr">
          <a:solidFill>
            <a:schemeClr val="accent6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47667488957569"/>
          <c:y val="8.830346718473199E-2"/>
          <c:w val="0.39932191680998308"/>
          <c:h val="0.8233930656305360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31-4AD6-B346-9449674E5D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31-4AD6-B346-9449674E5D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31-4AD6-B346-9449674E5D3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531-4AD6-B346-9449674E5D3C}"/>
              </c:ext>
            </c:extLst>
          </c:dPt>
          <c:dLbls>
            <c:dLbl>
              <c:idx val="0"/>
              <c:layout>
                <c:manualLayout>
                  <c:x val="9.5312499999999994E-2"/>
                  <c:y val="3.7499997693159676E-2"/>
                </c:manualLayout>
              </c:layout>
              <c:tx>
                <c:rich>
                  <a:bodyPr/>
                  <a:lstStyle/>
                  <a:p>
                    <a:fld id="{1AE0EB87-A17D-4204-A21A-D4CBF589ABEB}" type="VALUE">
                      <a:rPr lang="en-US" sz="20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531-4AD6-B346-9449674E5D3C}"/>
                </c:ext>
              </c:extLst>
            </c:dLbl>
            <c:dLbl>
              <c:idx val="1"/>
              <c:layout>
                <c:manualLayout>
                  <c:x val="-0.10937500000000003"/>
                  <c:y val="7.4999995386319102E-2"/>
                </c:manualLayout>
              </c:layout>
              <c:tx>
                <c:rich>
                  <a:bodyPr/>
                  <a:lstStyle/>
                  <a:p>
                    <a:fld id="{5A14BBAC-3E5F-4874-851B-8F81868135D9}" type="VALUE">
                      <a:rPr lang="en-US" sz="20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531-4AD6-B346-9449674E5D3C}"/>
                </c:ext>
              </c:extLst>
            </c:dLbl>
            <c:dLbl>
              <c:idx val="2"/>
              <c:layout>
                <c:manualLayout>
                  <c:x val="-0.14564232253838774"/>
                  <c:y val="-8.6714620218105359E-2"/>
                </c:manualLayout>
              </c:layout>
              <c:tx>
                <c:rich>
                  <a:bodyPr/>
                  <a:lstStyle/>
                  <a:p>
                    <a:fld id="{91113CB3-CCD4-473A-957A-8633B97A5D34}" type="VALUE">
                      <a:rPr lang="en-US" sz="20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531-4AD6-B346-9449674E5D3C}"/>
                </c:ext>
              </c:extLst>
            </c:dLbl>
            <c:dLbl>
              <c:idx val="3"/>
              <c:layout>
                <c:manualLayout>
                  <c:x val="0.11535108931075277"/>
                  <c:y val="-3.2769922510001402E-2"/>
                </c:manualLayout>
              </c:layout>
              <c:tx>
                <c:rich>
                  <a:bodyPr/>
                  <a:lstStyle/>
                  <a:p>
                    <a:fld id="{FD7F374D-A9A1-4297-8C7D-BFE51198E898}" type="VALUE">
                      <a:rPr lang="en-US" sz="20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531-4AD6-B346-9449674E5D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Иное</c:v>
                </c:pt>
                <c:pt idx="1">
                  <c:v>Загрязнение атмосферного воздуха</c:v>
                </c:pt>
                <c:pt idx="2">
                  <c:v>Загрязнение водных объектов</c:v>
                </c:pt>
                <c:pt idx="3">
                  <c:v>Нарушения в области обращения с отходами производства и потребления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39</c:v>
                </c:pt>
                <c:pt idx="2">
                  <c:v>11</c:v>
                </c:pt>
                <c:pt idx="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31-4AD6-B346-9449674E5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67"/>
        <c:holeSize val="6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474770341207351"/>
          <c:y val="3.963175902991415E-2"/>
          <c:w val="0.30489542322834645"/>
          <c:h val="0.44665489438879263"/>
        </c:manualLayout>
      </c:layout>
      <c:overlay val="0"/>
      <c:spPr>
        <a:solidFill>
          <a:srgbClr val="E8F8EE"/>
        </a:solidFill>
        <a:ln w="12700" cap="rnd" cmpd="sng" algn="ctr">
          <a:solidFill>
            <a:schemeClr val="accent6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474770341207351"/>
          <c:y val="3.963175902991415E-2"/>
          <c:w val="0.30489542322834645"/>
          <c:h val="0.44665489438879263"/>
        </c:manualLayout>
      </c:layout>
      <c:overlay val="0"/>
      <c:spPr>
        <a:solidFill>
          <a:srgbClr val="E8F8EE"/>
        </a:solidFill>
        <a:ln w="12700" cap="rnd" cmpd="sng" algn="ctr">
          <a:solidFill>
            <a:schemeClr val="accent6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7711E8-EEBF-4642-9805-B918F438FD53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A9DC0CE-FD93-414D-AA27-59312E72892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dirty="0" smtClean="0"/>
            <a:t>Рассмотрено  </a:t>
          </a:r>
        </a:p>
        <a:p>
          <a:pPr>
            <a:spcAft>
              <a:spcPts val="0"/>
            </a:spcAft>
          </a:pPr>
          <a:r>
            <a:rPr lang="ru-RU" sz="3200" dirty="0" smtClean="0"/>
            <a:t>96</a:t>
          </a:r>
          <a:r>
            <a:rPr lang="ru-RU" sz="1800" dirty="0" smtClean="0"/>
            <a:t> </a:t>
          </a:r>
        </a:p>
        <a:p>
          <a:pPr>
            <a:spcAft>
              <a:spcPts val="0"/>
            </a:spcAft>
          </a:pPr>
          <a:r>
            <a:rPr lang="ru-RU" sz="1800" dirty="0" smtClean="0"/>
            <a:t>обращений</a:t>
          </a:r>
          <a:endParaRPr lang="ru-RU" sz="1800" dirty="0"/>
        </a:p>
      </dgm:t>
    </dgm:pt>
    <dgm:pt modelId="{4B117FF3-BB0D-4B7F-A627-C1DC1D98FBE4}" type="parTrans" cxnId="{33883A83-F6D4-4023-A4BB-63FD0F1E79A3}">
      <dgm:prSet/>
      <dgm:spPr/>
      <dgm:t>
        <a:bodyPr/>
        <a:lstStyle/>
        <a:p>
          <a:endParaRPr lang="ru-RU"/>
        </a:p>
      </dgm:t>
    </dgm:pt>
    <dgm:pt modelId="{8FC99BD0-A87D-4A80-8FDD-55AA48E0BA7A}" type="sibTrans" cxnId="{33883A83-F6D4-4023-A4BB-63FD0F1E79A3}">
      <dgm:prSet/>
      <dgm:spPr/>
      <dgm:t>
        <a:bodyPr/>
        <a:lstStyle/>
        <a:p>
          <a:endParaRPr lang="ru-RU"/>
        </a:p>
      </dgm:t>
    </dgm:pt>
    <dgm:pt modelId="{662FED54-A959-4B2A-A1BC-9EC9138FC97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dirty="0" smtClean="0"/>
            <a:t>Проведено</a:t>
          </a:r>
        </a:p>
        <a:p>
          <a:pPr>
            <a:spcAft>
              <a:spcPts val="0"/>
            </a:spcAft>
          </a:pPr>
          <a:r>
            <a:rPr lang="ru-RU" sz="2800" dirty="0" smtClean="0"/>
            <a:t>28</a:t>
          </a:r>
        </a:p>
        <a:p>
          <a:pPr>
            <a:spcAft>
              <a:spcPts val="0"/>
            </a:spcAft>
          </a:pPr>
          <a:r>
            <a:rPr lang="ru-RU" sz="1800" dirty="0" smtClean="0"/>
            <a:t>Выездных обследований</a:t>
          </a:r>
          <a:endParaRPr lang="ru-RU" sz="1800" dirty="0"/>
        </a:p>
      </dgm:t>
    </dgm:pt>
    <dgm:pt modelId="{BC71695A-DBB3-44B4-9123-3102EB0D42D7}" type="parTrans" cxnId="{C318D922-743F-4303-B06F-3D873DE1E3DD}">
      <dgm:prSet/>
      <dgm:spPr/>
      <dgm:t>
        <a:bodyPr/>
        <a:lstStyle/>
        <a:p>
          <a:endParaRPr lang="ru-RU"/>
        </a:p>
      </dgm:t>
    </dgm:pt>
    <dgm:pt modelId="{B240BD0A-9FA0-4912-9BD5-D22C1EED8356}" type="sibTrans" cxnId="{C318D922-743F-4303-B06F-3D873DE1E3DD}">
      <dgm:prSet/>
      <dgm:spPr/>
      <dgm:t>
        <a:bodyPr/>
        <a:lstStyle/>
        <a:p>
          <a:endParaRPr lang="ru-RU"/>
        </a:p>
      </dgm:t>
    </dgm:pt>
    <dgm:pt modelId="{8B6378FC-6172-4086-ADE7-2B7F70C1B9D3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Выявлено </a:t>
          </a:r>
        </a:p>
        <a:p>
          <a:pPr>
            <a:spcAft>
              <a:spcPts val="0"/>
            </a:spcAft>
          </a:pPr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</a:p>
        <a:p>
          <a:pPr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правонарушений</a:t>
          </a:r>
          <a:endParaRPr lang="ru-RU" sz="1600" dirty="0"/>
        </a:p>
      </dgm:t>
    </dgm:pt>
    <dgm:pt modelId="{15ACCB50-AE8F-49C2-9393-B0E6E2C5C5D4}" type="parTrans" cxnId="{DB2B02E5-86BE-43E8-8681-6B5AE586B5E1}">
      <dgm:prSet/>
      <dgm:spPr/>
      <dgm:t>
        <a:bodyPr/>
        <a:lstStyle/>
        <a:p>
          <a:endParaRPr lang="ru-RU"/>
        </a:p>
      </dgm:t>
    </dgm:pt>
    <dgm:pt modelId="{E514A65E-EF95-459B-9C2F-C02A5A8F7232}" type="sibTrans" cxnId="{DB2B02E5-86BE-43E8-8681-6B5AE586B5E1}">
      <dgm:prSet/>
      <dgm:spPr/>
      <dgm:t>
        <a:bodyPr/>
        <a:lstStyle/>
        <a:p>
          <a:endParaRPr lang="ru-RU"/>
        </a:p>
      </dgm:t>
    </dgm:pt>
    <dgm:pt modelId="{ED82106E-B980-45BA-B71E-12C047BDBE18}" type="pres">
      <dgm:prSet presAssocID="{9C7711E8-EEBF-4642-9805-B918F438FD5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5957F81-70F7-4857-B769-D9A15D9592C9}" type="pres">
      <dgm:prSet presAssocID="{CA9DC0CE-FD93-414D-AA27-59312E728926}" presName="Accent1" presStyleCnt="0"/>
      <dgm:spPr/>
    </dgm:pt>
    <dgm:pt modelId="{E8560CB0-0590-42F4-9408-11E3760F4D9F}" type="pres">
      <dgm:prSet presAssocID="{CA9DC0CE-FD93-414D-AA27-59312E728926}" presName="Accent" presStyleLbl="node1" presStyleIdx="0" presStyleCnt="3"/>
      <dgm:spPr/>
    </dgm:pt>
    <dgm:pt modelId="{40520223-F895-42C0-8C27-D25746E56CB3}" type="pres">
      <dgm:prSet presAssocID="{CA9DC0CE-FD93-414D-AA27-59312E728926}" presName="Parent1" presStyleLbl="revTx" presStyleIdx="0" presStyleCnt="3" custScaleX="154476" custLinFactNeighborX="2147" custLinFactNeighborY="-930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4C486-13C3-4B2F-B74B-27F688082F4C}" type="pres">
      <dgm:prSet presAssocID="{662FED54-A959-4B2A-A1BC-9EC9138FC977}" presName="Accent2" presStyleCnt="0"/>
      <dgm:spPr/>
    </dgm:pt>
    <dgm:pt modelId="{F0736719-F21A-4856-A21E-887211EDEB1C}" type="pres">
      <dgm:prSet presAssocID="{662FED54-A959-4B2A-A1BC-9EC9138FC977}" presName="Accent" presStyleLbl="node1" presStyleIdx="1" presStyleCnt="3"/>
      <dgm:spPr/>
    </dgm:pt>
    <dgm:pt modelId="{ED36B24D-3F70-4D19-8852-8C7CD80D4EE4}" type="pres">
      <dgm:prSet presAssocID="{662FED54-A959-4B2A-A1BC-9EC9138FC977}" presName="Parent2" presStyleLbl="revTx" presStyleIdx="1" presStyleCnt="3" custScaleX="168462" custLinFactNeighborX="1243" custLinFactNeighborY="-1581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80E05-630D-4C78-9623-3E3CCDE7176B}" type="pres">
      <dgm:prSet presAssocID="{8B6378FC-6172-4086-ADE7-2B7F70C1B9D3}" presName="Accent3" presStyleCnt="0"/>
      <dgm:spPr/>
    </dgm:pt>
    <dgm:pt modelId="{C934B019-8135-45DE-83D2-D23DE5774580}" type="pres">
      <dgm:prSet presAssocID="{8B6378FC-6172-4086-ADE7-2B7F70C1B9D3}" presName="Accent" presStyleLbl="node1" presStyleIdx="2" presStyleCnt="3"/>
      <dgm:spPr/>
    </dgm:pt>
    <dgm:pt modelId="{00B1DAD6-F1E0-4D5C-B95D-6B9FBABAEDD9}" type="pres">
      <dgm:prSet presAssocID="{8B6378FC-6172-4086-ADE7-2B7F70C1B9D3}" presName="Parent3" presStyleLbl="revTx" presStyleIdx="2" presStyleCnt="3" custScaleX="174295" custScaleY="111890" custLinFactNeighborX="3883" custLinFactNeighborY="-112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720467-4BA4-4A8D-BC06-FDE47FC8940E}" type="presOf" srcId="{CA9DC0CE-FD93-414D-AA27-59312E728926}" destId="{40520223-F895-42C0-8C27-D25746E56CB3}" srcOrd="0" destOrd="0" presId="urn:microsoft.com/office/officeart/2009/layout/CircleArrowProcess"/>
    <dgm:cxn modelId="{279E328B-E87D-4543-B3C7-6DB0D560B408}" type="presOf" srcId="{9C7711E8-EEBF-4642-9805-B918F438FD53}" destId="{ED82106E-B980-45BA-B71E-12C047BDBE18}" srcOrd="0" destOrd="0" presId="urn:microsoft.com/office/officeart/2009/layout/CircleArrowProcess"/>
    <dgm:cxn modelId="{6E105564-D327-4CE6-B5E5-A1683EEDFA1F}" type="presOf" srcId="{662FED54-A959-4B2A-A1BC-9EC9138FC977}" destId="{ED36B24D-3F70-4D19-8852-8C7CD80D4EE4}" srcOrd="0" destOrd="0" presId="urn:microsoft.com/office/officeart/2009/layout/CircleArrowProcess"/>
    <dgm:cxn modelId="{3433D2E8-896F-462B-8141-2C9B0B2DB67A}" type="presOf" srcId="{8B6378FC-6172-4086-ADE7-2B7F70C1B9D3}" destId="{00B1DAD6-F1E0-4D5C-B95D-6B9FBABAEDD9}" srcOrd="0" destOrd="0" presId="urn:microsoft.com/office/officeart/2009/layout/CircleArrowProcess"/>
    <dgm:cxn modelId="{DB2B02E5-86BE-43E8-8681-6B5AE586B5E1}" srcId="{9C7711E8-EEBF-4642-9805-B918F438FD53}" destId="{8B6378FC-6172-4086-ADE7-2B7F70C1B9D3}" srcOrd="2" destOrd="0" parTransId="{15ACCB50-AE8F-49C2-9393-B0E6E2C5C5D4}" sibTransId="{E514A65E-EF95-459B-9C2F-C02A5A8F7232}"/>
    <dgm:cxn modelId="{33883A83-F6D4-4023-A4BB-63FD0F1E79A3}" srcId="{9C7711E8-EEBF-4642-9805-B918F438FD53}" destId="{CA9DC0CE-FD93-414D-AA27-59312E728926}" srcOrd="0" destOrd="0" parTransId="{4B117FF3-BB0D-4B7F-A627-C1DC1D98FBE4}" sibTransId="{8FC99BD0-A87D-4A80-8FDD-55AA48E0BA7A}"/>
    <dgm:cxn modelId="{C318D922-743F-4303-B06F-3D873DE1E3DD}" srcId="{9C7711E8-EEBF-4642-9805-B918F438FD53}" destId="{662FED54-A959-4B2A-A1BC-9EC9138FC977}" srcOrd="1" destOrd="0" parTransId="{BC71695A-DBB3-44B4-9123-3102EB0D42D7}" sibTransId="{B240BD0A-9FA0-4912-9BD5-D22C1EED8356}"/>
    <dgm:cxn modelId="{8274027A-5891-40A0-8AC1-D3963CC03F7C}" type="presParOf" srcId="{ED82106E-B980-45BA-B71E-12C047BDBE18}" destId="{D5957F81-70F7-4857-B769-D9A15D9592C9}" srcOrd="0" destOrd="0" presId="urn:microsoft.com/office/officeart/2009/layout/CircleArrowProcess"/>
    <dgm:cxn modelId="{168EBBB6-3DC6-4201-925B-C2AAB37FC0CB}" type="presParOf" srcId="{D5957F81-70F7-4857-B769-D9A15D9592C9}" destId="{E8560CB0-0590-42F4-9408-11E3760F4D9F}" srcOrd="0" destOrd="0" presId="urn:microsoft.com/office/officeart/2009/layout/CircleArrowProcess"/>
    <dgm:cxn modelId="{69B602DE-C227-4F69-884B-1E493533C9A6}" type="presParOf" srcId="{ED82106E-B980-45BA-B71E-12C047BDBE18}" destId="{40520223-F895-42C0-8C27-D25746E56CB3}" srcOrd="1" destOrd="0" presId="urn:microsoft.com/office/officeart/2009/layout/CircleArrowProcess"/>
    <dgm:cxn modelId="{D1984532-9924-41CF-AA8F-4F1C7B6BF89E}" type="presParOf" srcId="{ED82106E-B980-45BA-B71E-12C047BDBE18}" destId="{8124C486-13C3-4B2F-B74B-27F688082F4C}" srcOrd="2" destOrd="0" presId="urn:microsoft.com/office/officeart/2009/layout/CircleArrowProcess"/>
    <dgm:cxn modelId="{18B45A3B-A9D5-4E8B-A12B-445F064D24EA}" type="presParOf" srcId="{8124C486-13C3-4B2F-B74B-27F688082F4C}" destId="{F0736719-F21A-4856-A21E-887211EDEB1C}" srcOrd="0" destOrd="0" presId="urn:microsoft.com/office/officeart/2009/layout/CircleArrowProcess"/>
    <dgm:cxn modelId="{612132C3-17A1-42A8-BD2E-A159A3EBA4A8}" type="presParOf" srcId="{ED82106E-B980-45BA-B71E-12C047BDBE18}" destId="{ED36B24D-3F70-4D19-8852-8C7CD80D4EE4}" srcOrd="3" destOrd="0" presId="urn:microsoft.com/office/officeart/2009/layout/CircleArrowProcess"/>
    <dgm:cxn modelId="{AE0BDBCE-EBB7-47BF-BCD5-8A49D8833F1B}" type="presParOf" srcId="{ED82106E-B980-45BA-B71E-12C047BDBE18}" destId="{66B80E05-630D-4C78-9623-3E3CCDE7176B}" srcOrd="4" destOrd="0" presId="urn:microsoft.com/office/officeart/2009/layout/CircleArrowProcess"/>
    <dgm:cxn modelId="{66E77DC1-8EC6-482E-B37D-E215E644D4DA}" type="presParOf" srcId="{66B80E05-630D-4C78-9623-3E3CCDE7176B}" destId="{C934B019-8135-45DE-83D2-D23DE5774580}" srcOrd="0" destOrd="0" presId="urn:microsoft.com/office/officeart/2009/layout/CircleArrowProcess"/>
    <dgm:cxn modelId="{AA45643D-CFE9-45C1-A833-CC147D991710}" type="presParOf" srcId="{ED82106E-B980-45BA-B71E-12C047BDBE18}" destId="{00B1DAD6-F1E0-4D5C-B95D-6B9FBABAEDD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5421EF-EFFB-4921-B38E-D3EA446C68F1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D1864EBA-0DB5-4432-9C50-00B8CF7D449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Перенаправлено 32 материала по компетенции </a:t>
          </a:r>
          <a:endParaRPr lang="ru-RU" dirty="0"/>
        </a:p>
      </dgm:t>
    </dgm:pt>
    <dgm:pt modelId="{9DEA3BFE-358C-4CAD-9F21-E535D27F6678}" type="parTrans" cxnId="{73DBA68D-1BF9-4900-BA80-E81A0FCE47A5}">
      <dgm:prSet/>
      <dgm:spPr/>
      <dgm:t>
        <a:bodyPr/>
        <a:lstStyle/>
        <a:p>
          <a:endParaRPr lang="ru-RU"/>
        </a:p>
      </dgm:t>
    </dgm:pt>
    <dgm:pt modelId="{24A9F174-DB19-43EA-9986-F57F4BC955B7}" type="sibTrans" cxnId="{73DBA68D-1BF9-4900-BA80-E81A0FCE47A5}">
      <dgm:prSet/>
      <dgm:spPr/>
      <dgm:t>
        <a:bodyPr/>
        <a:lstStyle/>
        <a:p>
          <a:endParaRPr lang="ru-RU"/>
        </a:p>
      </dgm:t>
    </dgm:pt>
    <dgm:pt modelId="{8CA419F5-9A8F-49DC-B066-89A3FE62D8C3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Направлено 3 материала в органы МВД РФ для проведения оперативно-розыскных мероприятий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4B7544-A7C9-4081-B9D4-256F42530081}" type="parTrans" cxnId="{740E6369-296D-4B1D-9F58-2AA6E2073247}">
      <dgm:prSet/>
      <dgm:spPr/>
      <dgm:t>
        <a:bodyPr/>
        <a:lstStyle/>
        <a:p>
          <a:endParaRPr lang="ru-RU"/>
        </a:p>
      </dgm:t>
    </dgm:pt>
    <dgm:pt modelId="{B2553D94-D7E5-461C-8A88-5BAC76481988}" type="sibTrans" cxnId="{740E6369-296D-4B1D-9F58-2AA6E2073247}">
      <dgm:prSet/>
      <dgm:spPr/>
      <dgm:t>
        <a:bodyPr/>
        <a:lstStyle/>
        <a:p>
          <a:endParaRPr lang="ru-RU"/>
        </a:p>
      </dgm:t>
    </dgm:pt>
    <dgm:pt modelId="{E7A38154-4E15-425B-A86B-5B129AC65C3A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Возбуждено 1 административное расследование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4CFECB-D7A1-484C-B0EC-11B2A16A0249}" type="parTrans" cxnId="{C6C866E9-2DA5-430C-B814-F02CD75A83EA}">
      <dgm:prSet/>
      <dgm:spPr/>
      <dgm:t>
        <a:bodyPr/>
        <a:lstStyle/>
        <a:p>
          <a:endParaRPr lang="ru-RU"/>
        </a:p>
      </dgm:t>
    </dgm:pt>
    <dgm:pt modelId="{D6407F9D-601B-42EA-9B28-8F5B1F7936F3}" type="sibTrans" cxnId="{C6C866E9-2DA5-430C-B814-F02CD75A83EA}">
      <dgm:prSet/>
      <dgm:spPr/>
      <dgm:t>
        <a:bodyPr/>
        <a:lstStyle/>
        <a:p>
          <a:endParaRPr lang="ru-RU"/>
        </a:p>
      </dgm:t>
    </dgm:pt>
    <dgm:pt modelId="{F2BC7A9F-4321-45FD-8518-E1201CF95F18}" type="pres">
      <dgm:prSet presAssocID="{635421EF-EFFB-4921-B38E-D3EA446C68F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2D4F5CB-CD6B-4ABD-A36A-5793CC80375E}" type="pres">
      <dgm:prSet presAssocID="{635421EF-EFFB-4921-B38E-D3EA446C68F1}" presName="Name1" presStyleCnt="0"/>
      <dgm:spPr/>
    </dgm:pt>
    <dgm:pt modelId="{C486A824-E6EE-4C27-A62C-DF9BBB0FB446}" type="pres">
      <dgm:prSet presAssocID="{635421EF-EFFB-4921-B38E-D3EA446C68F1}" presName="cycle" presStyleCnt="0"/>
      <dgm:spPr/>
    </dgm:pt>
    <dgm:pt modelId="{C6F51CC0-9A23-4579-AC12-5990709E3537}" type="pres">
      <dgm:prSet presAssocID="{635421EF-EFFB-4921-B38E-D3EA446C68F1}" presName="srcNode" presStyleLbl="node1" presStyleIdx="0" presStyleCnt="3"/>
      <dgm:spPr/>
    </dgm:pt>
    <dgm:pt modelId="{168436D0-F294-4AB5-8CFD-598D974D9348}" type="pres">
      <dgm:prSet presAssocID="{635421EF-EFFB-4921-B38E-D3EA446C68F1}" presName="conn" presStyleLbl="parChTrans1D2" presStyleIdx="0" presStyleCnt="1"/>
      <dgm:spPr/>
      <dgm:t>
        <a:bodyPr/>
        <a:lstStyle/>
        <a:p>
          <a:endParaRPr lang="ru-RU"/>
        </a:p>
      </dgm:t>
    </dgm:pt>
    <dgm:pt modelId="{6004566F-4250-41D8-8BC9-E3E584847941}" type="pres">
      <dgm:prSet presAssocID="{635421EF-EFFB-4921-B38E-D3EA446C68F1}" presName="extraNode" presStyleLbl="node1" presStyleIdx="0" presStyleCnt="3"/>
      <dgm:spPr/>
    </dgm:pt>
    <dgm:pt modelId="{A15EEA49-8FCB-4D3A-9B87-03B95337E3BB}" type="pres">
      <dgm:prSet presAssocID="{635421EF-EFFB-4921-B38E-D3EA446C68F1}" presName="dstNode" presStyleLbl="node1" presStyleIdx="0" presStyleCnt="3"/>
      <dgm:spPr/>
    </dgm:pt>
    <dgm:pt modelId="{158C54AC-31DB-4BB7-9A32-9F4F527BFC53}" type="pres">
      <dgm:prSet presAssocID="{D1864EBA-0DB5-4432-9C50-00B8CF7D449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E5376-051C-4046-9E9F-0B131A02AB3D}" type="pres">
      <dgm:prSet presAssocID="{D1864EBA-0DB5-4432-9C50-00B8CF7D449A}" presName="accent_1" presStyleCnt="0"/>
      <dgm:spPr/>
    </dgm:pt>
    <dgm:pt modelId="{BD605431-A0D8-46CD-BEE9-903023AED81B}" type="pres">
      <dgm:prSet presAssocID="{D1864EBA-0DB5-4432-9C50-00B8CF7D449A}" presName="accentRepeatNode" presStyleLbl="solidFgAcc1" presStyleIdx="0" presStyleCnt="3" custLinFactX="78337" custLinFactY="-53573" custLinFactNeighborX="100000" custLinFactNeighborY="-100000"/>
      <dgm:spPr>
        <a:noFill/>
        <a:ln>
          <a:noFill/>
        </a:ln>
      </dgm:spPr>
    </dgm:pt>
    <dgm:pt modelId="{D89BD967-5E76-4407-A8A2-A390B5AEBA6A}" type="pres">
      <dgm:prSet presAssocID="{8CA419F5-9A8F-49DC-B066-89A3FE62D8C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69C7A-E526-44DB-B3D1-BA7753EF6B50}" type="pres">
      <dgm:prSet presAssocID="{8CA419F5-9A8F-49DC-B066-89A3FE62D8C3}" presName="accent_2" presStyleCnt="0"/>
      <dgm:spPr/>
    </dgm:pt>
    <dgm:pt modelId="{FF6F2674-A05D-469B-B448-906C30AFE0EF}" type="pres">
      <dgm:prSet presAssocID="{8CA419F5-9A8F-49DC-B066-89A3FE62D8C3}" presName="accentRepeatNode" presStyleLbl="solidFgAcc1" presStyleIdx="1" presStyleCnt="3" custLinFactY="-10587" custLinFactNeighborX="34295" custLinFactNeighborY="-100000"/>
      <dgm:spPr>
        <a:noFill/>
        <a:ln>
          <a:noFill/>
        </a:ln>
      </dgm:spPr>
    </dgm:pt>
    <dgm:pt modelId="{6930703C-1F43-4D4A-B675-04F5352CCC74}" type="pres">
      <dgm:prSet presAssocID="{E7A38154-4E15-425B-A86B-5B129AC65C3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3C3D5-CB41-437E-99B3-72171075B1AE}" type="pres">
      <dgm:prSet presAssocID="{E7A38154-4E15-425B-A86B-5B129AC65C3A}" presName="accent_3" presStyleCnt="0"/>
      <dgm:spPr/>
    </dgm:pt>
    <dgm:pt modelId="{9A93796D-2457-470F-9AFF-3C8A1998E2F0}" type="pres">
      <dgm:prSet presAssocID="{E7A38154-4E15-425B-A86B-5B129AC65C3A}" presName="accentRepeatNode" presStyleLbl="solidFgAcc1" presStyleIdx="2" presStyleCnt="3" custLinFactX="78337" custLinFactY="-53573" custLinFactNeighborX="100000" custLinFactNeighborY="-100000"/>
      <dgm:spPr>
        <a:noFill/>
        <a:ln>
          <a:noFill/>
        </a:ln>
      </dgm:spPr>
    </dgm:pt>
  </dgm:ptLst>
  <dgm:cxnLst>
    <dgm:cxn modelId="{C7A4A05A-A637-4664-B55B-DD4CFB535846}" type="presOf" srcId="{635421EF-EFFB-4921-B38E-D3EA446C68F1}" destId="{F2BC7A9F-4321-45FD-8518-E1201CF95F18}" srcOrd="0" destOrd="0" presId="urn:microsoft.com/office/officeart/2008/layout/VerticalCurvedList"/>
    <dgm:cxn modelId="{73DBA68D-1BF9-4900-BA80-E81A0FCE47A5}" srcId="{635421EF-EFFB-4921-B38E-D3EA446C68F1}" destId="{D1864EBA-0DB5-4432-9C50-00B8CF7D449A}" srcOrd="0" destOrd="0" parTransId="{9DEA3BFE-358C-4CAD-9F21-E535D27F6678}" sibTransId="{24A9F174-DB19-43EA-9986-F57F4BC955B7}"/>
    <dgm:cxn modelId="{C4F6F610-FDC2-4BAE-A2C7-B0555C7051F5}" type="presOf" srcId="{8CA419F5-9A8F-49DC-B066-89A3FE62D8C3}" destId="{D89BD967-5E76-4407-A8A2-A390B5AEBA6A}" srcOrd="0" destOrd="0" presId="urn:microsoft.com/office/officeart/2008/layout/VerticalCurvedList"/>
    <dgm:cxn modelId="{C6C866E9-2DA5-430C-B814-F02CD75A83EA}" srcId="{635421EF-EFFB-4921-B38E-D3EA446C68F1}" destId="{E7A38154-4E15-425B-A86B-5B129AC65C3A}" srcOrd="2" destOrd="0" parTransId="{914CFECB-D7A1-484C-B0EC-11B2A16A0249}" sibTransId="{D6407F9D-601B-42EA-9B28-8F5B1F7936F3}"/>
    <dgm:cxn modelId="{B9F0BB27-11B6-42DA-A399-409274EAC56E}" type="presOf" srcId="{D1864EBA-0DB5-4432-9C50-00B8CF7D449A}" destId="{158C54AC-31DB-4BB7-9A32-9F4F527BFC53}" srcOrd="0" destOrd="0" presId="urn:microsoft.com/office/officeart/2008/layout/VerticalCurvedList"/>
    <dgm:cxn modelId="{740E6369-296D-4B1D-9F58-2AA6E2073247}" srcId="{635421EF-EFFB-4921-B38E-D3EA446C68F1}" destId="{8CA419F5-9A8F-49DC-B066-89A3FE62D8C3}" srcOrd="1" destOrd="0" parTransId="{544B7544-A7C9-4081-B9D4-256F42530081}" sibTransId="{B2553D94-D7E5-461C-8A88-5BAC76481988}"/>
    <dgm:cxn modelId="{B30ED2B9-41CB-4E5F-BED5-D8888583D67C}" type="presOf" srcId="{24A9F174-DB19-43EA-9986-F57F4BC955B7}" destId="{168436D0-F294-4AB5-8CFD-598D974D9348}" srcOrd="0" destOrd="0" presId="urn:microsoft.com/office/officeart/2008/layout/VerticalCurvedList"/>
    <dgm:cxn modelId="{C19CCD11-4BFC-434A-B957-67D9539B640C}" type="presOf" srcId="{E7A38154-4E15-425B-A86B-5B129AC65C3A}" destId="{6930703C-1F43-4D4A-B675-04F5352CCC74}" srcOrd="0" destOrd="0" presId="urn:microsoft.com/office/officeart/2008/layout/VerticalCurvedList"/>
    <dgm:cxn modelId="{8E7F9C79-BEC5-4217-9A4D-48DD604A904A}" type="presParOf" srcId="{F2BC7A9F-4321-45FD-8518-E1201CF95F18}" destId="{82D4F5CB-CD6B-4ABD-A36A-5793CC80375E}" srcOrd="0" destOrd="0" presId="urn:microsoft.com/office/officeart/2008/layout/VerticalCurvedList"/>
    <dgm:cxn modelId="{D9B8FD0D-C6BE-4D83-A65E-DB6A9A5767F9}" type="presParOf" srcId="{82D4F5CB-CD6B-4ABD-A36A-5793CC80375E}" destId="{C486A824-E6EE-4C27-A62C-DF9BBB0FB446}" srcOrd="0" destOrd="0" presId="urn:microsoft.com/office/officeart/2008/layout/VerticalCurvedList"/>
    <dgm:cxn modelId="{806F0F4C-4965-45CC-A607-B1CC6A354D79}" type="presParOf" srcId="{C486A824-E6EE-4C27-A62C-DF9BBB0FB446}" destId="{C6F51CC0-9A23-4579-AC12-5990709E3537}" srcOrd="0" destOrd="0" presId="urn:microsoft.com/office/officeart/2008/layout/VerticalCurvedList"/>
    <dgm:cxn modelId="{49CDF60F-646B-4CEE-8298-61BBBB2306C3}" type="presParOf" srcId="{C486A824-E6EE-4C27-A62C-DF9BBB0FB446}" destId="{168436D0-F294-4AB5-8CFD-598D974D9348}" srcOrd="1" destOrd="0" presId="urn:microsoft.com/office/officeart/2008/layout/VerticalCurvedList"/>
    <dgm:cxn modelId="{9220D5BB-1044-480C-B210-934808B0D8F7}" type="presParOf" srcId="{C486A824-E6EE-4C27-A62C-DF9BBB0FB446}" destId="{6004566F-4250-41D8-8BC9-E3E584847941}" srcOrd="2" destOrd="0" presId="urn:microsoft.com/office/officeart/2008/layout/VerticalCurvedList"/>
    <dgm:cxn modelId="{9BC6B1C5-5273-4F1D-838D-C49C5EE89F4C}" type="presParOf" srcId="{C486A824-E6EE-4C27-A62C-DF9BBB0FB446}" destId="{A15EEA49-8FCB-4D3A-9B87-03B95337E3BB}" srcOrd="3" destOrd="0" presId="urn:microsoft.com/office/officeart/2008/layout/VerticalCurvedList"/>
    <dgm:cxn modelId="{1739FB32-50DB-4AEA-A805-5742723C98E1}" type="presParOf" srcId="{82D4F5CB-CD6B-4ABD-A36A-5793CC80375E}" destId="{158C54AC-31DB-4BB7-9A32-9F4F527BFC53}" srcOrd="1" destOrd="0" presId="urn:microsoft.com/office/officeart/2008/layout/VerticalCurvedList"/>
    <dgm:cxn modelId="{A73D882E-8E0F-4E29-82E6-809F4CFDB4C3}" type="presParOf" srcId="{82D4F5CB-CD6B-4ABD-A36A-5793CC80375E}" destId="{E11E5376-051C-4046-9E9F-0B131A02AB3D}" srcOrd="2" destOrd="0" presId="urn:microsoft.com/office/officeart/2008/layout/VerticalCurvedList"/>
    <dgm:cxn modelId="{C3195777-A1FD-49F4-8628-C35DAB8E1988}" type="presParOf" srcId="{E11E5376-051C-4046-9E9F-0B131A02AB3D}" destId="{BD605431-A0D8-46CD-BEE9-903023AED81B}" srcOrd="0" destOrd="0" presId="urn:microsoft.com/office/officeart/2008/layout/VerticalCurvedList"/>
    <dgm:cxn modelId="{CC686732-4E75-4E2E-B8F9-C6C018ECA0F1}" type="presParOf" srcId="{82D4F5CB-CD6B-4ABD-A36A-5793CC80375E}" destId="{D89BD967-5E76-4407-A8A2-A390B5AEBA6A}" srcOrd="3" destOrd="0" presId="urn:microsoft.com/office/officeart/2008/layout/VerticalCurvedList"/>
    <dgm:cxn modelId="{858470CD-6CB5-4ACA-BCF4-EBDA45528919}" type="presParOf" srcId="{82D4F5CB-CD6B-4ABD-A36A-5793CC80375E}" destId="{AA769C7A-E526-44DB-B3D1-BA7753EF6B50}" srcOrd="4" destOrd="0" presId="urn:microsoft.com/office/officeart/2008/layout/VerticalCurvedList"/>
    <dgm:cxn modelId="{35E831C7-314D-4364-AF48-D78E9F2DD112}" type="presParOf" srcId="{AA769C7A-E526-44DB-B3D1-BA7753EF6B50}" destId="{FF6F2674-A05D-469B-B448-906C30AFE0EF}" srcOrd="0" destOrd="0" presId="urn:microsoft.com/office/officeart/2008/layout/VerticalCurvedList"/>
    <dgm:cxn modelId="{1DB55578-18C6-4EF0-AE36-7020D88EC8E3}" type="presParOf" srcId="{82D4F5CB-CD6B-4ABD-A36A-5793CC80375E}" destId="{6930703C-1F43-4D4A-B675-04F5352CCC74}" srcOrd="5" destOrd="0" presId="urn:microsoft.com/office/officeart/2008/layout/VerticalCurvedList"/>
    <dgm:cxn modelId="{32036B47-B3D0-446A-95D1-C41AE37BF098}" type="presParOf" srcId="{82D4F5CB-CD6B-4ABD-A36A-5793CC80375E}" destId="{6733C3D5-CB41-437E-99B3-72171075B1AE}" srcOrd="6" destOrd="0" presId="urn:microsoft.com/office/officeart/2008/layout/VerticalCurvedList"/>
    <dgm:cxn modelId="{4621906F-B7B6-4AC1-A723-A5DE185EBF3E}" type="presParOf" srcId="{6733C3D5-CB41-437E-99B3-72171075B1AE}" destId="{9A93796D-2457-470F-9AFF-3C8A1998E2F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6B4F3C-5E51-423E-9637-AD05F6305066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1F9D0B5-B927-409D-A7F5-1D7CD262A4CB}">
      <dgm:prSet phldrT="[Текст]"/>
      <dgm:spPr/>
      <dgm:t>
        <a:bodyPr/>
        <a:lstStyle/>
        <a:p>
          <a:r>
            <a:rPr lang="ru-RU" dirty="0" smtClean="0"/>
            <a:t>СТАЦИОНАРНЫЙ ИСТОЧНИК – </a:t>
          </a:r>
        </a:p>
        <a:p>
          <a:r>
            <a:rPr lang="ru-RU" dirty="0" smtClean="0"/>
            <a:t>источник выброса, местоположение которого определено с применением единой государственной системы координат или который может быть перемещен посредством передвижного источника</a:t>
          </a:r>
          <a:endParaRPr lang="ru-RU" dirty="0"/>
        </a:p>
      </dgm:t>
    </dgm:pt>
    <dgm:pt modelId="{41B897EA-8C17-4B7D-9087-5A339F26E13F}" type="parTrans" cxnId="{DD12BEEE-256E-482A-99F6-407EC1F8F33E}">
      <dgm:prSet/>
      <dgm:spPr/>
      <dgm:t>
        <a:bodyPr/>
        <a:lstStyle/>
        <a:p>
          <a:endParaRPr lang="ru-RU"/>
        </a:p>
      </dgm:t>
    </dgm:pt>
    <dgm:pt modelId="{C1E2A67F-7396-414F-9FF8-250EFB33A3F6}" type="sibTrans" cxnId="{DD12BEEE-256E-482A-99F6-407EC1F8F33E}">
      <dgm:prSet/>
      <dgm:spPr/>
      <dgm:t>
        <a:bodyPr/>
        <a:lstStyle/>
        <a:p>
          <a:endParaRPr lang="ru-RU"/>
        </a:p>
      </dgm:t>
    </dgm:pt>
    <dgm:pt modelId="{306E11A5-18AC-441A-8504-F7785DC56379}">
      <dgm:prSet phldrT="[Текст]"/>
      <dgm:spPr/>
      <dgm:t>
        <a:bodyPr/>
        <a:lstStyle/>
        <a:p>
          <a:r>
            <a:rPr lang="ru-RU" dirty="0" smtClean="0"/>
            <a:t>ПЕРЕДВИЖНОЙ ИСТОЧНИК – </a:t>
          </a:r>
          <a:endParaRPr lang="en-US" dirty="0" smtClean="0"/>
        </a:p>
        <a:p>
          <a:r>
            <a:rPr lang="ru-RU" dirty="0" smtClean="0"/>
            <a:t>транспортное средство, двигатель которого при его работе является источником выброса</a:t>
          </a:r>
        </a:p>
      </dgm:t>
    </dgm:pt>
    <dgm:pt modelId="{DB18B4F3-7EDB-43AB-923A-00E2AAABE87E}" type="parTrans" cxnId="{700F36F7-0420-4AA4-BE8D-38434A652F57}">
      <dgm:prSet/>
      <dgm:spPr/>
      <dgm:t>
        <a:bodyPr/>
        <a:lstStyle/>
        <a:p>
          <a:endParaRPr lang="ru-RU"/>
        </a:p>
      </dgm:t>
    </dgm:pt>
    <dgm:pt modelId="{C89209CB-008E-450A-A13B-56600020D907}" type="sibTrans" cxnId="{700F36F7-0420-4AA4-BE8D-38434A652F57}">
      <dgm:prSet/>
      <dgm:spPr/>
      <dgm:t>
        <a:bodyPr/>
        <a:lstStyle/>
        <a:p>
          <a:endParaRPr lang="ru-RU"/>
        </a:p>
      </dgm:t>
    </dgm:pt>
    <dgm:pt modelId="{AF815C92-C748-4946-A976-53D27E7DBA10}" type="pres">
      <dgm:prSet presAssocID="{5D6B4F3C-5E51-423E-9637-AD05F630506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ABF6AB-82A5-4B68-90D2-201E0EA2F38D}" type="pres">
      <dgm:prSet presAssocID="{41F9D0B5-B927-409D-A7F5-1D7CD262A4CB}" presName="comp" presStyleCnt="0"/>
      <dgm:spPr/>
    </dgm:pt>
    <dgm:pt modelId="{EB1EFD26-9F97-4FC7-B16C-48EB99B72C8F}" type="pres">
      <dgm:prSet presAssocID="{41F9D0B5-B927-409D-A7F5-1D7CD262A4CB}" presName="rect2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2F179-D97E-4C08-BFC9-CE0145B93B52}" type="pres">
      <dgm:prSet presAssocID="{41F9D0B5-B927-409D-A7F5-1D7CD262A4CB}" presName="rect1" presStyleLbl="ln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ru-RU"/>
        </a:p>
      </dgm:t>
    </dgm:pt>
    <dgm:pt modelId="{841F78CD-F1F4-4C74-89B6-35F2C4F4AF09}" type="pres">
      <dgm:prSet presAssocID="{C1E2A67F-7396-414F-9FF8-250EFB33A3F6}" presName="sibTrans" presStyleCnt="0"/>
      <dgm:spPr/>
    </dgm:pt>
    <dgm:pt modelId="{13FFD862-92E0-4BE0-B6FA-645F6DB582F3}" type="pres">
      <dgm:prSet presAssocID="{306E11A5-18AC-441A-8504-F7785DC56379}" presName="comp" presStyleCnt="0"/>
      <dgm:spPr/>
    </dgm:pt>
    <dgm:pt modelId="{225238CB-CE13-49C7-9BA3-EA51C0D4CB6A}" type="pres">
      <dgm:prSet presAssocID="{306E11A5-18AC-441A-8504-F7785DC56379}" presName="rect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D067B-91FB-4EDF-A46C-E224A943FA96}" type="pres">
      <dgm:prSet presAssocID="{306E11A5-18AC-441A-8504-F7785DC56379}" presName="rect1" presStyleLbl="lnNod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</dgm:ptLst>
  <dgm:cxnLst>
    <dgm:cxn modelId="{C48B13BC-B389-4177-9471-9E1C345337FC}" type="presOf" srcId="{41F9D0B5-B927-409D-A7F5-1D7CD262A4CB}" destId="{EB1EFD26-9F97-4FC7-B16C-48EB99B72C8F}" srcOrd="0" destOrd="0" presId="urn:microsoft.com/office/officeart/2008/layout/AlternatingPictureBlocks"/>
    <dgm:cxn modelId="{DD12BEEE-256E-482A-99F6-407EC1F8F33E}" srcId="{5D6B4F3C-5E51-423E-9637-AD05F6305066}" destId="{41F9D0B5-B927-409D-A7F5-1D7CD262A4CB}" srcOrd="0" destOrd="0" parTransId="{41B897EA-8C17-4B7D-9087-5A339F26E13F}" sibTransId="{C1E2A67F-7396-414F-9FF8-250EFB33A3F6}"/>
    <dgm:cxn modelId="{700F36F7-0420-4AA4-BE8D-38434A652F57}" srcId="{5D6B4F3C-5E51-423E-9637-AD05F6305066}" destId="{306E11A5-18AC-441A-8504-F7785DC56379}" srcOrd="1" destOrd="0" parTransId="{DB18B4F3-7EDB-43AB-923A-00E2AAABE87E}" sibTransId="{C89209CB-008E-450A-A13B-56600020D907}"/>
    <dgm:cxn modelId="{CE48C851-2580-4148-96FC-43A465514C3A}" type="presOf" srcId="{306E11A5-18AC-441A-8504-F7785DC56379}" destId="{225238CB-CE13-49C7-9BA3-EA51C0D4CB6A}" srcOrd="0" destOrd="0" presId="urn:microsoft.com/office/officeart/2008/layout/AlternatingPictureBlocks"/>
    <dgm:cxn modelId="{E985081C-811D-4A73-BBBE-9753FB58972D}" type="presOf" srcId="{5D6B4F3C-5E51-423E-9637-AD05F6305066}" destId="{AF815C92-C748-4946-A976-53D27E7DBA10}" srcOrd="0" destOrd="0" presId="urn:microsoft.com/office/officeart/2008/layout/AlternatingPictureBlocks"/>
    <dgm:cxn modelId="{7B78EC1B-5181-479A-AA55-E61F0C0F445C}" type="presParOf" srcId="{AF815C92-C748-4946-A976-53D27E7DBA10}" destId="{0FABF6AB-82A5-4B68-90D2-201E0EA2F38D}" srcOrd="0" destOrd="0" presId="urn:microsoft.com/office/officeart/2008/layout/AlternatingPictureBlocks"/>
    <dgm:cxn modelId="{9EE47DC9-DE52-4DFE-9F5A-11267C647CDF}" type="presParOf" srcId="{0FABF6AB-82A5-4B68-90D2-201E0EA2F38D}" destId="{EB1EFD26-9F97-4FC7-B16C-48EB99B72C8F}" srcOrd="0" destOrd="0" presId="urn:microsoft.com/office/officeart/2008/layout/AlternatingPictureBlocks"/>
    <dgm:cxn modelId="{1D2CD278-57E3-4CD5-855A-EE5365953880}" type="presParOf" srcId="{0FABF6AB-82A5-4B68-90D2-201E0EA2F38D}" destId="{9922F179-D97E-4C08-BFC9-CE0145B93B52}" srcOrd="1" destOrd="0" presId="urn:microsoft.com/office/officeart/2008/layout/AlternatingPictureBlocks"/>
    <dgm:cxn modelId="{D8524D68-B11D-400D-9993-A1F7F657771A}" type="presParOf" srcId="{AF815C92-C748-4946-A976-53D27E7DBA10}" destId="{841F78CD-F1F4-4C74-89B6-35F2C4F4AF09}" srcOrd="1" destOrd="0" presId="urn:microsoft.com/office/officeart/2008/layout/AlternatingPictureBlocks"/>
    <dgm:cxn modelId="{78FA093B-C933-4AE1-B958-4507F03892DB}" type="presParOf" srcId="{AF815C92-C748-4946-A976-53D27E7DBA10}" destId="{13FFD862-92E0-4BE0-B6FA-645F6DB582F3}" srcOrd="2" destOrd="0" presId="urn:microsoft.com/office/officeart/2008/layout/AlternatingPictureBlocks"/>
    <dgm:cxn modelId="{7DB71EDF-87F6-40C8-87E8-1003B6593926}" type="presParOf" srcId="{13FFD862-92E0-4BE0-B6FA-645F6DB582F3}" destId="{225238CB-CE13-49C7-9BA3-EA51C0D4CB6A}" srcOrd="0" destOrd="0" presId="urn:microsoft.com/office/officeart/2008/layout/AlternatingPictureBlocks"/>
    <dgm:cxn modelId="{E98ECFA4-F399-46DB-B9C6-3B3B2184B91B}" type="presParOf" srcId="{13FFD862-92E0-4BE0-B6FA-645F6DB582F3}" destId="{0BFD067B-91FB-4EDF-A46C-E224A943FA96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F65B08-90FB-4F7A-95B5-41DB95D23DF7}" type="doc">
      <dgm:prSet loTypeId="urn:microsoft.com/office/officeart/2005/8/layout/list1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F189300-6989-423F-86A1-C54C193B02BF}">
      <dgm:prSet phldrT="[Текст]" custT="1"/>
      <dgm:spPr>
        <a:solidFill>
          <a:schemeClr val="bg1">
            <a:lumMod val="25000"/>
            <a:lumOff val="75000"/>
          </a:schemeClr>
        </a:solidFill>
      </dgm:spPr>
      <dgm:t>
        <a:bodyPr/>
        <a:lstStyle/>
        <a:p>
          <a:pPr algn="ctr"/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rPr>
            <a:t>УЧИТЫВАЮТСЯ</a:t>
          </a:r>
          <a:r>
            <a:rPr lang="ru-RU" sz="1800" b="1" dirty="0" smtClean="0">
              <a:latin typeface="Times New Roman" panose="02020603050405020304" pitchFamily="18" charset="0"/>
            </a:rPr>
            <a:t>:</a:t>
          </a:r>
          <a:endParaRPr lang="ru-RU" sz="1800" dirty="0"/>
        </a:p>
      </dgm:t>
    </dgm:pt>
    <dgm:pt modelId="{ECD42D8D-5200-44BB-B768-43120EE310B6}" type="parTrans" cxnId="{DEDEC3EC-9CF4-49E9-BE38-760D74A943D0}">
      <dgm:prSet/>
      <dgm:spPr/>
      <dgm:t>
        <a:bodyPr/>
        <a:lstStyle/>
        <a:p>
          <a:endParaRPr lang="ru-RU" sz="1600"/>
        </a:p>
      </dgm:t>
    </dgm:pt>
    <dgm:pt modelId="{F7730A11-2EEC-40B3-8445-ACB8E7FDB10A}" type="sibTrans" cxnId="{DEDEC3EC-9CF4-49E9-BE38-760D74A943D0}">
      <dgm:prSet/>
      <dgm:spPr/>
      <dgm:t>
        <a:bodyPr/>
        <a:lstStyle/>
        <a:p>
          <a:endParaRPr lang="ru-RU" sz="1600"/>
        </a:p>
      </dgm:t>
    </dgm:pt>
    <dgm:pt modelId="{CE39C98E-8D85-47E7-A8B6-65FF79E3EA3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</a:rPr>
            <a:t>все виды автотранспортных средств; строительная, дорожная, с/х техника;  воздушные и водные суда;  ж/д транспорт 	</a:t>
          </a:r>
          <a:endParaRPr lang="ru-RU" sz="2000" dirty="0"/>
        </a:p>
      </dgm:t>
    </dgm:pt>
    <dgm:pt modelId="{78E94EC4-DA50-44C5-B7E2-3835C105814E}" type="parTrans" cxnId="{E1693CD7-3DD3-4C70-A5F1-09E94BFA9333}">
      <dgm:prSet/>
      <dgm:spPr/>
      <dgm:t>
        <a:bodyPr/>
        <a:lstStyle/>
        <a:p>
          <a:endParaRPr lang="ru-RU" sz="1600"/>
        </a:p>
      </dgm:t>
    </dgm:pt>
    <dgm:pt modelId="{533D09EC-7395-4865-890B-5C3E7CF27898}" type="sibTrans" cxnId="{E1693CD7-3DD3-4C70-A5F1-09E94BFA9333}">
      <dgm:prSet/>
      <dgm:spPr/>
      <dgm:t>
        <a:bodyPr/>
        <a:lstStyle/>
        <a:p>
          <a:endParaRPr lang="ru-RU" sz="1600"/>
        </a:p>
      </dgm:t>
    </dgm:pt>
    <dgm:pt modelId="{2BAA9900-E1FB-468A-83D1-F2572BC1BD81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</a:rPr>
            <a:t>при движении; при работе; на стоянках; при погрузке-разгрузке; ремонте, ТО 	</a:t>
          </a:r>
          <a:endParaRPr lang="ru-RU" sz="2000" dirty="0"/>
        </a:p>
      </dgm:t>
    </dgm:pt>
    <dgm:pt modelId="{C75B2CFA-7587-4E8F-B6C8-D3404F634080}" type="parTrans" cxnId="{02E96978-7BC8-44D6-829A-4C84043F727C}">
      <dgm:prSet/>
      <dgm:spPr/>
      <dgm:t>
        <a:bodyPr/>
        <a:lstStyle/>
        <a:p>
          <a:endParaRPr lang="ru-RU" sz="1600"/>
        </a:p>
      </dgm:t>
    </dgm:pt>
    <dgm:pt modelId="{A894573D-C388-481D-AB8E-39ED22DCA74A}" type="sibTrans" cxnId="{02E96978-7BC8-44D6-829A-4C84043F727C}">
      <dgm:prSet/>
      <dgm:spPr/>
      <dgm:t>
        <a:bodyPr/>
        <a:lstStyle/>
        <a:p>
          <a:endParaRPr lang="ru-RU" sz="1600"/>
        </a:p>
      </dgm:t>
    </dgm:pt>
    <dgm:pt modelId="{726FE581-EEAF-4F27-A6E7-72E6972633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принадлежащие на правах собственности или ином законном основании; </a:t>
          </a:r>
          <a:endParaRPr lang="ru-RU" sz="2000" dirty="0"/>
        </a:p>
      </dgm:t>
    </dgm:pt>
    <dgm:pt modelId="{4E966DA8-30EC-47C7-88CE-FDA79B6F760F}" type="parTrans" cxnId="{1868D341-630F-426F-83C1-187B2AD722EC}">
      <dgm:prSet/>
      <dgm:spPr/>
      <dgm:t>
        <a:bodyPr/>
        <a:lstStyle/>
        <a:p>
          <a:endParaRPr lang="ru-RU" sz="1600"/>
        </a:p>
      </dgm:t>
    </dgm:pt>
    <dgm:pt modelId="{A9B8392E-669D-4DC9-AE71-5CD7342E6AA6}" type="sibTrans" cxnId="{1868D341-630F-426F-83C1-187B2AD722EC}">
      <dgm:prSet/>
      <dgm:spPr/>
      <dgm:t>
        <a:bodyPr/>
        <a:lstStyle/>
        <a:p>
          <a:endParaRPr lang="ru-RU" sz="1600"/>
        </a:p>
      </dgm:t>
    </dgm:pt>
    <dgm:pt modelId="{6D921FC1-CB85-418A-900A-AEB6563408A2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ИСКЛЮЧЕНИЯ: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B6968F-402B-46C8-8134-F810DAEFA9C6}" type="parTrans" cxnId="{74911E59-86B0-466D-BC4D-18519E8B6B38}">
      <dgm:prSet/>
      <dgm:spPr/>
      <dgm:t>
        <a:bodyPr/>
        <a:lstStyle/>
        <a:p>
          <a:endParaRPr lang="ru-RU" sz="1600"/>
        </a:p>
      </dgm:t>
    </dgm:pt>
    <dgm:pt modelId="{1564CF5F-8D1A-4BCB-88A0-127D644D35A1}" type="sibTrans" cxnId="{74911E59-86B0-466D-BC4D-18519E8B6B38}">
      <dgm:prSet/>
      <dgm:spPr/>
      <dgm:t>
        <a:bodyPr/>
        <a:lstStyle/>
        <a:p>
          <a:endParaRPr lang="ru-RU" sz="1600"/>
        </a:p>
      </dgm:t>
    </dgm:pt>
    <dgm:pt modelId="{331AD4C1-FED2-45FF-8638-A506C51ED0FC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ведется промышленное производство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99F122-DA3E-4629-BDA0-5457FD857CEE}" type="parTrans" cxnId="{5A4FE419-F72A-4835-B01C-D82761AEF97B}">
      <dgm:prSet/>
      <dgm:spPr/>
      <dgm:t>
        <a:bodyPr/>
        <a:lstStyle/>
        <a:p>
          <a:endParaRPr lang="ru-RU" sz="1600"/>
        </a:p>
      </dgm:t>
    </dgm:pt>
    <dgm:pt modelId="{EE506C63-3438-4BB3-878C-B1842AA20C67}" type="sibTrans" cxnId="{5A4FE419-F72A-4835-B01C-D82761AEF97B}">
      <dgm:prSet/>
      <dgm:spPr/>
      <dgm:t>
        <a:bodyPr/>
        <a:lstStyle/>
        <a:p>
          <a:endParaRPr lang="ru-RU" sz="1600"/>
        </a:p>
      </dgm:t>
    </dgm:pt>
    <dgm:pt modelId="{32369670-70C2-4C90-85BE-7733DF59E038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эксплуатируются исключительно легковые автомобили (вне зависимости от количества)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5D3B0E-3949-472C-9C02-E4D0DCC65272}" type="parTrans" cxnId="{0D0E0CAB-BF04-444D-B81A-3DFF28E5A3EB}">
      <dgm:prSet/>
      <dgm:spPr/>
      <dgm:t>
        <a:bodyPr/>
        <a:lstStyle/>
        <a:p>
          <a:endParaRPr lang="ru-RU" sz="1600"/>
        </a:p>
      </dgm:t>
    </dgm:pt>
    <dgm:pt modelId="{C55BBE12-C420-487B-A46A-90A86C4501D5}" type="sibTrans" cxnId="{0D0E0CAB-BF04-444D-B81A-3DFF28E5A3EB}">
      <dgm:prSet/>
      <dgm:spPr/>
      <dgm:t>
        <a:bodyPr/>
        <a:lstStyle/>
        <a:p>
          <a:endParaRPr lang="ru-RU" sz="1600"/>
        </a:p>
      </dgm:t>
    </dgm:pt>
    <dgm:pt modelId="{E36EE9F2-15B5-4D88-8A65-1444585F6BB7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эксплуатируются автобусы для перевозки людей не более 20 ед. в день;  грузовые автомобили не более 3-х ед. в день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50C76C-EC9C-4341-8BBF-E6BF3EF45302}" type="parTrans" cxnId="{0CDCE322-D862-4CC3-B65A-10E206407A28}">
      <dgm:prSet/>
      <dgm:spPr/>
      <dgm:t>
        <a:bodyPr/>
        <a:lstStyle/>
        <a:p>
          <a:endParaRPr lang="ru-RU" sz="1600"/>
        </a:p>
      </dgm:t>
    </dgm:pt>
    <dgm:pt modelId="{241FFFC1-00F7-413B-B042-9CCE0234B0BB}" type="sibTrans" cxnId="{0CDCE322-D862-4CC3-B65A-10E206407A28}">
      <dgm:prSet/>
      <dgm:spPr/>
      <dgm:t>
        <a:bodyPr/>
        <a:lstStyle/>
        <a:p>
          <a:endParaRPr lang="ru-RU" sz="1600"/>
        </a:p>
      </dgm:t>
    </dgm:pt>
    <dgm:pt modelId="{49CF6243-91D3-4DEB-BA72-422EBD15C82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постоянно или временно эксплуатируются (функционируют) на ОНВОС	</a:t>
          </a:r>
          <a:endParaRPr lang="ru-RU" sz="2000" dirty="0"/>
        </a:p>
      </dgm:t>
    </dgm:pt>
    <dgm:pt modelId="{41DF834A-929A-49E5-88CF-DFD3EC3725CA}" type="parTrans" cxnId="{955A1D6E-2B9A-491C-BC5F-E1275DE9DE50}">
      <dgm:prSet/>
      <dgm:spPr/>
      <dgm:t>
        <a:bodyPr/>
        <a:lstStyle/>
        <a:p>
          <a:endParaRPr lang="ru-RU" sz="1400"/>
        </a:p>
      </dgm:t>
    </dgm:pt>
    <dgm:pt modelId="{FB3DB3BA-3ADC-43B0-9A17-421F4DD68B1C}" type="sibTrans" cxnId="{955A1D6E-2B9A-491C-BC5F-E1275DE9DE50}">
      <dgm:prSet/>
      <dgm:spPr/>
      <dgm:t>
        <a:bodyPr/>
        <a:lstStyle/>
        <a:p>
          <a:endParaRPr lang="ru-RU" sz="1400"/>
        </a:p>
      </dgm:t>
    </dgm:pt>
    <dgm:pt modelId="{F45A1105-578A-467F-8B33-907996CD413A}" type="pres">
      <dgm:prSet presAssocID="{76F65B08-90FB-4F7A-95B5-41DB95D23DF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0D7092-525D-40F3-A364-A9367AA4AABD}" type="pres">
      <dgm:prSet presAssocID="{6F189300-6989-423F-86A1-C54C193B02BF}" presName="parentLin" presStyleCnt="0"/>
      <dgm:spPr/>
    </dgm:pt>
    <dgm:pt modelId="{4D45CA44-3DC6-4616-A864-75AD9C5769B6}" type="pres">
      <dgm:prSet presAssocID="{6F189300-6989-423F-86A1-C54C193B02BF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16150BB-F7A8-4542-994C-3DD20FB789D1}" type="pres">
      <dgm:prSet presAssocID="{6F189300-6989-423F-86A1-C54C193B02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74EE2-391C-4766-B5F2-9F78A9B890B2}" type="pres">
      <dgm:prSet presAssocID="{6F189300-6989-423F-86A1-C54C193B02BF}" presName="negativeSpace" presStyleCnt="0"/>
      <dgm:spPr/>
    </dgm:pt>
    <dgm:pt modelId="{96B3EB7D-D2CE-4D60-B407-C9086F661B8A}" type="pres">
      <dgm:prSet presAssocID="{6F189300-6989-423F-86A1-C54C193B02BF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1AAF4-9B22-4B91-B6EC-E60E76AFFC46}" type="pres">
      <dgm:prSet presAssocID="{F7730A11-2EEC-40B3-8445-ACB8E7FDB10A}" presName="spaceBetweenRectangles" presStyleCnt="0"/>
      <dgm:spPr/>
    </dgm:pt>
    <dgm:pt modelId="{0BC0FAFA-D4A3-45B9-A736-4FFF99D6CF8B}" type="pres">
      <dgm:prSet presAssocID="{6D921FC1-CB85-418A-900A-AEB6563408A2}" presName="parentLin" presStyleCnt="0"/>
      <dgm:spPr/>
    </dgm:pt>
    <dgm:pt modelId="{4D4236F6-12E9-4DD7-B368-7DD046E60D64}" type="pres">
      <dgm:prSet presAssocID="{6D921FC1-CB85-418A-900A-AEB6563408A2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21EF9F01-15E0-410D-BBCD-E5EDB4E72132}" type="pres">
      <dgm:prSet presAssocID="{6D921FC1-CB85-418A-900A-AEB6563408A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9962E-9888-464E-8C74-EFA768BF6C8A}" type="pres">
      <dgm:prSet presAssocID="{6D921FC1-CB85-418A-900A-AEB6563408A2}" presName="negativeSpace" presStyleCnt="0"/>
      <dgm:spPr/>
    </dgm:pt>
    <dgm:pt modelId="{09449B81-C214-4ABE-B755-509A5C150B05}" type="pres">
      <dgm:prSet presAssocID="{6D921FC1-CB85-418A-900A-AEB6563408A2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F71021-B7A1-489C-AA8F-AB8AF8620442}" type="presOf" srcId="{726FE581-EEAF-4F27-A6E7-72E6972633B4}" destId="{96B3EB7D-D2CE-4D60-B407-C9086F661B8A}" srcOrd="0" destOrd="2" presId="urn:microsoft.com/office/officeart/2005/8/layout/list1"/>
    <dgm:cxn modelId="{E1693CD7-3DD3-4C70-A5F1-09E94BFA9333}" srcId="{6F189300-6989-423F-86A1-C54C193B02BF}" destId="{CE39C98E-8D85-47E7-A8B6-65FF79E3EA38}" srcOrd="0" destOrd="0" parTransId="{78E94EC4-DA50-44C5-B7E2-3835C105814E}" sibTransId="{533D09EC-7395-4865-890B-5C3E7CF27898}"/>
    <dgm:cxn modelId="{C6218F99-CE6A-4B5E-A928-680C838F91EA}" type="presOf" srcId="{2BAA9900-E1FB-468A-83D1-F2572BC1BD81}" destId="{96B3EB7D-D2CE-4D60-B407-C9086F661B8A}" srcOrd="0" destOrd="1" presId="urn:microsoft.com/office/officeart/2005/8/layout/list1"/>
    <dgm:cxn modelId="{ACA637B9-8727-4F81-8EFD-45A7A861B1F3}" type="presOf" srcId="{6D921FC1-CB85-418A-900A-AEB6563408A2}" destId="{21EF9F01-15E0-410D-BBCD-E5EDB4E72132}" srcOrd="1" destOrd="0" presId="urn:microsoft.com/office/officeart/2005/8/layout/list1"/>
    <dgm:cxn modelId="{02E96978-7BC8-44D6-829A-4C84043F727C}" srcId="{6F189300-6989-423F-86A1-C54C193B02BF}" destId="{2BAA9900-E1FB-468A-83D1-F2572BC1BD81}" srcOrd="1" destOrd="0" parTransId="{C75B2CFA-7587-4E8F-B6C8-D3404F634080}" sibTransId="{A894573D-C388-481D-AB8E-39ED22DCA74A}"/>
    <dgm:cxn modelId="{0D0E0CAB-BF04-444D-B81A-3DFF28E5A3EB}" srcId="{6D921FC1-CB85-418A-900A-AEB6563408A2}" destId="{32369670-70C2-4C90-85BE-7733DF59E038}" srcOrd="1" destOrd="0" parTransId="{165D3B0E-3949-472C-9C02-E4D0DCC65272}" sibTransId="{C55BBE12-C420-487B-A46A-90A86C4501D5}"/>
    <dgm:cxn modelId="{384C1678-62E2-44F6-A251-C26ACFCEB1BE}" type="presOf" srcId="{6F189300-6989-423F-86A1-C54C193B02BF}" destId="{B16150BB-F7A8-4542-994C-3DD20FB789D1}" srcOrd="1" destOrd="0" presId="urn:microsoft.com/office/officeart/2005/8/layout/list1"/>
    <dgm:cxn modelId="{E225BBF8-0B84-46A9-856E-2C6C8B3C89F4}" type="presOf" srcId="{6D921FC1-CB85-418A-900A-AEB6563408A2}" destId="{4D4236F6-12E9-4DD7-B368-7DD046E60D64}" srcOrd="0" destOrd="0" presId="urn:microsoft.com/office/officeart/2005/8/layout/list1"/>
    <dgm:cxn modelId="{0CDCE322-D862-4CC3-B65A-10E206407A28}" srcId="{6D921FC1-CB85-418A-900A-AEB6563408A2}" destId="{E36EE9F2-15B5-4D88-8A65-1444585F6BB7}" srcOrd="2" destOrd="0" parTransId="{A050C76C-EC9C-4341-8BBF-E6BF3EF45302}" sibTransId="{241FFFC1-00F7-413B-B042-9CCE0234B0BB}"/>
    <dgm:cxn modelId="{B562B060-E59F-4E2E-AEFE-A745823D4815}" type="presOf" srcId="{76F65B08-90FB-4F7A-95B5-41DB95D23DF7}" destId="{F45A1105-578A-467F-8B33-907996CD413A}" srcOrd="0" destOrd="0" presId="urn:microsoft.com/office/officeart/2005/8/layout/list1"/>
    <dgm:cxn modelId="{CB5432CF-F502-41BE-96CE-5AE2268E25CC}" type="presOf" srcId="{32369670-70C2-4C90-85BE-7733DF59E038}" destId="{09449B81-C214-4ABE-B755-509A5C150B05}" srcOrd="0" destOrd="1" presId="urn:microsoft.com/office/officeart/2005/8/layout/list1"/>
    <dgm:cxn modelId="{5A4FE419-F72A-4835-B01C-D82761AEF97B}" srcId="{6D921FC1-CB85-418A-900A-AEB6563408A2}" destId="{331AD4C1-FED2-45FF-8638-A506C51ED0FC}" srcOrd="0" destOrd="0" parTransId="{C199F122-DA3E-4629-BDA0-5457FD857CEE}" sibTransId="{EE506C63-3438-4BB3-878C-B1842AA20C67}"/>
    <dgm:cxn modelId="{74911E59-86B0-466D-BC4D-18519E8B6B38}" srcId="{76F65B08-90FB-4F7A-95B5-41DB95D23DF7}" destId="{6D921FC1-CB85-418A-900A-AEB6563408A2}" srcOrd="1" destOrd="0" parTransId="{F0B6968F-402B-46C8-8134-F810DAEFA9C6}" sibTransId="{1564CF5F-8D1A-4BCB-88A0-127D644D35A1}"/>
    <dgm:cxn modelId="{5BCBDE02-954B-4067-94FD-EB5A7152EB6F}" type="presOf" srcId="{49CF6243-91D3-4DEB-BA72-422EBD15C824}" destId="{96B3EB7D-D2CE-4D60-B407-C9086F661B8A}" srcOrd="0" destOrd="3" presId="urn:microsoft.com/office/officeart/2005/8/layout/list1"/>
    <dgm:cxn modelId="{DEDEC3EC-9CF4-49E9-BE38-760D74A943D0}" srcId="{76F65B08-90FB-4F7A-95B5-41DB95D23DF7}" destId="{6F189300-6989-423F-86A1-C54C193B02BF}" srcOrd="0" destOrd="0" parTransId="{ECD42D8D-5200-44BB-B768-43120EE310B6}" sibTransId="{F7730A11-2EEC-40B3-8445-ACB8E7FDB10A}"/>
    <dgm:cxn modelId="{9AE58059-A38E-4A6D-ABF0-4E88828A7288}" type="presOf" srcId="{CE39C98E-8D85-47E7-A8B6-65FF79E3EA38}" destId="{96B3EB7D-D2CE-4D60-B407-C9086F661B8A}" srcOrd="0" destOrd="0" presId="urn:microsoft.com/office/officeart/2005/8/layout/list1"/>
    <dgm:cxn modelId="{955A1D6E-2B9A-491C-BC5F-E1275DE9DE50}" srcId="{6F189300-6989-423F-86A1-C54C193B02BF}" destId="{49CF6243-91D3-4DEB-BA72-422EBD15C824}" srcOrd="3" destOrd="0" parTransId="{41DF834A-929A-49E5-88CF-DFD3EC3725CA}" sibTransId="{FB3DB3BA-3ADC-43B0-9A17-421F4DD68B1C}"/>
    <dgm:cxn modelId="{1868D341-630F-426F-83C1-187B2AD722EC}" srcId="{6F189300-6989-423F-86A1-C54C193B02BF}" destId="{726FE581-EEAF-4F27-A6E7-72E6972633B4}" srcOrd="2" destOrd="0" parTransId="{4E966DA8-30EC-47C7-88CE-FDA79B6F760F}" sibTransId="{A9B8392E-669D-4DC9-AE71-5CD7342E6AA6}"/>
    <dgm:cxn modelId="{5DB8A751-F659-4F4B-AF29-A59E06B1817C}" type="presOf" srcId="{331AD4C1-FED2-45FF-8638-A506C51ED0FC}" destId="{09449B81-C214-4ABE-B755-509A5C150B05}" srcOrd="0" destOrd="0" presId="urn:microsoft.com/office/officeart/2005/8/layout/list1"/>
    <dgm:cxn modelId="{C474C272-DE94-4946-8677-6EE7D011F7A6}" type="presOf" srcId="{6F189300-6989-423F-86A1-C54C193B02BF}" destId="{4D45CA44-3DC6-4616-A864-75AD9C5769B6}" srcOrd="0" destOrd="0" presId="urn:microsoft.com/office/officeart/2005/8/layout/list1"/>
    <dgm:cxn modelId="{4B72D387-0460-46D2-A8FB-57116AE2FBA3}" type="presOf" srcId="{E36EE9F2-15B5-4D88-8A65-1444585F6BB7}" destId="{09449B81-C214-4ABE-B755-509A5C150B05}" srcOrd="0" destOrd="2" presId="urn:microsoft.com/office/officeart/2005/8/layout/list1"/>
    <dgm:cxn modelId="{F0A51949-F5FC-4FE4-B84F-D79C2CF28149}" type="presParOf" srcId="{F45A1105-578A-467F-8B33-907996CD413A}" destId="{D20D7092-525D-40F3-A364-A9367AA4AABD}" srcOrd="0" destOrd="0" presId="urn:microsoft.com/office/officeart/2005/8/layout/list1"/>
    <dgm:cxn modelId="{4E27D144-19FD-40DB-9CE5-5F2D5D11CB20}" type="presParOf" srcId="{D20D7092-525D-40F3-A364-A9367AA4AABD}" destId="{4D45CA44-3DC6-4616-A864-75AD9C5769B6}" srcOrd="0" destOrd="0" presId="urn:microsoft.com/office/officeart/2005/8/layout/list1"/>
    <dgm:cxn modelId="{5A0D9D04-9509-4C88-9FEA-20EA89128A70}" type="presParOf" srcId="{D20D7092-525D-40F3-A364-A9367AA4AABD}" destId="{B16150BB-F7A8-4542-994C-3DD20FB789D1}" srcOrd="1" destOrd="0" presId="urn:microsoft.com/office/officeart/2005/8/layout/list1"/>
    <dgm:cxn modelId="{D80DB827-6487-4758-B7EE-6120BC2F41E1}" type="presParOf" srcId="{F45A1105-578A-467F-8B33-907996CD413A}" destId="{E4D74EE2-391C-4766-B5F2-9F78A9B890B2}" srcOrd="1" destOrd="0" presId="urn:microsoft.com/office/officeart/2005/8/layout/list1"/>
    <dgm:cxn modelId="{DFE2D943-7FB0-4F02-A4C9-C2DE157DBF2D}" type="presParOf" srcId="{F45A1105-578A-467F-8B33-907996CD413A}" destId="{96B3EB7D-D2CE-4D60-B407-C9086F661B8A}" srcOrd="2" destOrd="0" presId="urn:microsoft.com/office/officeart/2005/8/layout/list1"/>
    <dgm:cxn modelId="{5016BF32-46D0-4AC7-A341-D060F65C17EB}" type="presParOf" srcId="{F45A1105-578A-467F-8B33-907996CD413A}" destId="{EB81AAF4-9B22-4B91-B6EC-E60E76AFFC46}" srcOrd="3" destOrd="0" presId="urn:microsoft.com/office/officeart/2005/8/layout/list1"/>
    <dgm:cxn modelId="{93A8681B-DAA8-4793-8DB6-60AAFAC8BF29}" type="presParOf" srcId="{F45A1105-578A-467F-8B33-907996CD413A}" destId="{0BC0FAFA-D4A3-45B9-A736-4FFF99D6CF8B}" srcOrd="4" destOrd="0" presId="urn:microsoft.com/office/officeart/2005/8/layout/list1"/>
    <dgm:cxn modelId="{37BE88C0-B661-4891-85D2-A9227DF383BE}" type="presParOf" srcId="{0BC0FAFA-D4A3-45B9-A736-4FFF99D6CF8B}" destId="{4D4236F6-12E9-4DD7-B368-7DD046E60D64}" srcOrd="0" destOrd="0" presId="urn:microsoft.com/office/officeart/2005/8/layout/list1"/>
    <dgm:cxn modelId="{87931EE1-60FC-4190-8A21-BD0D4BDAC818}" type="presParOf" srcId="{0BC0FAFA-D4A3-45B9-A736-4FFF99D6CF8B}" destId="{21EF9F01-15E0-410D-BBCD-E5EDB4E72132}" srcOrd="1" destOrd="0" presId="urn:microsoft.com/office/officeart/2005/8/layout/list1"/>
    <dgm:cxn modelId="{F0CF28CB-1A28-4C49-B978-497EAD91ECBD}" type="presParOf" srcId="{F45A1105-578A-467F-8B33-907996CD413A}" destId="{B8B9962E-9888-464E-8C74-EFA768BF6C8A}" srcOrd="5" destOrd="0" presId="urn:microsoft.com/office/officeart/2005/8/layout/list1"/>
    <dgm:cxn modelId="{A3476A56-AA2E-43B9-9F5F-E71FEF3DB4E0}" type="presParOf" srcId="{F45A1105-578A-467F-8B33-907996CD413A}" destId="{09449B81-C214-4ABE-B755-509A5C150B0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60CB0-0590-42F4-9408-11E3760F4D9F}">
      <dsp:nvSpPr>
        <dsp:cNvPr id="0" name=""/>
        <dsp:cNvSpPr/>
      </dsp:nvSpPr>
      <dsp:spPr>
        <a:xfrm>
          <a:off x="1832694" y="0"/>
          <a:ext cx="2673357" cy="267376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520223-F895-42C0-8C27-D25746E56CB3}">
      <dsp:nvSpPr>
        <dsp:cNvPr id="0" name=""/>
        <dsp:cNvSpPr/>
      </dsp:nvSpPr>
      <dsp:spPr>
        <a:xfrm>
          <a:off x="2050859" y="896241"/>
          <a:ext cx="2294792" cy="742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Рассмотрено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kern="1200" dirty="0" smtClean="0"/>
            <a:t>96</a:t>
          </a:r>
          <a:r>
            <a:rPr lang="ru-RU" sz="1800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обращений</a:t>
          </a:r>
          <a:endParaRPr lang="ru-RU" sz="1800" kern="1200" dirty="0"/>
        </a:p>
      </dsp:txBody>
      <dsp:txXfrm>
        <a:off x="2050859" y="896241"/>
        <a:ext cx="2294792" cy="742588"/>
      </dsp:txXfrm>
    </dsp:sp>
    <dsp:sp modelId="{F0736719-F21A-4856-A21E-887211EDEB1C}">
      <dsp:nvSpPr>
        <dsp:cNvPr id="0" name=""/>
        <dsp:cNvSpPr/>
      </dsp:nvSpPr>
      <dsp:spPr>
        <a:xfrm>
          <a:off x="1090178" y="1536275"/>
          <a:ext cx="2673357" cy="267376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hueOff val="-2938247"/>
            <a:satOff val="13004"/>
            <a:lumOff val="1568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6B24D-3F70-4D19-8852-8C7CD80D4EE4}">
      <dsp:nvSpPr>
        <dsp:cNvPr id="0" name=""/>
        <dsp:cNvSpPr/>
      </dsp:nvSpPr>
      <dsp:spPr>
        <a:xfrm>
          <a:off x="1194043" y="2393061"/>
          <a:ext cx="2502559" cy="742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Проведено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/>
            <a:t>28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Выездных обследований</a:t>
          </a:r>
          <a:endParaRPr lang="ru-RU" sz="1800" kern="1200" dirty="0"/>
        </a:p>
      </dsp:txBody>
      <dsp:txXfrm>
        <a:off x="1194043" y="2393061"/>
        <a:ext cx="2502559" cy="742588"/>
      </dsp:txXfrm>
    </dsp:sp>
    <dsp:sp modelId="{C934B019-8135-45DE-83D2-D23DE5774580}">
      <dsp:nvSpPr>
        <dsp:cNvPr id="0" name=""/>
        <dsp:cNvSpPr/>
      </dsp:nvSpPr>
      <dsp:spPr>
        <a:xfrm>
          <a:off x="2022967" y="3256394"/>
          <a:ext cx="2296828" cy="229774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hueOff val="-5876494"/>
            <a:satOff val="26007"/>
            <a:lumOff val="313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B1DAD6-F1E0-4D5C-B95D-6B9FBABAEDD9}">
      <dsp:nvSpPr>
        <dsp:cNvPr id="0" name=""/>
        <dsp:cNvSpPr/>
      </dsp:nvSpPr>
      <dsp:spPr>
        <a:xfrm>
          <a:off x="1932953" y="3930450"/>
          <a:ext cx="2589210" cy="83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Выявлено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правонарушений</a:t>
          </a:r>
          <a:endParaRPr lang="ru-RU" sz="1600" kern="1200" dirty="0"/>
        </a:p>
      </dsp:txBody>
      <dsp:txXfrm>
        <a:off x="1932953" y="3930450"/>
        <a:ext cx="2589210" cy="8308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436D0-F294-4AB5-8CFD-598D974D9348}">
      <dsp:nvSpPr>
        <dsp:cNvPr id="0" name=""/>
        <dsp:cNvSpPr/>
      </dsp:nvSpPr>
      <dsp:spPr>
        <a:xfrm>
          <a:off x="-6103629" y="-934129"/>
          <a:ext cx="7267846" cy="7267846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19050" cap="rnd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8C54AC-31DB-4BB7-9A32-9F4F527BFC53}">
      <dsp:nvSpPr>
        <dsp:cNvPr id="0" name=""/>
        <dsp:cNvSpPr/>
      </dsp:nvSpPr>
      <dsp:spPr>
        <a:xfrm>
          <a:off x="749462" y="539958"/>
          <a:ext cx="6622678" cy="1079917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alpha val="9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718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Перенаправлено 32 материала по компетенции </a:t>
          </a:r>
          <a:endParaRPr lang="ru-RU" sz="2400" kern="1200" dirty="0"/>
        </a:p>
      </dsp:txBody>
      <dsp:txXfrm>
        <a:off x="749462" y="539958"/>
        <a:ext cx="6622678" cy="1079917"/>
      </dsp:txXfrm>
    </dsp:sp>
    <dsp:sp modelId="{BD605431-A0D8-46CD-BEE9-903023AED81B}">
      <dsp:nvSpPr>
        <dsp:cNvPr id="0" name=""/>
        <dsp:cNvSpPr/>
      </dsp:nvSpPr>
      <dsp:spPr>
        <a:xfrm>
          <a:off x="2481880" y="0"/>
          <a:ext cx="1349897" cy="1349897"/>
        </a:xfrm>
        <a:prstGeom prst="ellipse">
          <a:avLst/>
        </a:prstGeom>
        <a:noFill/>
        <a:ln w="12700" cap="rnd" cmpd="sng" algn="ctr">
          <a:noFill/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89BD967-5E76-4407-A8A2-A390B5AEBA6A}">
      <dsp:nvSpPr>
        <dsp:cNvPr id="0" name=""/>
        <dsp:cNvSpPr/>
      </dsp:nvSpPr>
      <dsp:spPr>
        <a:xfrm>
          <a:off x="1142012" y="2159835"/>
          <a:ext cx="6230128" cy="1079917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tint val="65000"/>
                <a:lumMod val="110000"/>
              </a:schemeClr>
            </a:gs>
            <a:gs pos="88000">
              <a:schemeClr val="accent3">
                <a:alpha val="90000"/>
                <a:hueOff val="0"/>
                <a:satOff val="0"/>
                <a:lumOff val="0"/>
                <a:alphaOff val="-2000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718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Направлено 3 материала в органы МВД РФ для проведения оперативно-розыскных мероприятий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2012" y="2159835"/>
        <a:ext cx="6230128" cy="1079917"/>
      </dsp:txXfrm>
    </dsp:sp>
    <dsp:sp modelId="{FF6F2674-A05D-469B-B448-906C30AFE0EF}">
      <dsp:nvSpPr>
        <dsp:cNvPr id="0" name=""/>
        <dsp:cNvSpPr/>
      </dsp:nvSpPr>
      <dsp:spPr>
        <a:xfrm>
          <a:off x="930011" y="532034"/>
          <a:ext cx="1349897" cy="1349897"/>
        </a:xfrm>
        <a:prstGeom prst="ellipse">
          <a:avLst/>
        </a:prstGeom>
        <a:noFill/>
        <a:ln w="12700" cap="rnd" cmpd="sng" algn="ctr">
          <a:noFill/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930703C-1F43-4D4A-B675-04F5352CCC74}">
      <dsp:nvSpPr>
        <dsp:cNvPr id="0" name=""/>
        <dsp:cNvSpPr/>
      </dsp:nvSpPr>
      <dsp:spPr>
        <a:xfrm>
          <a:off x="749462" y="3779711"/>
          <a:ext cx="6622678" cy="1079917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65000"/>
                <a:lumMod val="110000"/>
              </a:schemeClr>
            </a:gs>
            <a:gs pos="88000">
              <a:schemeClr val="accent3">
                <a:alpha val="90000"/>
                <a:hueOff val="0"/>
                <a:satOff val="0"/>
                <a:lumOff val="0"/>
                <a:alphaOff val="-4000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718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Возбуждено 1 административное расследование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9462" y="3779711"/>
        <a:ext cx="6622678" cy="1079917"/>
      </dsp:txXfrm>
    </dsp:sp>
    <dsp:sp modelId="{9A93796D-2457-470F-9AFF-3C8A1998E2F0}">
      <dsp:nvSpPr>
        <dsp:cNvPr id="0" name=""/>
        <dsp:cNvSpPr/>
      </dsp:nvSpPr>
      <dsp:spPr>
        <a:xfrm>
          <a:off x="2481880" y="1571644"/>
          <a:ext cx="1349897" cy="1349897"/>
        </a:xfrm>
        <a:prstGeom prst="ellipse">
          <a:avLst/>
        </a:prstGeom>
        <a:noFill/>
        <a:ln w="12700" cap="rnd" cmpd="sng" algn="ctr">
          <a:noFill/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EFD26-9F97-4FC7-B16C-48EB99B72C8F}">
      <dsp:nvSpPr>
        <dsp:cNvPr id="0" name=""/>
        <dsp:cNvSpPr/>
      </dsp:nvSpPr>
      <dsp:spPr>
        <a:xfrm>
          <a:off x="3302404" y="995"/>
          <a:ext cx="3788392" cy="17134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СТАЦИОНАРНЫЙ ИСТОЧНИК –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источник выброса, местоположение которого определено с применением единой государственной системы координат или который может быть перемещен посредством передвижного источника</a:t>
          </a:r>
          <a:endParaRPr lang="ru-RU" sz="1600" kern="1200" dirty="0"/>
        </a:p>
      </dsp:txBody>
      <dsp:txXfrm>
        <a:off x="3302404" y="995"/>
        <a:ext cx="3788392" cy="1713429"/>
      </dsp:txXfrm>
    </dsp:sp>
    <dsp:sp modelId="{9922F179-D97E-4C08-BFC9-CE0145B93B52}">
      <dsp:nvSpPr>
        <dsp:cNvPr id="0" name=""/>
        <dsp:cNvSpPr/>
      </dsp:nvSpPr>
      <dsp:spPr>
        <a:xfrm>
          <a:off x="1436479" y="995"/>
          <a:ext cx="1696295" cy="171342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238CB-CE13-49C7-9BA3-EA51C0D4CB6A}">
      <dsp:nvSpPr>
        <dsp:cNvPr id="0" name=""/>
        <dsp:cNvSpPr/>
      </dsp:nvSpPr>
      <dsp:spPr>
        <a:xfrm>
          <a:off x="1436479" y="1997140"/>
          <a:ext cx="3788392" cy="1713429"/>
        </a:xfrm>
        <a:prstGeom prst="rect">
          <a:avLst/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ПЕРЕДВИЖНОЙ ИСТОЧНИК – </a:t>
          </a: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транспортное средство, двигатель которого при его работе является источником выброса</a:t>
          </a:r>
        </a:p>
      </dsp:txBody>
      <dsp:txXfrm>
        <a:off x="1436479" y="1997140"/>
        <a:ext cx="3788392" cy="1713429"/>
      </dsp:txXfrm>
    </dsp:sp>
    <dsp:sp modelId="{0BFD067B-91FB-4EDF-A46C-E224A943FA96}">
      <dsp:nvSpPr>
        <dsp:cNvPr id="0" name=""/>
        <dsp:cNvSpPr/>
      </dsp:nvSpPr>
      <dsp:spPr>
        <a:xfrm>
          <a:off x="5394501" y="1997140"/>
          <a:ext cx="1696295" cy="1713429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3EB7D-D2CE-4D60-B407-C9086F661B8A}">
      <dsp:nvSpPr>
        <dsp:cNvPr id="0" name=""/>
        <dsp:cNvSpPr/>
      </dsp:nvSpPr>
      <dsp:spPr>
        <a:xfrm>
          <a:off x="0" y="402207"/>
          <a:ext cx="8971642" cy="29484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6299" tIns="541528" rIns="69629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</a:rPr>
            <a:t>все виды автотранспортных средств; строительная, дорожная, с/х техника;  воздушные и водные суда;  ж/д транспорт 	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</a:rPr>
            <a:t>при движении; при работе; на стоянках; при погрузке-разгрузке; ремонте, ТО 	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принадлежащие на правах собственности или ином законном основании;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постоянно или временно эксплуатируются (функционируют) на ОНВОС	</a:t>
          </a:r>
          <a:endParaRPr lang="ru-RU" sz="2000" kern="1200" dirty="0"/>
        </a:p>
      </dsp:txBody>
      <dsp:txXfrm>
        <a:off x="0" y="402207"/>
        <a:ext cx="8971642" cy="2948400"/>
      </dsp:txXfrm>
    </dsp:sp>
    <dsp:sp modelId="{B16150BB-F7A8-4542-994C-3DD20FB789D1}">
      <dsp:nvSpPr>
        <dsp:cNvPr id="0" name=""/>
        <dsp:cNvSpPr/>
      </dsp:nvSpPr>
      <dsp:spPr>
        <a:xfrm>
          <a:off x="448582" y="18447"/>
          <a:ext cx="6280149" cy="767520"/>
        </a:xfrm>
        <a:prstGeom prst="roundRect">
          <a:avLst/>
        </a:prstGeom>
        <a:solidFill>
          <a:schemeClr val="bg1">
            <a:lumMod val="25000"/>
            <a:lumOff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7375" tIns="0" rIns="23737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rPr>
            <a:t>УЧИТЫВАЮТСЯ</a:t>
          </a:r>
          <a:r>
            <a:rPr lang="ru-RU" sz="1800" b="1" kern="1200" dirty="0" smtClean="0">
              <a:latin typeface="Times New Roman" panose="02020603050405020304" pitchFamily="18" charset="0"/>
            </a:rPr>
            <a:t>:</a:t>
          </a:r>
          <a:endParaRPr lang="ru-RU" sz="1800" kern="1200" dirty="0"/>
        </a:p>
      </dsp:txBody>
      <dsp:txXfrm>
        <a:off x="486049" y="55914"/>
        <a:ext cx="6205215" cy="692586"/>
      </dsp:txXfrm>
    </dsp:sp>
    <dsp:sp modelId="{09449B81-C214-4ABE-B755-509A5C150B05}">
      <dsp:nvSpPr>
        <dsp:cNvPr id="0" name=""/>
        <dsp:cNvSpPr/>
      </dsp:nvSpPr>
      <dsp:spPr>
        <a:xfrm>
          <a:off x="0" y="3874768"/>
          <a:ext cx="8971642" cy="208845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6299" tIns="541528" rIns="69629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ведется промышленное производство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эксплуатируются исключительно легковые автомобили (вне зависимости от количества)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эксплуатируются автобусы для перевозки людей не более 20 ед. в день;  грузовые автомобили не более 3-х ед. в день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874768"/>
        <a:ext cx="8971642" cy="2088450"/>
      </dsp:txXfrm>
    </dsp:sp>
    <dsp:sp modelId="{21EF9F01-15E0-410D-BBCD-E5EDB4E72132}">
      <dsp:nvSpPr>
        <dsp:cNvPr id="0" name=""/>
        <dsp:cNvSpPr/>
      </dsp:nvSpPr>
      <dsp:spPr>
        <a:xfrm>
          <a:off x="448582" y="3491008"/>
          <a:ext cx="6280149" cy="76752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7375" tIns="0" rIns="23737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ИСКЛЮЧЕНИЯ: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6049" y="3528475"/>
        <a:ext cx="6205215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0.3843</cdr:x>
      <cdr:y>0.34292</cdr:y>
    </cdr:from>
    <cdr:to>
      <cdr:x>0.62095</cdr:x>
      <cdr:y>0.65497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90182" y="1856571"/>
          <a:ext cx="2641841" cy="1689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dirty="0" smtClean="0">
              <a:solidFill>
                <a:schemeClr val="bg1"/>
              </a:solidFill>
            </a:rPr>
            <a:t>В 1 квартале 2022 года</a:t>
          </a:r>
        </a:p>
        <a:p xmlns:a="http://schemas.openxmlformats.org/drawingml/2006/main">
          <a:pPr algn="ctr"/>
          <a:r>
            <a:rPr lang="ru-RU" sz="2400" dirty="0" smtClean="0">
              <a:solidFill>
                <a:schemeClr val="bg1"/>
              </a:solidFill>
            </a:rPr>
            <a:t>рассмотрено </a:t>
          </a:r>
        </a:p>
        <a:p xmlns:a="http://schemas.openxmlformats.org/drawingml/2006/main">
          <a:pPr algn="ctr"/>
          <a:r>
            <a:rPr lang="ru-RU" sz="2400" dirty="0" smtClean="0">
              <a:solidFill>
                <a:schemeClr val="bg1"/>
              </a:solidFill>
            </a:rPr>
            <a:t>96 обращений</a:t>
          </a:r>
          <a:endParaRPr lang="ru-RU" sz="2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0.67927</cdr:x>
      <cdr:y>0.06926</cdr:y>
    </cdr:from>
    <cdr:to>
      <cdr:x>0.95319</cdr:x>
      <cdr:y>0.19101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583020" y="374952"/>
          <a:ext cx="3057993" cy="659169"/>
        </a:xfrm>
        <a:prstGeom xmlns:a="http://schemas.openxmlformats.org/drawingml/2006/main" prst="rect">
          <a:avLst/>
        </a:prstGeom>
        <a:solidFill xmlns:a="http://schemas.openxmlformats.org/drawingml/2006/main">
          <a:srgbClr val="E76618"/>
        </a:solidFill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>
              <a:solidFill>
                <a:srgbClr val="FFFFFF"/>
              </a:solidFill>
            </a:rPr>
            <a:t>Нарушения в области обращения с отходами</a:t>
          </a:r>
          <a:endParaRPr lang="ru-RU" sz="1050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0.70735</cdr:x>
      <cdr:y>0.61151</cdr:y>
    </cdr:from>
    <cdr:to>
      <cdr:x>0.98128</cdr:x>
      <cdr:y>0.73326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896496" y="3310707"/>
          <a:ext cx="3058025" cy="659153"/>
        </a:xfrm>
        <a:prstGeom xmlns:a="http://schemas.openxmlformats.org/drawingml/2006/main" prst="rect">
          <a:avLst/>
        </a:prstGeom>
        <a:solidFill xmlns:a="http://schemas.openxmlformats.org/drawingml/2006/main">
          <a:srgbClr val="022734"/>
        </a:solidFill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rgbClr val="FFFFFF"/>
              </a:solidFill>
            </a:rPr>
            <a:t>Иное</a:t>
          </a:r>
          <a:endParaRPr lang="ru-RU" sz="1050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0.05914</cdr:x>
      <cdr:y>0.72312</cdr:y>
    </cdr:from>
    <cdr:to>
      <cdr:x>0.33306</cdr:x>
      <cdr:y>0.84487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60184" y="3914962"/>
          <a:ext cx="3057993" cy="659169"/>
        </a:xfrm>
        <a:prstGeom xmlns:a="http://schemas.openxmlformats.org/drawingml/2006/main" prst="rect">
          <a:avLst/>
        </a:prstGeom>
        <a:solidFill xmlns:a="http://schemas.openxmlformats.org/drawingml/2006/main">
          <a:srgbClr val="174D2D"/>
        </a:solidFill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rgbClr val="FFFFFF"/>
              </a:solidFill>
            </a:rPr>
            <a:t>Загрязнение атмосферного воздуха</a:t>
          </a:r>
          <a:endParaRPr lang="ru-RU" sz="1050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0.05089</cdr:x>
      <cdr:y>0.12902</cdr:y>
    </cdr:from>
    <cdr:to>
      <cdr:x>0.32482</cdr:x>
      <cdr:y>0.25077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68092" y="698511"/>
          <a:ext cx="3057993" cy="659169"/>
        </a:xfrm>
        <a:prstGeom xmlns:a="http://schemas.openxmlformats.org/drawingml/2006/main" prst="rect">
          <a:avLst/>
        </a:prstGeom>
        <a:solidFill xmlns:a="http://schemas.openxmlformats.org/drawingml/2006/main">
          <a:srgbClr val="E6B91E"/>
        </a:solidFill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rgbClr val="FFFFFF"/>
              </a:solidFill>
            </a:rPr>
            <a:t>Загрязнение водных объектов</a:t>
          </a:r>
          <a:endParaRPr lang="ru-RU" sz="1050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0.23715</cdr:x>
      <cdr:y>0.27992</cdr:y>
    </cdr:from>
    <cdr:to>
      <cdr:x>0.33154</cdr:x>
      <cdr:y>0.36357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>
          <a:off x="2647406" y="1515506"/>
          <a:ext cx="1053737" cy="45284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0.66386</cdr:x>
      <cdr:y>0.21237</cdr:y>
    </cdr:from>
    <cdr:to>
      <cdr:x>0.78399</cdr:x>
      <cdr:y>0.30727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 flipV="1">
          <a:off x="7410994" y="1149746"/>
          <a:ext cx="1341120" cy="51380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0.21062</cdr:x>
      <cdr:y>0.61289</cdr:y>
    </cdr:from>
    <cdr:to>
      <cdr:x>0.31672</cdr:x>
      <cdr:y>0.71262</cdr:y>
    </cdr:to>
    <cdr:cxnSp macro="">
      <cdr:nvCxnSpPr>
        <cdr:cNvPr id="14" name="Прямая соединительная линия 13"/>
        <cdr:cNvCxnSpPr/>
      </cdr:nvCxnSpPr>
      <cdr:spPr>
        <a:xfrm xmlns:a="http://schemas.openxmlformats.org/drawingml/2006/main" flipH="1">
          <a:off x="2351314" y="3318180"/>
          <a:ext cx="1184366" cy="53993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0.6818</cdr:x>
      <cdr:y>0.44399</cdr:y>
    </cdr:from>
    <cdr:to>
      <cdr:x>0.83314</cdr:x>
      <cdr:y>0.58554</cdr:y>
    </cdr:to>
    <cdr:cxnSp macro="">
      <cdr:nvCxnSpPr>
        <cdr:cNvPr id="16" name="Прямая соединительная линия 15"/>
        <cdr:cNvCxnSpPr/>
      </cdr:nvCxnSpPr>
      <cdr:spPr>
        <a:xfrm xmlns:a="http://schemas.openxmlformats.org/drawingml/2006/main">
          <a:off x="7611291" y="2403780"/>
          <a:ext cx="1689463" cy="76635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7" y="0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CC0A-DDDC-478E-9502-FDA21E896664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514716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7" y="6514716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C00B7-0F09-441D-B771-1FF9B89B8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30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1697" y="0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7C530-F967-43C2-A1EC-815C5AE27D46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8300" y="858838"/>
            <a:ext cx="4110038" cy="2312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201" y="3300132"/>
            <a:ext cx="7942238" cy="2700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14716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1697" y="6514716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75211-478A-47AC-8F50-94F721F40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287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E019-A3D9-4E98-A12D-6C1AB918A7E4}" type="datetime1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11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1292-ACC4-4875-884A-D72A9136D910}" type="datetime1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799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079D-1389-4C82-A0AD-542502E24E57}" type="datetime1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002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1FB3-8E09-4F15-964C-4805D46E1748}" type="datetime1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672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9E31-5D2E-4891-AC2B-D548415127BB}" type="datetime1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6461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B7C4-7B6B-430E-A46F-0E95DB88DE32}" type="datetime1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462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D615-1565-4A2E-A27D-FD5F4471CABC}" type="datetime1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493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2BF0-FEF4-4B4E-BBF1-BE040045475D}" type="datetime1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49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8913-4285-4F6E-B3FD-9131DE4628A5}" type="datetime1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09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CB69-AEC8-4A43-B505-AA9C73067EB6}" type="datetime1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77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6C3B-A676-4318-AF15-AC6E84594EBE}" type="datetime1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54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0EC9-32AE-4F1F-AA2C-D3D97F39FC63}" type="datetime1">
              <a:rPr lang="ru-RU" smtClean="0"/>
              <a:t>25.04.2022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468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6E3C-9B88-4C1E-A209-258D2DA6AFAC}" type="datetime1">
              <a:rPr lang="ru-RU" smtClean="0"/>
              <a:t>25.04.2022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81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C26E-6621-4E64-B832-B22A357BD650}" type="datetime1">
              <a:rPr lang="ru-RU" smtClean="0"/>
              <a:t>25.04.2022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1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C2FE-CAA9-4FD5-8132-F97443E9ED60}" type="datetime1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33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6107-600E-4B94-AC66-C29789E3882F}" type="datetime1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49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A8410-4AB6-47D5-AFCE-22ABDBDA325F}" type="datetime1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13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9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4.xml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25" y="-1"/>
            <a:ext cx="12182475" cy="295275"/>
          </a:xfrm>
          <a:prstGeom prst="rect">
            <a:avLst/>
          </a:prstGeom>
          <a:gradFill flip="none" rotWithShape="1">
            <a:gsLst>
              <a:gs pos="98000">
                <a:schemeClr val="accent2">
                  <a:alpha val="58000"/>
                </a:schemeClr>
              </a:gs>
              <a:gs pos="30000">
                <a:srgbClr val="257E7F"/>
              </a:gs>
              <a:gs pos="61000">
                <a:schemeClr val="accent2"/>
              </a:gs>
              <a:gs pos="74000">
                <a:schemeClr val="tx2">
                  <a:lumMod val="75000"/>
                </a:schemeClr>
              </a:gs>
              <a:gs pos="16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394637" y="5476774"/>
            <a:ext cx="7026442" cy="1387863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2313"/>
            <a:r>
              <a:rPr lang="ru-RU" sz="2000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ПРИРОДНЫХ РЕСУРСОВ И ЭКОЛОГИИ НОВОСИБИРСКОЙ ОБЛАСТИ</a:t>
            </a:r>
            <a:endParaRPr lang="ru-RU" sz="2000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27" y="5813659"/>
            <a:ext cx="697389" cy="777582"/>
          </a:xfrm>
          <a:prstGeom prst="rect">
            <a:avLst/>
          </a:prstGeom>
        </p:spPr>
      </p:pic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794527" y="1169357"/>
            <a:ext cx="8999900" cy="302269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2313"/>
            <a:endParaRPr lang="ru-RU" sz="2000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3" algn="r"/>
            <a:r>
              <a:rPr lang="ru-RU" b="1" i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Д.С. Скворцов</a:t>
            </a:r>
          </a:p>
          <a:p>
            <a:pPr marL="722313" algn="r"/>
            <a:r>
              <a:rPr lang="ru-RU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 оперативного реагирования – экологическая инспекция управления</a:t>
            </a:r>
          </a:p>
          <a:p>
            <a:pPr marL="722313" algn="r"/>
            <a:r>
              <a:rPr lang="ru-RU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контрольно-надзорной деятельностью</a:t>
            </a:r>
            <a:endParaRPr lang="ru-RU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45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464" y="233467"/>
            <a:ext cx="10068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38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341670" y="6433313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494339844"/>
              </p:ext>
            </p:extLst>
          </p:nvPr>
        </p:nvGraphicFramePr>
        <p:xfrm>
          <a:off x="-1" y="1171920"/>
          <a:ext cx="12192000" cy="593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286842643"/>
              </p:ext>
            </p:extLst>
          </p:nvPr>
        </p:nvGraphicFramePr>
        <p:xfrm>
          <a:off x="341669" y="402744"/>
          <a:ext cx="8971642" cy="5981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40" descr="https://static3.depositphotos.com/1008269/244/v/950/depositphotos_2443730-stock-illustration-red-exclamation-sig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9473" y1="79492" x2="59473" y2="79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80" y="233467"/>
            <a:ext cx="992473" cy="99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8" descr="https://clipart-best.com/img/exclamation-mark/exclamation-mark-clip-art-1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32" y="3721306"/>
            <a:ext cx="939496" cy="84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Виды источников выбросов на предприятии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218" y="1075573"/>
            <a:ext cx="2121807" cy="1529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" name="Picture 2" descr="Нелегкая судьба нормирования выбросов от передвижных источников | Экология  производства | Новости экологии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822" y="2476232"/>
            <a:ext cx="2448490" cy="1654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7" name="Picture 4" descr="Что такое стационарные источники выбросов в окружающую среду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361" y="5048413"/>
            <a:ext cx="2657475" cy="1724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226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464" y="233467"/>
            <a:ext cx="10068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38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341670" y="6433313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494339844"/>
              </p:ext>
            </p:extLst>
          </p:nvPr>
        </p:nvGraphicFramePr>
        <p:xfrm>
          <a:off x="-1" y="1171920"/>
          <a:ext cx="12192000" cy="593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33464" y="572021"/>
            <a:ext cx="8142971" cy="49859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новым Порядком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инвентаризации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передвижных источников:</a:t>
            </a: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передвижения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территории объекта, скорости движения и режимы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эксплуатации; </a:t>
            </a:r>
          </a:p>
          <a:p>
            <a:pPr marL="285750" indent="-285750">
              <a:buFontTx/>
              <a:buChar char="-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нумеруются отдельно, при этом используется индекс «п». (№ 0001п и далее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Tx/>
              <a:buChar char="-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показателей выбросов используются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преимущественно расчетные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методы. </a:t>
            </a:r>
          </a:p>
          <a:p>
            <a:pPr marL="285750" indent="-285750">
              <a:buFontTx/>
              <a:buChar char="-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http://firegroup.by/wp-content/uploads/2020/04/shema-dvizheniya-po-territorii-predpriyatiy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" t="12761" r="23021" b="2552"/>
          <a:stretch/>
        </p:blipFill>
        <p:spPr bwMode="auto">
          <a:xfrm>
            <a:off x="8609900" y="402744"/>
            <a:ext cx="3184497" cy="243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857" y="3970595"/>
            <a:ext cx="3575168" cy="2011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9308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464" y="233467"/>
            <a:ext cx="10068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38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341669" y="303190"/>
            <a:ext cx="8880231" cy="86872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Предотвращение загрязнения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ручья без</a:t>
            </a:r>
            <a:r>
              <a:rPr lang="ru-RU" sz="2400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названия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(правого притока р. Ельцовка1-я)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341670" y="6368774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44" y="1437198"/>
            <a:ext cx="4387085" cy="24677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65" y="1437198"/>
            <a:ext cx="4459538" cy="2508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44" y="4242506"/>
            <a:ext cx="4428862" cy="2491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04" y="4210967"/>
            <a:ext cx="4458999" cy="24677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84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25" y="-1"/>
            <a:ext cx="12182475" cy="295275"/>
          </a:xfrm>
          <a:prstGeom prst="rect">
            <a:avLst/>
          </a:prstGeom>
          <a:gradFill flip="none" rotWithShape="1">
            <a:gsLst>
              <a:gs pos="98000">
                <a:schemeClr val="accent2">
                  <a:alpha val="58000"/>
                </a:schemeClr>
              </a:gs>
              <a:gs pos="30000">
                <a:srgbClr val="257E7F"/>
              </a:gs>
              <a:gs pos="61000">
                <a:schemeClr val="accent2"/>
              </a:gs>
              <a:gs pos="74000">
                <a:schemeClr val="tx2">
                  <a:lumMod val="75000"/>
                </a:schemeClr>
              </a:gs>
              <a:gs pos="16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390745" y="5667375"/>
            <a:ext cx="7162579" cy="1009591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2313"/>
            <a:r>
              <a:rPr lang="ru-RU" sz="3200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200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9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464" y="233467"/>
            <a:ext cx="10068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38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341670" y="6433313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341669" y="2301522"/>
            <a:ext cx="5623702" cy="3562050"/>
          </a:xfrm>
          <a:prstGeom prst="round2Diag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Новосибирской области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 28.09.2021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381-п</a:t>
            </a:r>
          </a:p>
          <a:p>
            <a:pPr algn="ctr"/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«О региональном государственном экологическом контроле (надзоре) на территории Новосибирской области"</a:t>
            </a:r>
            <a:endParaRPr lang="ru-R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341669" y="264264"/>
            <a:ext cx="8880231" cy="86872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400" b="1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государственный экологический</a:t>
            </a:r>
          </a:p>
          <a:p>
            <a:pPr lvl="0" algn="ctr">
              <a:defRPr/>
            </a:pPr>
            <a:r>
              <a:rPr lang="ru-RU" sz="2400" b="1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(надзор)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271" y="1366656"/>
            <a:ext cx="3622246" cy="54317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807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464" y="233467"/>
            <a:ext cx="10068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38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341670" y="6433313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441272658"/>
              </p:ext>
            </p:extLst>
          </p:nvPr>
        </p:nvGraphicFramePr>
        <p:xfrm>
          <a:off x="0" y="1171920"/>
          <a:ext cx="12192000" cy="593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Прямоугольник с двумя усеченными противолежащими углами 18"/>
          <p:cNvSpPr/>
          <p:nvPr/>
        </p:nvSpPr>
        <p:spPr>
          <a:xfrm>
            <a:off x="463060" y="303191"/>
            <a:ext cx="8880231" cy="86872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Объекты, оказывающие негативное воздействие </a:t>
            </a:r>
            <a:r>
              <a:rPr lang="ru-RU" sz="24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окружающую среду</a:t>
            </a:r>
          </a:p>
        </p:txBody>
      </p:sp>
    </p:spTree>
    <p:extLst>
      <p:ext uri="{BB962C8B-B14F-4D97-AF65-F5344CB8AC3E}">
        <p14:creationId xmlns:p14="http://schemas.microsoft.com/office/powerpoint/2010/main" val="169804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464" y="233467"/>
            <a:ext cx="10068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38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341670" y="6433313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с двумя усеченными противолежащими углами 12"/>
          <p:cNvSpPr/>
          <p:nvPr/>
        </p:nvSpPr>
        <p:spPr>
          <a:xfrm>
            <a:off x="463060" y="303191"/>
            <a:ext cx="8880231" cy="86872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проверок юридических лиц и индивидуальных предпринимателей на </a:t>
            </a:r>
            <a:r>
              <a:rPr lang="ru-RU" sz="2400" b="1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463083" y="1496065"/>
            <a:ext cx="88802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регионального государственного </a:t>
            </a:r>
            <a:r>
              <a:rPr lang="ru-RU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экологического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контроля (надзора)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квартале 2022 года </a:t>
            </a:r>
            <a:r>
              <a:rPr lang="ru-RU" sz="2400" b="1" i="1" dirty="0">
                <a:solidFill>
                  <a:srgbClr val="1337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967918" y="2917846"/>
            <a:ext cx="7870514" cy="2742725"/>
          </a:xfrm>
          <a:prstGeom prst="round2Diag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плановых выездных проверок</a:t>
            </a:r>
          </a:p>
          <a:p>
            <a:pPr lvl="0"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инспекционный визит</a:t>
            </a:r>
          </a:p>
          <a:p>
            <a:pPr lvl="0"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которых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</a:t>
            </a:r>
          </a:p>
        </p:txBody>
      </p:sp>
    </p:spTree>
    <p:extLst>
      <p:ext uri="{BB962C8B-B14F-4D97-AF65-F5344CB8AC3E}">
        <p14:creationId xmlns:p14="http://schemas.microsoft.com/office/powerpoint/2010/main" val="201838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464" y="233467"/>
            <a:ext cx="10068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38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233464" y="225423"/>
            <a:ext cx="8880231" cy="868729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1338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обращений граждан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341670" y="6433313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598790909"/>
              </p:ext>
            </p:extLst>
          </p:nvPr>
        </p:nvGraphicFramePr>
        <p:xfrm>
          <a:off x="-426720" y="1297363"/>
          <a:ext cx="11163527" cy="5413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797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464" y="233467"/>
            <a:ext cx="10068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38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341670" y="6433313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1669" y="2326853"/>
            <a:ext cx="4107305" cy="1384995"/>
          </a:xfrm>
          <a:prstGeom prst="rect">
            <a:avLst/>
          </a:prstGeom>
          <a:solidFill>
            <a:srgbClr val="EAD98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Платформа обратной связи</a:t>
            </a:r>
          </a:p>
          <a:p>
            <a:endParaRPr lang="ru-RU" sz="2400" dirty="0"/>
          </a:p>
          <a:p>
            <a:pPr algn="ctr"/>
            <a:r>
              <a:rPr lang="ru-RU" sz="3600" dirty="0" smtClean="0"/>
              <a:t>29 сообщений</a:t>
            </a:r>
            <a:endParaRPr lang="ru-RU" sz="2400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363" y="222424"/>
            <a:ext cx="4429902" cy="220243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98" y="393103"/>
            <a:ext cx="3805846" cy="185832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68" y="3862702"/>
            <a:ext cx="2864190" cy="257061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333844" y="4614911"/>
            <a:ext cx="4107305" cy="1384995"/>
          </a:xfrm>
          <a:prstGeom prst="rect">
            <a:avLst/>
          </a:prstGeom>
          <a:solidFill>
            <a:srgbClr val="EAD98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ОНФ.Помощь</a:t>
            </a:r>
          </a:p>
          <a:p>
            <a:endParaRPr lang="ru-RU" sz="2400" dirty="0"/>
          </a:p>
          <a:p>
            <a:pPr algn="ctr"/>
            <a:r>
              <a:rPr lang="ru-RU" sz="3600" dirty="0" smtClean="0"/>
              <a:t>6 сообщений</a:t>
            </a:r>
            <a:endParaRPr lang="ru-RU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5322661" y="2326853"/>
            <a:ext cx="4107305" cy="1384995"/>
          </a:xfrm>
          <a:prstGeom prst="rect">
            <a:avLst/>
          </a:prstGeom>
          <a:solidFill>
            <a:srgbClr val="EAD98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Инцидент-менеджмент</a:t>
            </a:r>
          </a:p>
          <a:p>
            <a:pPr algn="ctr"/>
            <a:endParaRPr lang="ru-RU" sz="2400" dirty="0"/>
          </a:p>
          <a:p>
            <a:pPr algn="ctr"/>
            <a:r>
              <a:rPr lang="ru-RU" sz="3600" dirty="0" smtClean="0"/>
              <a:t>36 сообщений</a:t>
            </a:r>
          </a:p>
        </p:txBody>
      </p:sp>
    </p:spTree>
    <p:extLst>
      <p:ext uri="{BB962C8B-B14F-4D97-AF65-F5344CB8AC3E}">
        <p14:creationId xmlns:p14="http://schemas.microsoft.com/office/powerpoint/2010/main" val="81077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341670" y="6368774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с двумя усеченными противолежащими углами 9"/>
          <p:cNvSpPr/>
          <p:nvPr/>
        </p:nvSpPr>
        <p:spPr>
          <a:xfrm>
            <a:off x="463060" y="303191"/>
            <a:ext cx="8880231" cy="868729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1338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рассмотрения обращений граждан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квартале 2022 года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5475503"/>
              </p:ext>
            </p:extLst>
          </p:nvPr>
        </p:nvGraphicFramePr>
        <p:xfrm>
          <a:off x="-341670" y="1046954"/>
          <a:ext cx="5596231" cy="5554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281872463"/>
              </p:ext>
            </p:extLst>
          </p:nvPr>
        </p:nvGraphicFramePr>
        <p:xfrm>
          <a:off x="4238176" y="1287402"/>
          <a:ext cx="7446656" cy="5399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1417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341670" y="6363579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344352" y="133530"/>
            <a:ext cx="8880231" cy="547057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мероприятия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11"/>
          <p:cNvPicPr/>
          <p:nvPr/>
        </p:nvPicPr>
        <p:blipFill>
          <a:blip r:embed="rId2">
            <a:biLevel thresh="50000"/>
          </a:blip>
          <a:stretch/>
        </p:blipFill>
        <p:spPr>
          <a:xfrm>
            <a:off x="683722" y="807336"/>
            <a:ext cx="1179360" cy="1007280"/>
          </a:xfrm>
          <a:prstGeom prst="rect">
            <a:avLst/>
          </a:prstGeom>
          <a:ln>
            <a:noFill/>
          </a:ln>
        </p:spPr>
      </p:pic>
      <p:sp>
        <p:nvSpPr>
          <p:cNvPr id="8" name="CustomShape 7"/>
          <p:cNvSpPr/>
          <p:nvPr/>
        </p:nvSpPr>
        <p:spPr>
          <a:xfrm>
            <a:off x="1747162" y="983530"/>
            <a:ext cx="2417497" cy="85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Публично</a:t>
            </a:r>
            <a:r>
              <a:rPr lang="ru-RU" sz="1800" strike="noStrike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-профилактические мероприятия</a:t>
            </a:r>
            <a:endParaRPr lang="ru-RU" sz="18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12"/>
          <p:cNvPicPr/>
          <p:nvPr/>
        </p:nvPicPr>
        <p:blipFill>
          <a:blip r:embed="rId3">
            <a:biLevel thresh="50000"/>
          </a:blip>
          <a:stretch/>
        </p:blipFill>
        <p:spPr>
          <a:xfrm>
            <a:off x="5663366" y="1021944"/>
            <a:ext cx="1007280" cy="827280"/>
          </a:xfrm>
          <a:prstGeom prst="rect">
            <a:avLst/>
          </a:prstGeom>
          <a:ln>
            <a:noFill/>
          </a:ln>
        </p:spPr>
      </p:pic>
      <p:sp>
        <p:nvSpPr>
          <p:cNvPr id="10" name="CustomShape 8"/>
          <p:cNvSpPr/>
          <p:nvPr/>
        </p:nvSpPr>
        <p:spPr>
          <a:xfrm>
            <a:off x="6705303" y="1028424"/>
            <a:ext cx="2519280" cy="85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Индивидуально</a:t>
            </a:r>
            <a:r>
              <a:rPr lang="ru-RU" sz="1800" strike="noStrike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-профилактические</a:t>
            </a:r>
            <a:r>
              <a:rPr lang="ru-RU" sz="1800" b="1" strike="noStrike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ru-RU" sz="1800" strike="noStrike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мероприятия</a:t>
            </a:r>
            <a:endParaRPr lang="ru-RU" sz="18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352" y="2062949"/>
            <a:ext cx="3932647" cy="969496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ежеквартальных публичных обсуждений правоприменительной практики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3415" y="1946276"/>
            <a:ext cx="3932647" cy="971797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vert="horz" wrap="square" rtlCol="0" anchor="ctr" anchorCtr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64" y="3128920"/>
            <a:ext cx="3857661" cy="2571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5386613" y="3040865"/>
            <a:ext cx="3850061" cy="962513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vert="horz" wrap="square" rtlCol="0" anchor="ctr" anchorCtr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5283" y="4121309"/>
            <a:ext cx="3850061" cy="969496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vert="horz" wrap="square" rtlCol="0" anchor="ctr" anchorCtr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предостережений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928" y="4397949"/>
            <a:ext cx="3279371" cy="2186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18"/>
          <p:cNvSpPr txBox="1"/>
          <p:nvPr/>
        </p:nvSpPr>
        <p:spPr>
          <a:xfrm>
            <a:off x="8097753" y="5278351"/>
            <a:ext cx="3850061" cy="969496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vert="horz" wrap="square" rtlCol="0" anchor="ctr" anchorCtr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визиты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7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464" y="233467"/>
            <a:ext cx="10068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38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341670" y="6433313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435764" y="204712"/>
            <a:ext cx="8880231" cy="776714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законодательстве с </a:t>
            </a:r>
            <a:r>
              <a:rPr lang="ru-RU" sz="2800" b="1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марта 2022 </a:t>
            </a:r>
            <a:r>
              <a:rPr lang="ru-RU" sz="28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3464" y="1126736"/>
            <a:ext cx="4357755" cy="1002181"/>
          </a:xfrm>
          <a:prstGeom prst="roundRect">
            <a:avLst>
              <a:gd name="adj" fmla="val 16084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Минприроды России от 07.08.2018 </a:t>
            </a:r>
            <a:r>
              <a:rPr lang="ru-RU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352</a:t>
            </a:r>
            <a:endParaRPr lang="ru-RU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6200000">
            <a:off x="5538177" y="727848"/>
            <a:ext cx="426086" cy="1833605"/>
          </a:xfrm>
          <a:prstGeom prst="downArrow">
            <a:avLst/>
          </a:prstGeom>
          <a:gradFill flip="none" rotWithShape="1">
            <a:gsLst>
              <a:gs pos="98000">
                <a:srgbClr val="93AC9D"/>
              </a:gs>
              <a:gs pos="86000">
                <a:srgbClr val="7A9987"/>
              </a:gs>
              <a:gs pos="100000">
                <a:schemeClr val="accent2">
                  <a:lumMod val="0"/>
                  <a:lumOff val="100000"/>
                </a:schemeClr>
              </a:gs>
              <a:gs pos="36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45998" y="1146546"/>
            <a:ext cx="4374153" cy="1002181"/>
          </a:xfrm>
          <a:prstGeom prst="roundRect">
            <a:avLst/>
          </a:prstGeom>
          <a:solidFill>
            <a:schemeClr val="bg1">
              <a:lumMod val="25000"/>
              <a:lumOff val="75000"/>
              <a:alpha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Минприроды России от 19.11.2021 </a:t>
            </a:r>
            <a:r>
              <a:rPr lang="ru-RU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871 </a:t>
            </a:r>
            <a:endParaRPr lang="ru-RU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153" y="1181083"/>
            <a:ext cx="1159816" cy="115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557164658"/>
              </p:ext>
            </p:extLst>
          </p:nvPr>
        </p:nvGraphicFramePr>
        <p:xfrm>
          <a:off x="-881966" y="2397977"/>
          <a:ext cx="8527276" cy="3711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12" descr="https://image.flaticon.com/icons/png/512/43/4349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14330" y="2506657"/>
            <a:ext cx="1637487" cy="154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043001" y="4284896"/>
            <a:ext cx="4377150" cy="120032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Передвижные источники теперь включаются в инвентаризацию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5764" y="6174606"/>
            <a:ext cx="6563552" cy="646331"/>
          </a:xfrm>
          <a:prstGeom prst="rect">
            <a:avLst/>
          </a:prstGeom>
        </p:spPr>
        <p:style>
          <a:lnRef idx="1">
            <a:schemeClr val="accent6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444444"/>
                </a:solidFill>
                <a:latin typeface="Times New Roman" panose="02020603050405020304" pitchFamily="18" charset="0"/>
                <a:ea typeface="Microsoft YaHei UI Light" panose="020B0502040204020203" pitchFamily="34" charset="-122"/>
                <a:cs typeface="Times New Roman" panose="02020603050405020304" pitchFamily="18" charset="0"/>
              </a:rPr>
              <a:t>Понятие «транспортные средства» </a:t>
            </a:r>
            <a:r>
              <a:rPr lang="ru-RU" dirty="0" smtClean="0">
                <a:solidFill>
                  <a:srgbClr val="444444"/>
                </a:solidFill>
                <a:latin typeface="Times New Roman" panose="02020603050405020304" pitchFamily="18" charset="0"/>
                <a:ea typeface="Microsoft YaHei UI Light" panose="020B0502040204020203" pitchFamily="34" charset="-122"/>
                <a:cs typeface="Times New Roman" panose="02020603050405020304" pitchFamily="18" charset="0"/>
              </a:rPr>
              <a:t>определено Федеральным законом 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ea typeface="Microsoft YaHei UI Light" panose="020B0502040204020203" pitchFamily="34" charset="-122"/>
                <a:cs typeface="Times New Roman" panose="02020603050405020304" pitchFamily="18" charset="0"/>
              </a:rPr>
              <a:t>от 09.02.2007 № 16-ФЗ «О транспортной безопасности</a:t>
            </a:r>
            <a:r>
              <a:rPr lang="ru-RU" dirty="0" smtClean="0">
                <a:solidFill>
                  <a:srgbClr val="444444"/>
                </a:solidFill>
                <a:latin typeface="Times New Roman" panose="02020603050405020304" pitchFamily="18" charset="0"/>
                <a:ea typeface="Microsoft YaHei UI Light" panose="020B0502040204020203" pitchFamily="34" charset="-122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ea typeface="Microsoft YaHei UI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01" y="916368"/>
            <a:ext cx="1414413" cy="122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29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Аспект">
  <a:themeElements>
    <a:clrScheme name="Другая 5">
      <a:dk1>
        <a:sysClr val="windowText" lastClr="000000"/>
      </a:dk1>
      <a:lt1>
        <a:srgbClr val="174D2D"/>
      </a:lt1>
      <a:dk2>
        <a:srgbClr val="2C3C43"/>
      </a:dk2>
      <a:lt2>
        <a:srgbClr val="EBEBEB"/>
      </a:lt2>
      <a:accent1>
        <a:srgbClr val="022734"/>
      </a:accent1>
      <a:accent2>
        <a:srgbClr val="174D2D"/>
      </a:accent2>
      <a:accent3>
        <a:srgbClr val="E6B91E"/>
      </a:accent3>
      <a:accent4>
        <a:srgbClr val="E76618"/>
      </a:accent4>
      <a:accent5>
        <a:srgbClr val="C42F1A"/>
      </a:accent5>
      <a:accent6>
        <a:srgbClr val="554E31"/>
      </a:accent6>
      <a:hlink>
        <a:srgbClr val="E9F5D0"/>
      </a:hlink>
      <a:folHlink>
        <a:srgbClr val="6E91A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3305</TotalTime>
  <Words>459</Words>
  <Application>Microsoft Office PowerPoint</Application>
  <PresentationFormat>Широкоэкранный</PresentationFormat>
  <Paragraphs>109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Microsoft YaHei UI Light</vt:lpstr>
      <vt:lpstr>Arial</vt:lpstr>
      <vt:lpstr>Calibri</vt:lpstr>
      <vt:lpstr>DejaVu Sans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Ларесс Анастасия Александровна</dc:creator>
  <cp:lastModifiedBy>Епанчинцева Наталья Владимировна</cp:lastModifiedBy>
  <cp:revision>443</cp:revision>
  <cp:lastPrinted>2021-05-17T03:13:50Z</cp:lastPrinted>
  <dcterms:created xsi:type="dcterms:W3CDTF">2020-05-19T08:09:07Z</dcterms:created>
  <dcterms:modified xsi:type="dcterms:W3CDTF">2022-04-25T10:21:31Z</dcterms:modified>
</cp:coreProperties>
</file>