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2" r:id="rId3"/>
    <p:sldId id="322" r:id="rId4"/>
    <p:sldId id="339" r:id="rId5"/>
    <p:sldId id="340" r:id="rId6"/>
    <p:sldId id="338" r:id="rId7"/>
    <p:sldId id="341" r:id="rId8"/>
    <p:sldId id="323" r:id="rId9"/>
    <p:sldId id="342" r:id="rId10"/>
    <p:sldId id="343" r:id="rId11"/>
    <p:sldId id="344" r:id="rId12"/>
    <p:sldId id="346" r:id="rId13"/>
    <p:sldId id="345" r:id="rId14"/>
    <p:sldId id="337" r:id="rId15"/>
    <p:sldId id="326" r:id="rId16"/>
    <p:sldId id="320" r:id="rId17"/>
    <p:sldId id="317" r:id="rId18"/>
    <p:sldId id="258" r:id="rId19"/>
  </p:sldIdLst>
  <p:sldSz cx="12192000" cy="6858000"/>
  <p:notesSz cx="992663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0000"/>
    <a:srgbClr val="D7E9E1"/>
    <a:srgbClr val="E88F18"/>
    <a:srgbClr val="E8F8EE"/>
    <a:srgbClr val="0F8DAE"/>
    <a:srgbClr val="446655"/>
    <a:srgbClr val="325646"/>
    <a:srgbClr val="0E8DAE"/>
    <a:srgbClr val="456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5349" autoAdjust="0"/>
  </p:normalViewPr>
  <p:slideViewPr>
    <p:cSldViewPr snapToGrid="0">
      <p:cViewPr varScale="1">
        <p:scale>
          <a:sx n="106" d="100"/>
          <a:sy n="106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509944531223032"/>
          <c:y val="8.7830125188046004E-2"/>
          <c:w val="0.54291178598924794"/>
          <c:h val="0.819273645687215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шт.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3500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132-4C7E-9C06-26D302A5340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5000"/>
                      <a:lumMod val="110000"/>
                    </a:schemeClr>
                  </a:gs>
                  <a:gs pos="88000">
                    <a:schemeClr val="accent2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132-4C7E-9C06-26D302A5340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5000"/>
                      <a:lumMod val="110000"/>
                    </a:schemeClr>
                  </a:gs>
                  <a:gs pos="8800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132-4C7E-9C06-26D302A5340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10000"/>
                      <a:lumOff val="90000"/>
                    </a:schemeClr>
                  </a:gs>
                  <a:gs pos="3500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132-4C7E-9C06-26D302A53401}"/>
              </c:ext>
            </c:extLst>
          </c:dPt>
          <c:dLbls>
            <c:dLbl>
              <c:idx val="0"/>
              <c:layout>
                <c:manualLayout>
                  <c:x val="-9.329610217859817E-2"/>
                  <c:y val="7.59429623124171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32-4C7E-9C06-26D302A53401}"/>
                </c:ext>
              </c:extLst>
            </c:dLbl>
            <c:dLbl>
              <c:idx val="1"/>
              <c:layout>
                <c:manualLayout>
                  <c:x val="-7.2009547656261289E-2"/>
                  <c:y val="1.27364503238456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32-4C7E-9C06-26D302A53401}"/>
                </c:ext>
              </c:extLst>
            </c:dLbl>
            <c:dLbl>
              <c:idx val="2"/>
              <c:layout>
                <c:manualLayout>
                  <c:x val="-9.5516659346785819E-3"/>
                  <c:y val="-0.291820570900995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32-4C7E-9C06-26D302A53401}"/>
                </c:ext>
              </c:extLst>
            </c:dLbl>
            <c:dLbl>
              <c:idx val="3"/>
              <c:layout>
                <c:manualLayout>
                  <c:x val="0.10584566731168947"/>
                  <c:y val="0.113698579970958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32-4C7E-9C06-26D302A53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ст. 8.25 </c:v>
                </c:pt>
                <c:pt idx="1">
                  <c:v>ст. 8.31</c:v>
                </c:pt>
                <c:pt idx="2">
                  <c:v>ст. 8.32 </c:v>
                </c:pt>
                <c:pt idx="3">
                  <c:v>прочие ст.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</c:v>
                </c:pt>
                <c:pt idx="1">
                  <c:v>37</c:v>
                </c:pt>
                <c:pt idx="2">
                  <c:v>310</c:v>
                </c:pt>
                <c:pt idx="3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2-4C7E-9C06-26D302A5340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75066308861226"/>
          <c:y val="0.79311608786131504"/>
          <c:w val="0.73365743969517927"/>
          <c:h val="7.8877697957746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1" cap="all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выявленных </a:t>
            </a:r>
            <a:r>
              <a:rPr lang="ru-RU" sz="2000" b="1" cap="all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незаконных рубок</a:t>
            </a:r>
          </a:p>
        </c:rich>
      </c:tx>
      <c:layout>
        <c:manualLayout>
          <c:xMode val="edge"/>
          <c:yMode val="edge"/>
          <c:x val="1.375629112727875E-3"/>
          <c:y val="2.3665583254225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443477367948328E-2"/>
          <c:y val="0.20773053685042861"/>
          <c:w val="0.90822576673235389"/>
          <c:h val="0.70901487015460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незаконных рубок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214</c:v>
                </c:pt>
                <c:pt idx="1">
                  <c:v>224</c:v>
                </c:pt>
                <c:pt idx="2">
                  <c:v>165</c:v>
                </c:pt>
                <c:pt idx="3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A-42B4-8D0F-41496AACC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5708144"/>
        <c:axId val="17088976"/>
      </c:barChart>
      <c:catAx>
        <c:axId val="11570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88F1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088976"/>
        <c:crosses val="autoZero"/>
        <c:auto val="1"/>
        <c:lblAlgn val="ctr"/>
        <c:lblOffset val="100"/>
        <c:noMultiLvlLbl val="0"/>
      </c:catAx>
      <c:valAx>
        <c:axId val="1708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70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D7E9E1">
        <a:alpha val="50000"/>
      </a:srgbClr>
    </a:solidFill>
    <a:ln>
      <a:solidFill>
        <a:schemeClr val="accent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1" cap="all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незаконно заготовленной древесины</a:t>
            </a:r>
            <a:endParaRPr lang="ru-RU" sz="2000" b="1" cap="all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6709280130309422"/>
          <c:y val="1.20441388507044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443477367948328E-2"/>
          <c:y val="0.20773053685042861"/>
          <c:w val="0.90822576673235389"/>
          <c:h val="0.70901487015460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незаконно заготовленной древесины, (м.куб)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5958.28</c:v>
                </c:pt>
                <c:pt idx="1">
                  <c:v>6595.92</c:v>
                </c:pt>
                <c:pt idx="2">
                  <c:v>3117.38</c:v>
                </c:pt>
                <c:pt idx="3">
                  <c:v>2108.4699999999998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0-466A-9389-42B5D5007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5708144"/>
        <c:axId val="17088976"/>
      </c:barChart>
      <c:catAx>
        <c:axId val="11570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88F1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088976"/>
        <c:crosses val="autoZero"/>
        <c:auto val="1"/>
        <c:lblAlgn val="ctr"/>
        <c:lblOffset val="100"/>
        <c:noMultiLvlLbl val="0"/>
      </c:catAx>
      <c:valAx>
        <c:axId val="1708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70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D7E9E1">
        <a:alpha val="50000"/>
      </a:srgbClr>
    </a:solidFill>
    <a:ln>
      <a:solidFill>
        <a:schemeClr val="accent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CC0A-DDDC-478E-9502-FDA21E89666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00B7-0F09-441D-B771-1FF9B89B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30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C530-F967-43C2-A1EC-815C5AE27D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858838"/>
            <a:ext cx="4110038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1" y="3300132"/>
            <a:ext cx="7942238" cy="2700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5211-478A-47AC-8F50-94F721F40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019-A3D9-4E98-A12D-6C1AB918A7E4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135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292-ACC4-4875-884A-D72A9136D910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996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079D-1389-4C82-A0AD-542502E24E57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00260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FB3-8E09-4F15-964C-4805D46E1748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7206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E31-5D2E-4891-AC2B-D548415127BB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46138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B7C4-7B6B-430E-A46F-0E95DB88DE32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6276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D615-1565-4A2E-A27D-FD5F4471CABC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934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2BF0-FEF4-4B4E-BBF1-BE040045475D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9528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8913-4285-4F6E-B3FD-9131DE4628A5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9632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CB69-AEC8-4A43-B505-AA9C73067EB6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7004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6C3B-A676-4318-AF15-AC6E84594EBE}" type="datetime1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4208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0EC9-32AE-4F1F-AA2C-D3D97F39FC63}" type="datetime1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682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E3C-9B88-4C1E-A209-258D2DA6AFAC}" type="datetime1">
              <a:rPr lang="ru-RU" smtClean="0"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1551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C26E-6621-4E64-B832-B22A357BD650}" type="datetime1">
              <a:rPr lang="ru-RU" smtClean="0"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180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C2FE-CAA9-4FD5-8132-F97443E9ED60}" type="datetime1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358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6107-600E-4B94-AC66-C29789E3882F}" type="datetime1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956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8410-4AB6-47D5-AFCE-22ABDBDA325F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0" y="0"/>
            <a:ext cx="7026442" cy="133991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20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ПРИРОДНЫХ РЕСУРСОВ И ЭКОЛОГИИ НОВОСИБИРСКОЙ ОБЛАСТИ</a:t>
            </a:r>
            <a:endParaRPr lang="ru-RU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2" y="219132"/>
            <a:ext cx="697389" cy="777582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1077362" y="2433456"/>
            <a:ext cx="9506139" cy="181108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правоприменительной практики министерства природных ресурсов и экологии Новосибирской области по итогам  2021 года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6264998" y="5780636"/>
            <a:ext cx="5927002" cy="1077364"/>
          </a:xfrm>
          <a:prstGeom prst="snip2DiagRect">
            <a:avLst>
              <a:gd name="adj1" fmla="val 6886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58775"/>
            <a:r>
              <a:rPr lang="ru-RU" sz="1600" b="1" i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И.И. Белозеров</a:t>
            </a:r>
          </a:p>
          <a:p>
            <a:pPr algn="ctr"/>
            <a:r>
              <a:rPr lang="ru-RU" sz="16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</a:t>
            </a:r>
            <a:r>
              <a:rPr lang="ru-RU" sz="16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</a:t>
            </a:r>
            <a:r>
              <a:rPr lang="en-US" sz="16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государственного</a:t>
            </a:r>
          </a:p>
          <a:p>
            <a:pPr algn="ctr"/>
            <a:r>
              <a:rPr lang="ru-RU" sz="16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лесного контроля и </a:t>
            </a:r>
            <a:r>
              <a:rPr lang="ru-RU" sz="16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надзора</a:t>
            </a:r>
            <a:endParaRPr lang="ru-RU" sz="16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5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100" b="1" i="0" u="none" strike="noStrike" kern="1200" cap="none" spc="50" normalizeH="0" baseline="0" noProof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-1" y="0"/>
            <a:ext cx="6410005" cy="178465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выявленных правонарушений лесного законодательства (шт.)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45440299"/>
              </p:ext>
            </p:extLst>
          </p:nvPr>
        </p:nvGraphicFramePr>
        <p:xfrm>
          <a:off x="-1543151" y="905165"/>
          <a:ext cx="11222859" cy="595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r="32500"/>
          <a:stretch/>
        </p:blipFill>
        <p:spPr>
          <a:xfrm>
            <a:off x="7342909" y="0"/>
            <a:ext cx="4849091" cy="55024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21630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1" i="0" u="none" strike="noStrike" kern="1200" cap="none" spc="50" normalizeH="0" baseline="0" noProof="0" dirty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-1" y="1"/>
            <a:ext cx="7899992" cy="117695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8.32. Нарушение правил пожарной безопасности в лесах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669" y="1689149"/>
            <a:ext cx="4997514" cy="1569660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effectLst>
            <a:softEdge rad="63500"/>
          </a:effectLst>
        </p:spPr>
        <p:txBody>
          <a:bodyPr wrap="square" numCol="1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очистки лесосеки от порубочных остатков неодновременно с заготовкой древесины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9" y="1689149"/>
            <a:ext cx="6568970" cy="49267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6941" y="3737013"/>
            <a:ext cx="5021668" cy="1200329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effectLst>
            <a:softEdge rad="63500"/>
          </a:effectLst>
        </p:spPr>
        <p:txBody>
          <a:bodyPr wrap="square" numCol="1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Оставление на лесосеке несожженными куч с порубочными остатками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6941" y="5415546"/>
            <a:ext cx="5021668" cy="1200329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effectLst>
            <a:softEdge rad="63500"/>
          </a:effectLst>
        </p:spPr>
        <p:txBody>
          <a:bodyPr wrap="square" numCol="1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Сжигание порубочных остатков в непосредственной близости от деревьев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82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100" b="1" i="0" u="none" strike="noStrike" kern="1200" cap="none" spc="50" normalizeH="0" baseline="0" noProof="0" dirty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-1" y="1"/>
            <a:ext cx="7899992" cy="117695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8.25. Нарушение правил использования лесов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670" y="1437913"/>
            <a:ext cx="4393294" cy="1938992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effectLst>
            <a:softEdge rad="63500"/>
          </a:effectLst>
        </p:spPr>
        <p:txBody>
          <a:bodyPr wrap="square" numCol="1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Оставление завалов (включая срубленные и оставленные на лесосеке деревьев) и срубленных зависших деревьев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ЛЭП ставят - щепки летят. Балаковцы возмущены вырубкой соснового бора. Фо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" r="13917" b="15206"/>
          <a:stretch/>
        </p:blipFill>
        <p:spPr bwMode="auto">
          <a:xfrm>
            <a:off x="4734962" y="1405457"/>
            <a:ext cx="7380000" cy="48384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669" y="3566281"/>
            <a:ext cx="4393294" cy="2677656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effectLst>
            <a:softEdge rad="63500"/>
          </a:effectLst>
        </p:spPr>
        <p:txBody>
          <a:bodyPr wrap="square" numCol="1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Вывозка, трелевка (транспортировка) древесины в места не предусмотренные проектом освоения лесов или технологической картой лесосечных работ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70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100" b="1" i="0" u="none" strike="noStrike" kern="1200" cap="none" spc="50" normalizeH="0" baseline="0" noProof="0" dirty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-1" y="1"/>
            <a:ext cx="7899992" cy="117695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8.31. Нарушение правил санитарной безопасности в лесах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669" y="1360181"/>
            <a:ext cx="5017982" cy="5016758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effectLst>
            <a:softEdge rad="63500"/>
          </a:effectLst>
        </p:spPr>
        <p:txBody>
          <a:bodyPr wrap="square" numCol="1">
            <a:spAutoFit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Загрязнение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лесов сточными водами, химическими, радиоактивными и другими вредными веществами, отходами производства и потребления и (или) иное негативное воздействие на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леса</a:t>
            </a:r>
          </a:p>
        </p:txBody>
      </p:sp>
      <p:pic>
        <p:nvPicPr>
          <p:cNvPr id="1026" name="Picture 2" descr="Предприниматель ответит за загрязнение лес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8" t="-2" r="7516" b="24801"/>
          <a:stretch/>
        </p:blipFill>
        <p:spPr bwMode="auto">
          <a:xfrm>
            <a:off x="5760670" y="1360181"/>
            <a:ext cx="6317916" cy="540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36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  <a:lumOff val="7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r="17012" b="5505"/>
          <a:stretch/>
        </p:blipFill>
        <p:spPr>
          <a:xfrm>
            <a:off x="6529817" y="2011680"/>
            <a:ext cx="5559401" cy="4824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0" y="-1"/>
            <a:ext cx="11334307" cy="1807535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Новосибирской области от 07.07.2007 </a:t>
            </a:r>
            <a:r>
              <a:rPr lang="ru-RU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130-ОЗ </a:t>
            </a:r>
            <a:r>
              <a:rPr lang="ru-RU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 и нормативах заготовки гражданами древесины для собственных нужд в Новосибирской </a:t>
            </a:r>
            <a:r>
              <a:rPr lang="ru-RU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области» </a:t>
            </a:r>
            <a:r>
              <a:rPr 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«целевые назначения и нормативы заготовки гражданами древесины для собственных </a:t>
            </a:r>
            <a:r>
              <a:rPr lang="ru-RU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нужд»:</a:t>
            </a:r>
            <a:endParaRPr lang="ru-RU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89705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100" b="1" i="0" u="none" strike="noStrike" kern="1200" cap="none" spc="50" normalizeH="0" baseline="0" noProof="0" dirty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94146"/>
              </p:ext>
            </p:extLst>
          </p:nvPr>
        </p:nvGraphicFramePr>
        <p:xfrm>
          <a:off x="491238" y="2292915"/>
          <a:ext cx="5889010" cy="426152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154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5889010">
                  <a:extLst>
                    <a:ext uri="{9D8B030D-6E8A-4147-A177-3AD203B41FA5}">
                      <a16:colId xmlns:a16="http://schemas.microsoft.com/office/drawing/2014/main" val="3867088892"/>
                    </a:ext>
                  </a:extLst>
                </a:gridCol>
              </a:tblGrid>
              <a:tr h="4261529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для строительства или реконструкции объектов ИЖС - однократно до 100 куб. м;</a:t>
                      </a:r>
                    </a:p>
                    <a:p>
                      <a:pPr algn="just"/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для ремонта индивидуального жилого дома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один раз в 10 лет до 30 куб. м;</a:t>
                      </a:r>
                    </a:p>
                    <a:p>
                      <a:pPr algn="just"/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3) для отопления жилых помещений,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один год - 12 куб. м древесины на жилое помещение площадью до 30 кв. м и дополнительно 0,4 куб. м древесины;</a:t>
                      </a:r>
                    </a:p>
                    <a:p>
                      <a:pPr algn="just"/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4) для хозяйственно-бытовых нужд - до 5 куб. м древесины на один год.</a:t>
                      </a: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822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38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оцесс строительства домов из бруса - house-help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73" y="2937662"/>
            <a:ext cx="5829300" cy="38862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0" y="0"/>
            <a:ext cx="9420447" cy="167994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использование древесины, заготовленной гражданами для собственных нужд по договорам купли-продажи лесных </a:t>
            </a:r>
            <a:r>
              <a:rPr lang="ru-RU" sz="24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насаждений, </a:t>
            </a:r>
            <a:r>
              <a:rPr lang="ru-RU" sz="24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году на </a:t>
            </a:r>
            <a:r>
              <a:rPr lang="ru-RU" sz="24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Новосибирской области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89705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100" b="1" i="0" u="none" strike="noStrike" kern="1200" cap="none" spc="50" normalizeH="0" baseline="0" noProof="0" dirty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47190"/>
              </p:ext>
            </p:extLst>
          </p:nvPr>
        </p:nvGraphicFramePr>
        <p:xfrm>
          <a:off x="140919" y="1999636"/>
          <a:ext cx="6004700" cy="247127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232152">
                  <a:extLst>
                    <a:ext uri="{9D8B030D-6E8A-4147-A177-3AD203B41FA5}">
                      <a16:colId xmlns:a16="http://schemas.microsoft.com/office/drawing/2014/main" val="4149739729"/>
                    </a:ext>
                  </a:extLst>
                </a:gridCol>
                <a:gridCol w="1772548">
                  <a:extLst>
                    <a:ext uri="{9D8B030D-6E8A-4147-A177-3AD203B41FA5}">
                      <a16:colId xmlns:a16="http://schemas.microsoft.com/office/drawing/2014/main" val="2510660682"/>
                    </a:ext>
                  </a:extLst>
                </a:gridCol>
              </a:tblGrid>
              <a:tr h="469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Проведено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проверок всего,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10000"/>
                        <a:lumOff val="9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53119"/>
                  </a:ext>
                </a:extLst>
              </a:tr>
              <a:tr h="469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Выявлено нарушений,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81138"/>
                  </a:ext>
                </a:extLst>
              </a:tr>
              <a:tr h="5542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Рассмотрено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судом,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80446"/>
                  </a:ext>
                </a:extLst>
              </a:tr>
              <a:tr h="79241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Неустойка по договорам купли-продажи лесных насаждений (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150,0</a:t>
                      </a:r>
                      <a:endParaRPr lang="ru-RU" sz="20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296614"/>
                  </a:ext>
                </a:extLst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1547950" y="4597537"/>
            <a:ext cx="3018378" cy="2110641"/>
          </a:xfrm>
          <a:prstGeom prst="ellipse">
            <a:avLst/>
          </a:prstGeom>
          <a:ln>
            <a:prstDash val="dash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68043" y="4991139"/>
            <a:ext cx="2898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2020 году работа по указанному направлению </a:t>
            </a:r>
          </a:p>
          <a:p>
            <a:pPr algn="ctr"/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проводилась</a:t>
            </a:r>
            <a:endParaRPr lang="ru-RU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19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-1" y="10780"/>
            <a:ext cx="9462978" cy="160343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представителей </a:t>
            </a:r>
            <a:r>
              <a:rPr 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Новосибирского </a:t>
            </a:r>
            <a:r>
              <a:rPr lang="ru-RU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отдельского</a:t>
            </a:r>
            <a:r>
              <a:rPr 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казачьего общества к участию в природоохранных мероприятиях в 2021 </a:t>
            </a:r>
            <a:r>
              <a:rPr lang="ru-RU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100" b="1" i="0" u="none" strike="noStrike" kern="1200" cap="none" spc="50" normalizeH="0" baseline="0" noProof="0" dirty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91" y="1836897"/>
            <a:ext cx="7286441" cy="47944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21036" y="3474266"/>
            <a:ext cx="4319078" cy="1938992"/>
          </a:xfrm>
          <a:prstGeom prst="rect">
            <a:avLst/>
          </a:prstGeom>
          <a:solidFill>
            <a:schemeClr val="bg1">
              <a:lumMod val="10000"/>
              <a:lumOff val="90000"/>
              <a:alpha val="61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общественные инспекторы по охране окружающей среды Новосибирской области за 2021 год принято 35 членов НОКО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СВКО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036" y="1836897"/>
            <a:ext cx="4319078" cy="1323439"/>
          </a:xfrm>
          <a:prstGeom prst="rect">
            <a:avLst/>
          </a:prstGeom>
          <a:solidFill>
            <a:schemeClr val="bg1">
              <a:lumMod val="10000"/>
              <a:lumOff val="90000"/>
              <a:alpha val="66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Осмотры территорий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водоохранной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зоны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Обского водохранилища и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Караканского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бора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036" y="5727188"/>
            <a:ext cx="4319078" cy="707886"/>
          </a:xfrm>
          <a:prstGeom prst="rect">
            <a:avLst/>
          </a:prstGeom>
          <a:solidFill>
            <a:schemeClr val="bg1">
              <a:lumMod val="10000"/>
              <a:lumOff val="90000"/>
              <a:alpha val="66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Патрулирование на лесных участках</a:t>
            </a:r>
          </a:p>
        </p:txBody>
      </p:sp>
    </p:spTree>
    <p:extLst>
      <p:ext uri="{BB962C8B-B14F-4D97-AF65-F5344CB8AC3E}">
        <p14:creationId xmlns:p14="http://schemas.microsoft.com/office/powerpoint/2010/main" val="950470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100" b="1" i="0" u="none" strike="noStrike" kern="1200" cap="none" spc="50" normalizeH="0" baseline="0" noProof="0" dirty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43252245"/>
              </p:ext>
            </p:extLst>
          </p:nvPr>
        </p:nvGraphicFramePr>
        <p:xfrm>
          <a:off x="341670" y="2092513"/>
          <a:ext cx="5208526" cy="452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0" y="0"/>
            <a:ext cx="9203133" cy="178465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 на </a:t>
            </a:r>
            <a:r>
              <a:rPr lang="ru-RU" sz="28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Новосибирской </a:t>
            </a:r>
            <a:r>
              <a:rPr lang="ru-RU" sz="28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снизился объем незаконно заготовленной древесины более чем на 32 %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84483863"/>
              </p:ext>
            </p:extLst>
          </p:nvPr>
        </p:nvGraphicFramePr>
        <p:xfrm>
          <a:off x="6458935" y="2092513"/>
          <a:ext cx="5208526" cy="452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679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3" grpId="0" animBg="1"/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" y="-1"/>
            <a:ext cx="12182475" cy="295275"/>
          </a:xfrm>
          <a:prstGeom prst="rect">
            <a:avLst/>
          </a:prstGeom>
          <a:gradFill flip="none" rotWithShape="1">
            <a:gsLst>
              <a:gs pos="98000">
                <a:schemeClr val="accent2">
                  <a:alpha val="58000"/>
                </a:schemeClr>
              </a:gs>
              <a:gs pos="30000">
                <a:srgbClr val="257E7F"/>
              </a:gs>
              <a:gs pos="61000">
                <a:schemeClr val="accent2"/>
              </a:gs>
              <a:gs pos="74000">
                <a:schemeClr val="tx2">
                  <a:lumMod val="75000"/>
                </a:schemeClr>
              </a:gs>
              <a:gs pos="1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2519472" y="2966705"/>
            <a:ext cx="7162579" cy="100959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32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94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ФЗ РФ &amp;quot;О защите прав юридических лиц и индивидуальных предпринимателей при  осуществлении государственного контроля (надзора) и муниципального контроля  (Russian Edition) eBook : Текст принят Государственной Думой, одобрен  Советом Федерации: Amazon.f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20" y="820702"/>
            <a:ext cx="1875244" cy="25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354871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1" i="0" u="none" strike="noStrike" kern="1200" cap="none" spc="50" normalizeH="0" baseline="0" noProof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855" y="1362667"/>
            <a:ext cx="94246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 26.12.2008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294-ФЗ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защите прав юридических лиц и индивидуальных предпринимателей при осуществлении государственного контроля (надзора) и муниципального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контроля»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855" y="128205"/>
            <a:ext cx="9424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 01.01.2021 по 31.06.2021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лесной контроль и надзор осуществлялся согласно: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множение 5"/>
          <p:cNvSpPr/>
          <p:nvPr/>
        </p:nvSpPr>
        <p:spPr>
          <a:xfrm>
            <a:off x="-999459" y="368992"/>
            <a:ext cx="15139886" cy="3552524"/>
          </a:xfrm>
          <a:prstGeom prst="mathMultiply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3262" y="3711677"/>
            <a:ext cx="92278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01.07.2021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31.12.2021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лесной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(надзор)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осуществлялся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согласно: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669" y="5000031"/>
            <a:ext cx="92278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 31.07.2020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248-ФЗ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государственном контроле (надзоре) и муниципальном контроле в Российской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О государственном контроле (надзоре) и муниципальном контроле в Российской  Федерации. Федеральный закон № 248-ФЗ - купить книгу с доставкой в  интернет-магазине «Читай-город». ISBN: 978-5-392-33141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8795"/>
          <a:stretch/>
        </p:blipFill>
        <p:spPr bwMode="auto">
          <a:xfrm>
            <a:off x="9667920" y="4017433"/>
            <a:ext cx="187524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37568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-2" y="0"/>
            <a:ext cx="8560527" cy="174462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Первое полугодие 2021 года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81498"/>
              </p:ext>
            </p:extLst>
          </p:nvPr>
        </p:nvGraphicFramePr>
        <p:xfrm>
          <a:off x="481733" y="2277805"/>
          <a:ext cx="4298083" cy="417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168">
                  <a:extLst>
                    <a:ext uri="{9D8B030D-6E8A-4147-A177-3AD203B41FA5}">
                      <a16:colId xmlns:a16="http://schemas.microsoft.com/office/drawing/2014/main" val="282584206"/>
                    </a:ext>
                  </a:extLst>
                </a:gridCol>
                <a:gridCol w="1165915">
                  <a:extLst>
                    <a:ext uri="{9D8B030D-6E8A-4147-A177-3AD203B41FA5}">
                      <a16:colId xmlns:a16="http://schemas.microsoft.com/office/drawing/2014/main" val="1493526853"/>
                    </a:ext>
                  </a:extLst>
                </a:gridCol>
              </a:tblGrid>
              <a:tr h="10077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количество проверок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644766"/>
                  </a:ext>
                </a:extLst>
              </a:tr>
              <a:tr h="709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Выявлено нарушений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547519"/>
                  </a:ext>
                </a:extLst>
              </a:tr>
              <a:tr h="10077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наложенных штрафов (тыс. </a:t>
                      </a:r>
                      <a:r>
                        <a:rPr lang="ru-RU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222161"/>
                  </a:ext>
                </a:extLst>
              </a:tr>
              <a:tr h="144584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выявленного и рассчитанного вреда 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(тыс. </a:t>
                      </a:r>
                      <a:r>
                        <a:rPr lang="ru-RU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6 962,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2439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75" y="2478279"/>
            <a:ext cx="6129899" cy="4079966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6" name="Picture 8" descr="ФЗ РФ &amp;quot;О защите прав юридических лиц и индивидуальных предпринимателей при  осуществлении государственного контроля (надзора) и муниципального контроля  (Russian Edition) eBook : Текст принят Государственной Думой, одобрен  Советом Федерации: Amazon.f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84" y="124016"/>
            <a:ext cx="1875244" cy="25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7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37568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-1" y="0"/>
            <a:ext cx="8763755" cy="111552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орое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полугодие 2021 года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4" y="3224493"/>
            <a:ext cx="5467201" cy="34890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41669" y="1243506"/>
            <a:ext cx="6981902" cy="195431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342914" indent="-342914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80" indent="-285762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46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64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82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700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918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136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354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отсутствием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утвержденного Перечня нормативных правовых актов (их отдельных положений), содержащих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требования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проверки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 лиц и индивидуальных предпринимателей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министерством во втором полугодии 2021 года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проводились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400617" y="3710127"/>
            <a:ext cx="4726274" cy="251778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342914" indent="-342914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80" indent="-285762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46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64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82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700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918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136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354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«Перечень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нормативных правовых актов (их отдельных положений), содержащих обязательные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требования»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Минприроды России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03.12.2021</a:t>
            </a:r>
          </a:p>
        </p:txBody>
      </p:sp>
      <p:cxnSp>
        <p:nvCxnSpPr>
          <p:cNvPr id="5" name="Прямая со стрелкой 4"/>
          <p:cNvCxnSpPr>
            <a:stCxn id="12" idx="3"/>
            <a:endCxn id="7" idx="0"/>
          </p:cNvCxnSpPr>
          <p:nvPr/>
        </p:nvCxnSpPr>
        <p:spPr>
          <a:xfrm>
            <a:off x="7323571" y="2220665"/>
            <a:ext cx="1440183" cy="1489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О государственном контроле (надзоре) и муниципальном контроле в Российской  Федерации. Федеральный закон № 248-ФЗ - купить книгу с доставкой в  интернет-магазине «Читай-город». ISBN: 978-5-392-33141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8795"/>
          <a:stretch/>
        </p:blipFill>
        <p:spPr bwMode="auto">
          <a:xfrm>
            <a:off x="9337378" y="704493"/>
            <a:ext cx="187524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32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3684496" y="1383458"/>
            <a:ext cx="4881999" cy="1226613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342914" indent="-342914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80" indent="-285762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46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64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82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700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918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136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354" indent="-228610" algn="l" defTabSz="45721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риска причинения вреда (ущерба) охраняемым законом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ценностям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273269" y="6499122"/>
            <a:ext cx="546538" cy="365125"/>
          </a:xfrm>
        </p:spPr>
        <p:txBody>
          <a:bodyPr vert="horz" lIns="91441" tIns="45720" rIns="91441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7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2376" y="1581265"/>
            <a:ext cx="1281120" cy="830997"/>
          </a:xfrm>
          <a:prstGeom prst="rect">
            <a:avLst/>
          </a:prstGeom>
          <a:solidFill>
            <a:schemeClr val="bg1">
              <a:lumMod val="50000"/>
              <a:lumOff val="50000"/>
              <a:alpha val="9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Низкий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880" y="3002812"/>
            <a:ext cx="1942263" cy="830997"/>
          </a:xfrm>
          <a:prstGeom prst="rect">
            <a:avLst/>
          </a:prstGeom>
          <a:solidFill>
            <a:schemeClr val="bg1">
              <a:lumMod val="50000"/>
              <a:lumOff val="50000"/>
              <a:alpha val="9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Умеренный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388" y="1581264"/>
            <a:ext cx="2438809" cy="830997"/>
          </a:xfrm>
          <a:prstGeom prst="rect">
            <a:avLst/>
          </a:prstGeom>
          <a:solidFill>
            <a:schemeClr val="bg1">
              <a:lumMod val="50000"/>
              <a:lumOff val="50000"/>
              <a:alpha val="9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Значительный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7495" y="3888104"/>
            <a:ext cx="6096000" cy="1200329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</a:rPr>
              <a:t>Плановые контрольные (надзорные) мероприятия </a:t>
            </a:r>
            <a:r>
              <a:rPr lang="ru-RU" sz="2400" b="1" dirty="0" smtClean="0">
                <a:latin typeface="Arial" panose="020B0604020202020204" pitchFamily="34" charset="0"/>
              </a:rPr>
              <a:t>проводятся </a:t>
            </a:r>
            <a:r>
              <a:rPr lang="ru-RU" sz="2400" b="1" dirty="0">
                <a:latin typeface="Arial" panose="020B0604020202020204" pitchFamily="34" charset="0"/>
              </a:rPr>
              <a:t>со следующей периодичностью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388" y="5483460"/>
            <a:ext cx="3242045" cy="1200329"/>
          </a:xfrm>
          <a:prstGeom prst="rect">
            <a:avLst/>
          </a:prstGeom>
          <a:solidFill>
            <a:schemeClr val="bg1">
              <a:lumMod val="50000"/>
              <a:lumOff val="50000"/>
              <a:alpha val="9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</a:rPr>
              <a:t>Д</a:t>
            </a:r>
            <a:r>
              <a:rPr lang="ru-RU" sz="2400" b="1" dirty="0" smtClean="0">
                <a:latin typeface="Arial" panose="020B0604020202020204" pitchFamily="34" charset="0"/>
              </a:rPr>
              <a:t>ля значительного </a:t>
            </a:r>
            <a:r>
              <a:rPr lang="ru-RU" sz="2400" b="1" dirty="0">
                <a:latin typeface="Arial" panose="020B0604020202020204" pitchFamily="34" charset="0"/>
              </a:rPr>
              <a:t>риска, - один раз в 2 года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2362" y="5483460"/>
            <a:ext cx="2826266" cy="1200329"/>
          </a:xfrm>
          <a:prstGeom prst="rect">
            <a:avLst/>
          </a:prstGeom>
          <a:solidFill>
            <a:schemeClr val="bg1">
              <a:lumMod val="50000"/>
              <a:lumOff val="50000"/>
              <a:alpha val="9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</a:rPr>
              <a:t>Для умеренного </a:t>
            </a:r>
            <a:r>
              <a:rPr lang="ru-RU" sz="2400" b="1" dirty="0">
                <a:latin typeface="Arial" panose="020B0604020202020204" pitchFamily="34" charset="0"/>
              </a:rPr>
              <a:t>риска, - один раз в 3 года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08293" y="5481356"/>
            <a:ext cx="3300248" cy="1200329"/>
          </a:xfrm>
          <a:prstGeom prst="rect">
            <a:avLst/>
          </a:prstGeom>
          <a:solidFill>
            <a:schemeClr val="bg1">
              <a:lumMod val="50000"/>
              <a:lumOff val="50000"/>
              <a:alpha val="9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</a:rPr>
              <a:t>Для низкого </a:t>
            </a:r>
            <a:r>
              <a:rPr lang="ru-RU" sz="2400" b="1" dirty="0">
                <a:latin typeface="Arial" panose="020B0604020202020204" pitchFamily="34" charset="0"/>
              </a:rPr>
              <a:t>риска, </a:t>
            </a:r>
            <a:r>
              <a:rPr lang="ru-RU" sz="2400" b="1" dirty="0" smtClean="0">
                <a:latin typeface="Arial" panose="020B0604020202020204" pitchFamily="34" charset="0"/>
              </a:rPr>
              <a:t>- мероприятия</a:t>
            </a:r>
            <a:endParaRPr lang="ru-RU" sz="2400" b="1" dirty="0">
              <a:latin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</a:rPr>
              <a:t>не проводятся</a:t>
            </a:r>
            <a:endParaRPr lang="ru-RU" sz="24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5902742" y="2615668"/>
            <a:ext cx="434540" cy="490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897258" y="5088433"/>
            <a:ext cx="434540" cy="490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5400000">
            <a:off x="2985056" y="1535614"/>
            <a:ext cx="434540" cy="922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8816656" y="1535084"/>
            <a:ext cx="434540" cy="934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839995">
            <a:off x="3031605" y="5042443"/>
            <a:ext cx="434540" cy="490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8946406">
            <a:off x="8617720" y="5057385"/>
            <a:ext cx="434540" cy="490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736" r="5736"/>
          <a:stretch/>
        </p:blipFill>
        <p:spPr>
          <a:xfrm>
            <a:off x="372009" y="2610071"/>
            <a:ext cx="2220654" cy="296087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  <a:softEdge rad="1270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336" y="2636293"/>
            <a:ext cx="2262109" cy="29084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Прямоугольник с двумя усеченными противолежащими углами 25"/>
          <p:cNvSpPr/>
          <p:nvPr/>
        </p:nvSpPr>
        <p:spPr>
          <a:xfrm>
            <a:off x="-21260" y="-19428"/>
            <a:ext cx="10824756" cy="1178855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30.06.2021 №1098</a:t>
            </a:r>
          </a:p>
          <a:p>
            <a:pPr algn="ctr"/>
            <a:r>
              <a:rPr lang="ru-RU" sz="24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федеральном государственном лесном контроле (надзоре)»</a:t>
            </a:r>
          </a:p>
        </p:txBody>
      </p:sp>
    </p:spTree>
    <p:extLst>
      <p:ext uri="{BB962C8B-B14F-4D97-AF65-F5344CB8AC3E}">
        <p14:creationId xmlns:p14="http://schemas.microsoft.com/office/powerpoint/2010/main" val="1982529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ль: что это такое, причины схода, классификация, последств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9" r="-8289"/>
          <a:stretch/>
        </p:blipFill>
        <p:spPr bwMode="auto">
          <a:xfrm>
            <a:off x="-149092" y="2568718"/>
            <a:ext cx="5204075" cy="29253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354871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1" i="0" u="none" strike="noStrike" kern="1200" cap="none" spc="50" normalizeH="0" baseline="0" noProof="0" dirty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-1" y="0"/>
            <a:ext cx="11300514" cy="104520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государственного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лесного контроля (надзора)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r>
              <a:rPr lang="ru-RU" sz="32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669" y="1472031"/>
            <a:ext cx="4222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rgbClr val="174D2D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Значительный </a:t>
            </a:r>
            <a:r>
              <a:rPr lang="ru-RU" sz="3200" b="1" dirty="0" smtClean="0">
                <a:ln w="9525">
                  <a:solidFill>
                    <a:srgbClr val="174D2D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endParaRPr lang="ru-RU" sz="3200" b="1" dirty="0">
              <a:ln w="9525">
                <a:solidFill>
                  <a:srgbClr val="174D2D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объекта контроля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2263" y="1451869"/>
            <a:ext cx="4520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rgbClr val="E76618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Умеренный </a:t>
            </a:r>
            <a:r>
              <a:rPr lang="ru-RU" sz="3200" b="1" dirty="0" smtClean="0">
                <a:ln w="12700" cmpd="sng">
                  <a:solidFill>
                    <a:srgbClr val="E76618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endParaRPr lang="ru-RU" sz="3200" b="1" dirty="0">
              <a:ln w="9525">
                <a:solidFill>
                  <a:srgbClr val="174D2D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объектов контроля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0079" y="5600427"/>
            <a:ext cx="4600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Низкий </a:t>
            </a:r>
            <a:r>
              <a:rPr lang="ru-RU" sz="3200" b="1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endParaRPr lang="ru-RU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объектов контроля</a:t>
            </a:r>
          </a:p>
        </p:txBody>
      </p:sp>
      <p:cxnSp>
        <p:nvCxnSpPr>
          <p:cNvPr id="15" name="Прямая со стрелкой 14"/>
          <p:cNvCxnSpPr>
            <a:stCxn id="12" idx="1"/>
            <a:endCxn id="6" idx="0"/>
          </p:cNvCxnSpPr>
          <p:nvPr/>
        </p:nvCxnSpPr>
        <p:spPr>
          <a:xfrm>
            <a:off x="5650256" y="1045208"/>
            <a:ext cx="0" cy="4555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1"/>
            <a:endCxn id="3" idx="3"/>
          </p:cNvCxnSpPr>
          <p:nvPr/>
        </p:nvCxnSpPr>
        <p:spPr>
          <a:xfrm flipH="1">
            <a:off x="4564223" y="1045208"/>
            <a:ext cx="1086033" cy="965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1"/>
            <a:endCxn id="5" idx="1"/>
          </p:cNvCxnSpPr>
          <p:nvPr/>
        </p:nvCxnSpPr>
        <p:spPr>
          <a:xfrm>
            <a:off x="5650256" y="1045208"/>
            <a:ext cx="1302007" cy="94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В Зауралье обнаружена массовая рубка деревьев. Ущерб оценивается в ₽2,5 мл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63" y="2590851"/>
            <a:ext cx="4421717" cy="29478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354871"/>
            <a:ext cx="683339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5D54C-AE98-40EB-9D78-28E180E78F75}" type="slidenum">
              <a:rPr kumimoji="0" lang="ru-RU" sz="1100" b="1" i="0" u="none" strike="noStrike" kern="1200" cap="none" spc="50" normalizeH="0" baseline="0" noProof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100" b="1" i="0" u="none" strike="noStrike" kern="1200" cap="none" spc="50" normalizeH="0" baseline="0" noProof="0" dirty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-1" y="0"/>
            <a:ext cx="7378995" cy="313820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11.06.2021 № 170-ФЗ «О внесении изменений в отдельные законодательные акты Российской Федерации в связи с принятием Федерального закона «О государственном контроле (надзоре) и муниципальном контроле в Российской Федерации»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669" y="3138203"/>
            <a:ext cx="11801448" cy="369331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>
            <a:softEdge rad="254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Глава 12.1. ЛЕСНАЯ ОХРАНА</a:t>
            </a:r>
          </a:p>
          <a:p>
            <a:pPr algn="just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Статья 98.2. Лесная охрана</a:t>
            </a:r>
          </a:p>
          <a:p>
            <a:pPr algn="just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1. Под лесной охраной понимается деятельность, направленная на определение состояния лесов и влияния на них природных и антропогенных факторов, а также на предотвращение, выявление и пресечение нарушений гражданами, пребывающими в лесах, требований, установленных в соответствии с настоящим Кодексом, другими федеральными законами и принимаемыми в соответствии с ними иными нормативными правовыми актами Российской Федерации, законами и иными нормативными правовыми актами субъектов Российской Федерации в области использования, охраны, защиты, воспроизводства лесов и лесоразведения (далее - требования лесного законодательства). Лесная охрана осуществляется посредством систематического патрулирования лесов в соответствии с нормативами и в порядке, установленными уполномоченным федеральным органом исполнительной власти.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93" y="0"/>
            <a:ext cx="4614239" cy="3138203"/>
          </a:xfrm>
          <a:prstGeom prst="rect">
            <a:avLst/>
          </a:prstGeom>
          <a:effectLst>
            <a:glow rad="127000">
              <a:schemeClr val="accent1">
                <a:alpha val="3000"/>
              </a:schemeClr>
            </a:glow>
            <a:reflection endPos="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57347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92875"/>
            <a:ext cx="683339" cy="365125"/>
          </a:xfrm>
        </p:spPr>
        <p:txBody>
          <a:bodyPr/>
          <a:lstStyle/>
          <a:p>
            <a:fld id="{45A5D54C-AE98-40EB-9D78-28E180E78F75}" type="slidenum">
              <a:rPr lang="ru-RU" sz="11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0" y="0"/>
            <a:ext cx="8880231" cy="137194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деятельности</a:t>
            </a:r>
            <a:r>
              <a:rPr lang="en-US" sz="28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осуществлению государственного лесного контроля (надзора) и лесной охраны </a:t>
            </a:r>
            <a:endParaRPr lang="ru-RU" sz="28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029271"/>
              </p:ext>
            </p:extLst>
          </p:nvPr>
        </p:nvGraphicFramePr>
        <p:xfrm>
          <a:off x="580857" y="1919682"/>
          <a:ext cx="8472791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597">
                  <a:extLst>
                    <a:ext uri="{9D8B030D-6E8A-4147-A177-3AD203B41FA5}">
                      <a16:colId xmlns:a16="http://schemas.microsoft.com/office/drawing/2014/main" val="251712858"/>
                    </a:ext>
                  </a:extLst>
                </a:gridCol>
                <a:gridCol w="3514194">
                  <a:extLst>
                    <a:ext uri="{9D8B030D-6E8A-4147-A177-3AD203B41FA5}">
                      <a16:colId xmlns:a16="http://schemas.microsoft.com/office/drawing/2014/main" val="1388429594"/>
                    </a:ext>
                  </a:extLst>
                </a:gridCol>
              </a:tblGrid>
              <a:tr h="52503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Проведено мероприятий всего за год (шт.)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10 184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088795"/>
                  </a:ext>
                </a:extLst>
              </a:tr>
              <a:tr h="52503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Выявлено правонарушений (шт.)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28283"/>
                  </a:ext>
                </a:extLst>
              </a:tr>
              <a:tr h="52503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незаконных</a:t>
                      </a:r>
                      <a:r>
                        <a:rPr lang="ru-RU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рубок 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(шт.)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5834"/>
                  </a:ext>
                </a:extLst>
              </a:tr>
              <a:tr h="5250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Нанесенный вред лесному хозяйству (тыс.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85 365,188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721221"/>
                  </a:ext>
                </a:extLst>
              </a:tr>
            </a:tbl>
          </a:graphicData>
        </a:graphic>
      </p:graphicFrame>
      <p:pic>
        <p:nvPicPr>
          <p:cNvPr id="6146" name="Picture 2" descr="Лесные инспекторы усилили патрулирование лесных массив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750" y="352754"/>
            <a:ext cx="2434520" cy="17389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Знак Лесной охра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112" y="2502751"/>
            <a:ext cx="2465797" cy="16397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бщественный лесной инспектор - добровольный помощник лесной охра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473" y="4553560"/>
            <a:ext cx="2465797" cy="183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03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В Пензенской области выявлена незаконная рубка сосны | РИА Пензенской  обла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r="427"/>
          <a:stretch/>
        </p:blipFill>
        <p:spPr bwMode="auto">
          <a:xfrm>
            <a:off x="6249994" y="1364173"/>
            <a:ext cx="5854578" cy="50832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92875"/>
            <a:ext cx="683339" cy="365125"/>
          </a:xfrm>
        </p:spPr>
        <p:txBody>
          <a:bodyPr/>
          <a:lstStyle/>
          <a:p>
            <a:fld id="{45A5D54C-AE98-40EB-9D78-28E180E78F75}" type="slidenum">
              <a:rPr lang="ru-RU" sz="11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0" y="0"/>
            <a:ext cx="8880231" cy="113650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выявленной незаконно заготовленной древесины</a:t>
            </a:r>
            <a:endParaRPr lang="ru-RU" sz="32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75303"/>
              </p:ext>
            </p:extLst>
          </p:nvPr>
        </p:nvGraphicFramePr>
        <p:xfrm>
          <a:off x="341669" y="1364173"/>
          <a:ext cx="5908325" cy="485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487">
                  <a:extLst>
                    <a:ext uri="{9D8B030D-6E8A-4147-A177-3AD203B41FA5}">
                      <a16:colId xmlns:a16="http://schemas.microsoft.com/office/drawing/2014/main" val="251712858"/>
                    </a:ext>
                  </a:extLst>
                </a:gridCol>
                <a:gridCol w="2836838">
                  <a:extLst>
                    <a:ext uri="{9D8B030D-6E8A-4147-A177-3AD203B41FA5}">
                      <a16:colId xmlns:a16="http://schemas.microsoft.com/office/drawing/2014/main" val="1388429594"/>
                    </a:ext>
                  </a:extLst>
                </a:gridCol>
              </a:tblGrid>
              <a:tr h="97111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Лесничества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куб. м.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088795"/>
                  </a:ext>
                </a:extLst>
              </a:tr>
              <a:tr h="97111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Маслянинское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648,6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28283"/>
                  </a:ext>
                </a:extLst>
              </a:tr>
              <a:tr h="97111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Ордынское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431,81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5834"/>
                  </a:ext>
                </a:extLst>
              </a:tr>
              <a:tr h="97111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Мошковское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262,26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721221"/>
                  </a:ext>
                </a:extLst>
              </a:tr>
              <a:tr h="9711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Мирновское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168,75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91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718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rgbClr val="174D2D"/>
      </a:lt1>
      <a:dk2>
        <a:srgbClr val="2C3C43"/>
      </a:dk2>
      <a:lt2>
        <a:srgbClr val="EBEBEB"/>
      </a:lt2>
      <a:accent1>
        <a:srgbClr val="022734"/>
      </a:accent1>
      <a:accent2>
        <a:srgbClr val="174D2D"/>
      </a:accent2>
      <a:accent3>
        <a:srgbClr val="E6B91E"/>
      </a:accent3>
      <a:accent4>
        <a:srgbClr val="E76618"/>
      </a:accent4>
      <a:accent5>
        <a:srgbClr val="C42F1A"/>
      </a:accent5>
      <a:accent6>
        <a:srgbClr val="554E31"/>
      </a:accent6>
      <a:hlink>
        <a:srgbClr val="E9F5D0"/>
      </a:hlink>
      <a:folHlink>
        <a:srgbClr val="6E91A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10649</TotalTime>
  <Words>905</Words>
  <Application>Microsoft Office PowerPoint</Application>
  <PresentationFormat>Широкоэкранный</PresentationFormat>
  <Paragraphs>130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Ларесс Анастасия Александровна</dc:creator>
  <cp:lastModifiedBy>Попов Владимир Владимирович</cp:lastModifiedBy>
  <cp:revision>376</cp:revision>
  <cp:lastPrinted>2022-01-26T10:14:41Z</cp:lastPrinted>
  <dcterms:created xsi:type="dcterms:W3CDTF">2020-05-19T08:09:07Z</dcterms:created>
  <dcterms:modified xsi:type="dcterms:W3CDTF">2022-02-15T10:49:04Z</dcterms:modified>
</cp:coreProperties>
</file>