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04" r:id="rId4"/>
    <p:sldId id="305" r:id="rId5"/>
    <p:sldId id="307" r:id="rId6"/>
    <p:sldId id="308" r:id="rId7"/>
    <p:sldId id="309" r:id="rId8"/>
    <p:sldId id="298" r:id="rId9"/>
    <p:sldId id="301" r:id="rId10"/>
    <p:sldId id="310" r:id="rId11"/>
    <p:sldId id="311" r:id="rId12"/>
    <p:sldId id="258" r:id="rId13"/>
  </p:sldIdLst>
  <p:sldSz cx="12192000" cy="6858000"/>
  <p:notesSz cx="992663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9E1"/>
    <a:srgbClr val="0F8DAE"/>
    <a:srgbClr val="446655"/>
    <a:srgbClr val="325646"/>
    <a:srgbClr val="0E8DAE"/>
    <a:srgbClr val="456755"/>
    <a:srgbClr val="284953"/>
    <a:srgbClr val="8AAEA3"/>
    <a:srgbClr val="E8F8EE"/>
    <a:srgbClr val="133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5349" autoAdjust="0"/>
  </p:normalViewPr>
  <p:slideViewPr>
    <p:cSldViewPr snapToGrid="0">
      <p:cViewPr>
        <p:scale>
          <a:sx n="106" d="100"/>
          <a:sy n="106" d="100"/>
        </p:scale>
        <p:origin x="6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Протоколы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Протоколы</c:v>
                </c:pt>
              </c:strCache>
            </c:strRef>
          </c:tx>
          <c:spPr>
            <a:solidFill>
              <a:schemeClr val="accent1">
                <a:lumMod val="10000"/>
                <a:lumOff val="90000"/>
              </a:schemeClr>
            </a:solidFill>
          </c:spPr>
          <c:dPt>
            <c:idx val="0"/>
            <c:bubble3D val="0"/>
            <c:spPr>
              <a:solidFill>
                <a:schemeClr val="accent2">
                  <a:lumMod val="25000"/>
                  <a:lumOff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22-4BB2-B674-F34427A54E8F}"/>
              </c:ext>
            </c:extLst>
          </c:dPt>
          <c:dPt>
            <c:idx val="1"/>
            <c:bubble3D val="0"/>
            <c:spPr>
              <a:solidFill>
                <a:schemeClr val="accent1">
                  <a:lumMod val="10000"/>
                  <a:lumOff val="9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22-4BB2-B674-F34427A54E8F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EE-45B3-98B6-BE294F776FBC}"/>
              </c:ext>
            </c:extLst>
          </c:dPt>
          <c:dPt>
            <c:idx val="3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57E3-437B-ADC3-FAFF12E964BF}"/>
              </c:ext>
            </c:extLst>
          </c:dPt>
          <c:cat>
            <c:strRef>
              <c:f>Лист1!$A$2:$A$5</c:f>
              <c:strCache>
                <c:ptCount val="4"/>
                <c:pt idx="0">
                  <c:v>ст. 8.37</c:v>
                </c:pt>
                <c:pt idx="1">
                  <c:v>ст. 7.11</c:v>
                </c:pt>
                <c:pt idx="2">
                  <c:v>ст. 20.25</c:v>
                </c:pt>
                <c:pt idx="3">
                  <c:v>ст. 19.7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172</c:v>
                </c:pt>
                <c:pt idx="1">
                  <c:v>2</c:v>
                </c:pt>
                <c:pt idx="2">
                  <c:v>238</c:v>
                </c:pt>
                <c:pt idx="3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E-45B3-98B6-BE294F776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0.31805</cdr:x>
      <cdr:y>0.29155</cdr:y>
    </cdr:from>
    <cdr:to>
      <cdr:x>0.45317</cdr:x>
      <cdr:y>0.38241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7615" y="917281"/>
          <a:ext cx="538537" cy="285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120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CC0A-DDDC-478E-9502-FDA21E89666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00B7-0F09-441D-B771-1FF9B89B8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30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7C530-F967-43C2-A1EC-815C5AE27D46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858838"/>
            <a:ext cx="4110038" cy="231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1" y="3300132"/>
            <a:ext cx="7942238" cy="2700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7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5211-478A-47AC-8F50-94F721F40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019-A3D9-4E98-A12D-6C1AB918A7E4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1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292-ACC4-4875-884A-D72A9136D910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9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079D-1389-4C82-A0AD-542502E24E57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00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FB3-8E09-4F15-964C-4805D46E1748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7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E31-5D2E-4891-AC2B-D548415127BB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46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B7C4-7B6B-430E-A46F-0E95DB88DE32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6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D615-1565-4A2E-A27D-FD5F4471CABC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9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2BF0-FEF4-4B4E-BBF1-BE040045475D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8913-4285-4F6E-B3FD-9131DE4628A5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9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CB69-AEC8-4A43-B505-AA9C73067EB6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7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6C3B-A676-4318-AF15-AC6E84594EBE}" type="datetime1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4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0EC9-32AE-4F1F-AA2C-D3D97F39FC63}" type="datetime1">
              <a:rPr lang="ru-RU" smtClean="0"/>
              <a:t>01.11.2021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6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E3C-9B88-4C1E-A209-258D2DA6AFAC}" type="datetime1">
              <a:rPr lang="ru-RU" smtClean="0"/>
              <a:t>01.11.2021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1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C26E-6621-4E64-B832-B22A357BD650}" type="datetime1">
              <a:rPr lang="ru-RU" smtClean="0"/>
              <a:t>01.11.2021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1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C2FE-CAA9-4FD5-8132-F97443E9ED60}" type="datetime1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3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6107-600E-4B94-AC66-C29789E3882F}" type="datetime1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9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8410-4AB6-47D5-AFCE-22ABDBDA325F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5" y="-1"/>
            <a:ext cx="12182475" cy="295275"/>
          </a:xfrm>
          <a:prstGeom prst="rect">
            <a:avLst/>
          </a:prstGeom>
          <a:gradFill flip="none" rotWithShape="1">
            <a:gsLst>
              <a:gs pos="98000">
                <a:schemeClr val="accent2">
                  <a:alpha val="58000"/>
                </a:schemeClr>
              </a:gs>
              <a:gs pos="30000">
                <a:srgbClr val="257E7F"/>
              </a:gs>
              <a:gs pos="61000">
                <a:schemeClr val="accent2"/>
              </a:gs>
              <a:gs pos="74000">
                <a:schemeClr val="tx2">
                  <a:lumMod val="75000"/>
                </a:schemeClr>
              </a:gs>
              <a:gs pos="1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94637" y="5476774"/>
            <a:ext cx="7026442" cy="138786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20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ПРИРОДНЫХ РЕСУРСОВ И ЭКОЛОГИИ НОВОСИБИРСКОЙ ОБЛАСТИ</a:t>
            </a:r>
            <a:endParaRPr lang="ru-RU" sz="20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7" y="5813659"/>
            <a:ext cx="697389" cy="777582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794527" y="1169357"/>
            <a:ext cx="8999900" cy="302269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20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государственного контроля в сфере использования объектов животного мира управления контрольно-надзорной деятельностью </a:t>
            </a:r>
          </a:p>
          <a:p>
            <a:pPr marL="722313" algn="ctr"/>
            <a:endParaRPr lang="ru-RU" sz="20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algn="ctr"/>
            <a:r>
              <a:rPr lang="ru-RU" sz="2400" b="1" i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С.Н. Доплер</a:t>
            </a:r>
          </a:p>
          <a:p>
            <a:pPr marL="722313" algn="ctr"/>
            <a:r>
              <a:rPr lang="ru-RU" sz="24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</a:t>
            </a:r>
          </a:p>
        </p:txBody>
      </p:sp>
    </p:spTree>
    <p:extLst>
      <p:ext uri="{BB962C8B-B14F-4D97-AF65-F5344CB8AC3E}">
        <p14:creationId xmlns:p14="http://schemas.microsoft.com/office/powerpoint/2010/main" val="34624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работы отдела государственного контроля в сфере использования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объектов животного мира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3 квартала 2021 года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97867"/>
              </p:ext>
            </p:extLst>
          </p:nvPr>
        </p:nvGraphicFramePr>
        <p:xfrm>
          <a:off x="463059" y="1504421"/>
          <a:ext cx="8880231" cy="152434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643135">
                  <a:extLst>
                    <a:ext uri="{9D8B030D-6E8A-4147-A177-3AD203B41FA5}">
                      <a16:colId xmlns:a16="http://schemas.microsoft.com/office/drawing/2014/main" val="4149739729"/>
                    </a:ext>
                  </a:extLst>
                </a:gridCol>
                <a:gridCol w="2237096">
                  <a:extLst>
                    <a:ext uri="{9D8B030D-6E8A-4147-A177-3AD203B41FA5}">
                      <a16:colId xmlns:a16="http://schemas.microsoft.com/office/drawing/2014/main" val="557862762"/>
                    </a:ext>
                  </a:extLst>
                </a:gridCol>
              </a:tblGrid>
              <a:tr h="304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Привлечено к административной ответственности </a:t>
                      </a:r>
                      <a:endParaRPr lang="ru-RU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453119"/>
                  </a:ext>
                </a:extLst>
              </a:tr>
              <a:tr h="304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наложенных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штрафов (</a:t>
                      </a: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1 222,7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481138"/>
                  </a:ext>
                </a:extLst>
              </a:tr>
              <a:tr h="304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Взыскано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штрафов (</a:t>
                      </a: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516,5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8638144"/>
                  </a:ext>
                </a:extLst>
              </a:tr>
              <a:tr h="304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Предъявлено к возмещению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ущерба (</a:t>
                      </a: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924,1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680446"/>
                  </a:ext>
                </a:extLst>
              </a:tr>
              <a:tr h="304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Взыскано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ущерба (</a:t>
                      </a: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1 582,2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329661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341670" y="6375683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100" b="1" i="0" u="none" strike="noStrike" kern="1200" cap="none" spc="50" normalizeH="0" baseline="0" noProof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827" y="3680944"/>
            <a:ext cx="5737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по взысканию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неоплаченных штрафов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службу судебных приставов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sz="1800" b="0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338 материалов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мировым судьям Новосибирской области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389 материалов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08088706"/>
              </p:ext>
            </p:extLst>
          </p:nvPr>
        </p:nvGraphicFramePr>
        <p:xfrm>
          <a:off x="5715726" y="3315215"/>
          <a:ext cx="3985623" cy="3146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7306492" y="5274161"/>
            <a:ext cx="644434" cy="3222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238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8004197" y="4486501"/>
            <a:ext cx="644434" cy="3222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172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4575400" y="3789352"/>
            <a:ext cx="473463" cy="398988"/>
          </a:xfrm>
          <a:prstGeom prst="upArrow">
            <a:avLst/>
          </a:prstGeom>
          <a:solidFill>
            <a:schemeClr val="bg1">
              <a:lumMod val="25000"/>
              <a:lumOff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1362076" y="3789352"/>
            <a:ext cx="473463" cy="398988"/>
          </a:xfrm>
          <a:prstGeom prst="upArrow">
            <a:avLst/>
          </a:prstGeom>
          <a:solidFill>
            <a:schemeClr val="bg1">
              <a:lumMod val="25000"/>
              <a:lumOff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273143" y="5113053"/>
            <a:ext cx="644434" cy="3222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4282" y="5569193"/>
            <a:ext cx="381364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проверки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знания требований </a:t>
            </a: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кандидату в производственные охотничьи инспектора </a:t>
            </a: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874476" y="5821183"/>
            <a:ext cx="1147316" cy="334978"/>
          </a:xfrm>
          <a:prstGeom prst="rightArrow">
            <a:avLst>
              <a:gd name="adj1" fmla="val 50000"/>
              <a:gd name="adj2" fmla="val 120270"/>
            </a:avLst>
          </a:prstGeom>
          <a:solidFill>
            <a:schemeClr val="bg1">
              <a:lumMod val="25000"/>
              <a:lumOff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284" y="5520491"/>
            <a:ext cx="1609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ru-RU" sz="4800" b="1" i="0" u="none" strike="noStrike" kern="1200" cap="none" spc="0" normalizeH="0" baseline="0" noProof="0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pattFill prst="narHorz">
                <a:fgClr>
                  <a:srgbClr val="E6B91E"/>
                </a:fgClr>
                <a:bgClr>
                  <a:srgbClr val="E6B91E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E6B91E">
                    <a:lumMod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12078" y="5280382"/>
            <a:ext cx="470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341670" y="6407122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1" i="0" u="none" strike="noStrike" kern="1200" cap="none" spc="50" normalizeH="0" baseline="0" noProof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48338" y="5349050"/>
            <a:ext cx="2357216" cy="1279244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 </a:t>
            </a:r>
            <a:endParaRPr kumimoji="0" lang="ru-RU" sz="3200" b="1" i="0" u="none" strike="noStrike" kern="1200" cap="none" spc="0" normalizeH="0" baseline="0" noProof="0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pattFill prst="narHorz">
                <a:fgClr>
                  <a:srgbClr val="E6B91E"/>
                </a:fgClr>
                <a:bgClr>
                  <a:srgbClr val="E6B91E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E6B91E">
                    <a:lumMod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4D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кандидатов прошли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74D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669" y="167057"/>
            <a:ext cx="9026449" cy="70788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4D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МПР НСО - Деятельность – Контрольно-надзорная деятельность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174D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4D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Производственный охотничий надзор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174D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73" t="3374" r="20472" b="6161"/>
          <a:stretch/>
        </p:blipFill>
        <p:spPr>
          <a:xfrm>
            <a:off x="977774" y="874943"/>
            <a:ext cx="7785980" cy="41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5" y="-1"/>
            <a:ext cx="12182475" cy="295275"/>
          </a:xfrm>
          <a:prstGeom prst="rect">
            <a:avLst/>
          </a:prstGeom>
          <a:gradFill flip="none" rotWithShape="1">
            <a:gsLst>
              <a:gs pos="98000">
                <a:schemeClr val="accent2">
                  <a:alpha val="58000"/>
                </a:schemeClr>
              </a:gs>
              <a:gs pos="30000">
                <a:srgbClr val="257E7F"/>
              </a:gs>
              <a:gs pos="61000">
                <a:schemeClr val="accent2"/>
              </a:gs>
              <a:gs pos="74000">
                <a:schemeClr val="tx2">
                  <a:lumMod val="75000"/>
                </a:schemeClr>
              </a:gs>
              <a:gs pos="1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90745" y="5667375"/>
            <a:ext cx="7162579" cy="100959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32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надзора</a:t>
            </a:r>
            <a:endParaRPr lang="ru-RU" sz="24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341670" y="6415830"/>
            <a:ext cx="683339" cy="365125"/>
          </a:xfrm>
        </p:spPr>
        <p:txBody>
          <a:bodyPr/>
          <a:lstStyle/>
          <a:p>
            <a:fld id="{45A5D54C-AE98-40EB-9D78-28E180E78F75}" type="slidenum">
              <a:rPr lang="ru-RU" sz="11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11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70906" y="1356755"/>
            <a:ext cx="3170150" cy="1795748"/>
            <a:chOff x="4805465" y="3784060"/>
            <a:chExt cx="3482502" cy="2675106"/>
          </a:xfrm>
        </p:grpSpPr>
        <p:sp>
          <p:nvSpPr>
            <p:cNvPr id="10" name="Овал 9"/>
            <p:cNvSpPr/>
            <p:nvPr/>
          </p:nvSpPr>
          <p:spPr>
            <a:xfrm>
              <a:off x="4805465" y="3784060"/>
              <a:ext cx="3482502" cy="2675106"/>
            </a:xfrm>
            <a:prstGeom prst="ellipse">
              <a:avLst/>
            </a:prstGeom>
            <a:solidFill>
              <a:srgbClr val="D7E9E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90290" y="4157747"/>
              <a:ext cx="3112851" cy="141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Федеральный государственный охотничий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контроль (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надзор)</a:t>
              </a:r>
              <a:endParaRPr lang="ru-RU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14637" y="1356755"/>
            <a:ext cx="3681318" cy="1795748"/>
            <a:chOff x="4620639" y="3634307"/>
            <a:chExt cx="3482502" cy="2675106"/>
          </a:xfrm>
        </p:grpSpPr>
        <p:sp>
          <p:nvSpPr>
            <p:cNvPr id="13" name="Овал 12"/>
            <p:cNvSpPr/>
            <p:nvPr/>
          </p:nvSpPr>
          <p:spPr>
            <a:xfrm>
              <a:off x="4620639" y="3634307"/>
              <a:ext cx="3482502" cy="2675106"/>
            </a:xfrm>
            <a:prstGeom prst="ellipse">
              <a:avLst/>
            </a:prstGeom>
            <a:solidFill>
              <a:srgbClr val="D7E9E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5464" y="3634307"/>
              <a:ext cx="3112851" cy="1870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Федеральный государственный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контроль (надзор)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 области охраны и использования объектов животного мира и среды их обитания</a:t>
              </a:r>
              <a:endParaRPr lang="ru-RU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2504" y="3587597"/>
            <a:ext cx="3626953" cy="246221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ЮЛ, ИП 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гражданами требований, установленных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охоте и о сохранении охотничьих ресурсов и о внесении изменений в отдельные законодательные акты Российской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другими федеральными законами и принимаемыми в соответствии с ними иными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НПА РФ, НПА субъектов РФ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области охоты и сохранения охотничьих ресурсов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0480" y="3695318"/>
            <a:ext cx="3626953" cy="224676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ЮЛ, ИП 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гражданами требований, установленных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животном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мире»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другими федеральными законами, принимаемыми в соответствии с ними иными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НПА РФ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НПА субъектов РФ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области охраны, воспроизводства и использования объектов животного мира и среды их обитания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6889684" y="3152503"/>
            <a:ext cx="531223" cy="435094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490368" y="3152503"/>
            <a:ext cx="531223" cy="435094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341670" y="6354871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1" i="0" u="none" strike="noStrike" kern="1200" cap="none" spc="50" normalizeH="0" baseline="0" noProof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" y="1027611"/>
            <a:ext cx="85513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9525">
                  <a:solidFill>
                    <a:srgbClr val="174D2D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чрезвычайно </a:t>
            </a: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srgbClr val="174D2D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риск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в случае наличия 4 критериев риска;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9525">
                  <a:solidFill>
                    <a:srgbClr val="174D2D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значительный </a:t>
            </a: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srgbClr val="174D2D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в случае наличия от 2 до 3 критериев риска;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2700" cmpd="sng">
                  <a:solidFill>
                    <a:srgbClr val="E76618"/>
                  </a:solidFill>
                  <a:prstDash val="solid"/>
                </a:ln>
                <a:gradFill>
                  <a:gsLst>
                    <a:gs pos="0">
                      <a:srgbClr val="E76618"/>
                    </a:gs>
                    <a:gs pos="4000">
                      <a:srgbClr val="E76618">
                        <a:lumMod val="60000"/>
                        <a:lumOff val="40000"/>
                      </a:srgbClr>
                    </a:gs>
                    <a:gs pos="87000">
                      <a:srgbClr val="E76618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умеренный 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solidFill>
                    <a:srgbClr val="E76618"/>
                  </a:solidFill>
                  <a:prstDash val="solid"/>
                </a:ln>
                <a:gradFill>
                  <a:gsLst>
                    <a:gs pos="0">
                      <a:srgbClr val="E76618"/>
                    </a:gs>
                    <a:gs pos="4000">
                      <a:srgbClr val="E76618">
                        <a:lumMod val="60000"/>
                        <a:lumOff val="40000"/>
                      </a:srgbClr>
                    </a:gs>
                    <a:gs pos="87000">
                      <a:srgbClr val="E76618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в случае наличия 1 критерия риска;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174D2D">
                    <a:lumMod val="25000"/>
                    <a:lumOff val="75000"/>
                  </a:srgbClr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низкий </a:t>
            </a:r>
            <a:r>
              <a:rPr kumimoji="0" lang="ru-RU" sz="2800" b="1" i="0" u="none" strike="noStrike" kern="1200" cap="none" spc="0" normalizeH="0" baseline="0" noProof="0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174D2D">
                    <a:lumMod val="25000"/>
                    <a:lumOff val="75000"/>
                  </a:srgbClr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в случае отсутствия критериев риска.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341669" y="306972"/>
            <a:ext cx="8880231" cy="72063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Категории риска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3565" y="5031432"/>
            <a:ext cx="5747658" cy="1323439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Пункт 8 постановления </a:t>
            </a:r>
            <a:r>
              <a:rPr lang="ru-RU" sz="2000" dirty="0" smtClean="0">
                <a:solidFill>
                  <a:prstClr val="black"/>
                </a:solidFill>
              </a:rPr>
              <a:t>Правительства РФ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от 30.06.2021 № 1065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«О федеральном государственном охотничьем контроле (надзоре)»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96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63059" y="284574"/>
            <a:ext cx="8880231" cy="102171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Критерии отнесения объектов контроля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категориям риска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1" i="0" u="none" strike="noStrike" kern="1200" cap="none" spc="50" normalizeH="0" baseline="0" noProof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6699" y="3277316"/>
            <a:ext cx="3352800" cy="1760743"/>
          </a:xfrm>
          <a:prstGeom prst="roundRect">
            <a:avLst/>
          </a:prstGeom>
          <a:solidFill>
            <a:srgbClr val="8AAE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 w="6600">
                  <a:solidFill>
                    <a:srgbClr val="174D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174D2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Охотпользователи</a:t>
            </a:r>
            <a:r>
              <a:rPr kumimoji="0" lang="ru-RU" sz="2400" b="1" i="0" u="none" strike="noStrike" kern="1200" cap="none" spc="0" normalizeH="0" noProof="0" dirty="0" smtClean="0">
                <a:ln w="6600">
                  <a:solidFill>
                    <a:srgbClr val="174D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174D2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Новосибирской области</a:t>
            </a:r>
            <a:endParaRPr kumimoji="0" lang="ru-RU" sz="2400" b="1" i="0" u="none" strike="noStrike" kern="1200" cap="none" spc="0" normalizeH="0" baseline="0" noProof="0" dirty="0">
              <a:ln w="6600">
                <a:solidFill>
                  <a:srgbClr val="174D2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174D2D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0246" y="5431791"/>
            <a:ext cx="8880230" cy="1088572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4D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D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территории объекта контроля видов охотничьих ресурсов, занесенных в Красную книгу РФ и (или) красные книги субъектов РФ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4D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3059" y="1445623"/>
            <a:ext cx="8880231" cy="1477067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74D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вступивших в законную силу в течение 3 лет, предшествующих проведению контрольного (надзорного) мероприятия, постановлений о назначении административного наказания лицу, деятельность которого является объектом контроля, за совершение административных правонарушений в области охоты и сохранения охотничьих ресурсов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9721" y="3555755"/>
            <a:ext cx="4693570" cy="1088572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D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зон охраны охотничьих ресурсов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4D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242172" y="5034815"/>
            <a:ext cx="531223" cy="400220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2242171" y="2922688"/>
            <a:ext cx="531223" cy="354627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4183998" y="3898455"/>
            <a:ext cx="531223" cy="400220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341670" y="6354871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1" i="0" u="none" strike="noStrike" kern="1200" cap="none" spc="50" normalizeH="0" baseline="0" noProof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341669" y="306972"/>
            <a:ext cx="8880231" cy="91222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Объекты контроля на территории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Новосибирской области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269694" y="1409595"/>
            <a:ext cx="2952206" cy="237744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525">
                  <a:solidFill>
                    <a:srgbClr val="174D2D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Значительный риск</a:t>
            </a:r>
          </a:p>
          <a:p>
            <a:pPr algn="ctr"/>
            <a:endParaRPr lang="ru-RU" b="1" dirty="0">
              <a:ln w="9525">
                <a:solidFill>
                  <a:srgbClr val="174D2D"/>
                </a:solidFill>
                <a:prstDash val="solid"/>
              </a:ln>
              <a:solidFill>
                <a:srgbClr val="C42F1A"/>
              </a:solidFill>
              <a:effectLst>
                <a:outerShdw blurRad="12700" dist="38100" dir="2700000" algn="tl" rotWithShape="0">
                  <a:srgbClr val="C42F1A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объектов контроля</a:t>
            </a:r>
          </a:p>
        </p:txBody>
      </p:sp>
      <p:sp>
        <p:nvSpPr>
          <p:cNvPr id="10" name="Овал 9"/>
          <p:cNvSpPr/>
          <p:nvPr/>
        </p:nvSpPr>
        <p:spPr>
          <a:xfrm>
            <a:off x="3317488" y="2788710"/>
            <a:ext cx="2952206" cy="2377440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 cmpd="sng">
                  <a:solidFill>
                    <a:srgbClr val="E76618"/>
                  </a:solidFill>
                  <a:prstDash val="solid"/>
                </a:ln>
                <a:gradFill>
                  <a:gsLst>
                    <a:gs pos="0">
                      <a:srgbClr val="E76618"/>
                    </a:gs>
                    <a:gs pos="4000">
                      <a:srgbClr val="E76618">
                        <a:lumMod val="60000"/>
                        <a:lumOff val="40000"/>
                      </a:srgbClr>
                    </a:gs>
                    <a:gs pos="87000">
                      <a:srgbClr val="E76618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Умеренный риск</a:t>
            </a:r>
          </a:p>
          <a:p>
            <a:pPr algn="ctr"/>
            <a:endParaRPr lang="ru-RU" b="1" dirty="0">
              <a:ln w="9525">
                <a:solidFill>
                  <a:srgbClr val="174D2D"/>
                </a:solidFill>
                <a:prstDash val="solid"/>
              </a:ln>
              <a:solidFill>
                <a:srgbClr val="C42F1A"/>
              </a:solidFill>
              <a:effectLst>
                <a:outerShdw blurRad="12700" dist="38100" dir="2700000" algn="tl" rotWithShape="0">
                  <a:srgbClr val="C42F1A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контроля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5282" y="4167825"/>
            <a:ext cx="2952206" cy="237744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174D2D">
                    <a:lumMod val="25000"/>
                    <a:lumOff val="75000"/>
                  </a:srgbClr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Низкий риск</a:t>
            </a:r>
          </a:p>
          <a:p>
            <a:pPr algn="ctr"/>
            <a:endParaRPr lang="ru-RU" b="1" dirty="0">
              <a:ln w="9525">
                <a:solidFill>
                  <a:srgbClr val="174D2D"/>
                </a:solidFill>
                <a:prstDash val="solid"/>
              </a:ln>
              <a:solidFill>
                <a:srgbClr val="C42F1A"/>
              </a:solidFill>
              <a:effectLst>
                <a:outerShdw blurRad="12700" dist="38100" dir="2700000" algn="tl" rotWithShape="0">
                  <a:srgbClr val="C42F1A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контроля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94" y="4334892"/>
            <a:ext cx="3029969" cy="2019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4" y="1559306"/>
            <a:ext cx="3021841" cy="191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70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341670" y="6354871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100" b="1" i="0" u="none" strike="noStrike" kern="1200" cap="none" spc="50" normalizeH="0" baseline="0" noProof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" y="1097280"/>
            <a:ext cx="85513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200" b="1" dirty="0">
                <a:ln w="9525">
                  <a:solidFill>
                    <a:srgbClr val="174D2D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чрезвычайно высокий риск;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200" b="1" dirty="0">
                <a:ln w="9525">
                  <a:solidFill>
                    <a:srgbClr val="174D2D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высокий риск;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200" b="1" dirty="0">
                <a:ln w="9525">
                  <a:solidFill>
                    <a:srgbClr val="174D2D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значительный риск;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средний риск;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умеренный риск;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5000"/>
                    <a:lumOff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низкий риск.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341669" y="306972"/>
            <a:ext cx="8880231" cy="72063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Категории риска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0903" y="2697718"/>
            <a:ext cx="3866129" cy="3170099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Пункт 10 постановления Правительства РФ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30.06.2021 № 1094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 федеральном государственном контроле (надзоре) в области охраны, воспроизводства и использования объектов животного мира и среды их обитания»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341670" y="6354871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100" b="1" i="0" u="none" strike="noStrike" kern="1200" cap="none" spc="50" normalizeH="0" baseline="0" noProof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341669" y="306972"/>
            <a:ext cx="8880231" cy="91222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Объекты контроля на территории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Новосибирской области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269694" y="1409595"/>
            <a:ext cx="2952206" cy="237744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9525">
                  <a:solidFill>
                    <a:srgbClr val="174D2D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Значительный риск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 w="9525">
                <a:solidFill>
                  <a:srgbClr val="174D2D"/>
                </a:solidFill>
                <a:prstDash val="solid"/>
              </a:ln>
              <a:solidFill>
                <a:srgbClr val="C42F1A"/>
              </a:solidFill>
              <a:effectLst>
                <a:outerShdw blurRad="12700" dist="38100" dir="2700000" algn="tl" rotWithShape="0">
                  <a:srgbClr val="C42F1A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объекта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контроля</a:t>
            </a:r>
          </a:p>
        </p:txBody>
      </p:sp>
      <p:sp>
        <p:nvSpPr>
          <p:cNvPr id="10" name="Овал 9"/>
          <p:cNvSpPr/>
          <p:nvPr/>
        </p:nvSpPr>
        <p:spPr>
          <a:xfrm>
            <a:off x="3317488" y="2788710"/>
            <a:ext cx="2952206" cy="2377440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2700" cmpd="sng">
                  <a:solidFill>
                    <a:srgbClr val="E76618"/>
                  </a:solidFill>
                  <a:prstDash val="solid"/>
                </a:ln>
                <a:gradFill>
                  <a:gsLst>
                    <a:gs pos="0">
                      <a:srgbClr val="E76618"/>
                    </a:gs>
                    <a:gs pos="4000">
                      <a:srgbClr val="E76618">
                        <a:lumMod val="60000"/>
                        <a:lumOff val="40000"/>
                      </a:srgbClr>
                    </a:gs>
                    <a:gs pos="87000">
                      <a:srgbClr val="E76618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Средний риск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 w="9525">
                <a:solidFill>
                  <a:srgbClr val="174D2D"/>
                </a:solidFill>
                <a:prstDash val="solid"/>
              </a:ln>
              <a:solidFill>
                <a:srgbClr val="C42F1A"/>
              </a:solidFill>
              <a:effectLst>
                <a:outerShdw blurRad="12700" dist="38100" dir="2700000" algn="tl" rotWithShape="0">
                  <a:srgbClr val="C42F1A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объектов контроля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5282" y="4167825"/>
            <a:ext cx="2952206" cy="237744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174D2D">
                    <a:lumMod val="25000"/>
                    <a:lumOff val="75000"/>
                  </a:srgbClr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Низкий риск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 w="9525">
                <a:solidFill>
                  <a:srgbClr val="174D2D"/>
                </a:solidFill>
                <a:prstDash val="solid"/>
              </a:ln>
              <a:solidFill>
                <a:srgbClr val="C42F1A"/>
              </a:solidFill>
              <a:effectLst>
                <a:outerShdw blurRad="12700" dist="38100" dir="2700000" algn="tl" rotWithShape="0">
                  <a:srgbClr val="C42F1A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объектов контроля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7" y="1569688"/>
            <a:ext cx="2761095" cy="1816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3"/>
          <a:stretch/>
        </p:blipFill>
        <p:spPr>
          <a:xfrm>
            <a:off x="6541755" y="4302035"/>
            <a:ext cx="2950110" cy="1964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72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368774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1" i="0" u="none" strike="noStrike" kern="1200" cap="none" spc="50" normalizeH="0" baseline="0" noProof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76199" y="210234"/>
            <a:ext cx="8880231" cy="71469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проверки</a:t>
            </a:r>
            <a:endParaRPr lang="ru-RU" sz="24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198" y="1506282"/>
            <a:ext cx="4191595" cy="3139321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Постановление Правительства РФ </a:t>
            </a:r>
          </a:p>
          <a:p>
            <a:pPr lvl="0">
              <a:defRPr/>
            </a:pPr>
            <a:r>
              <a:rPr lang="ru-RU" sz="1800" dirty="0"/>
              <a:t>от 08.09.2021 № 1520 </a:t>
            </a:r>
            <a:endParaRPr lang="ru-RU" sz="1800" dirty="0" smtClean="0"/>
          </a:p>
          <a:p>
            <a:pPr lvl="0">
              <a:defRPr/>
            </a:pPr>
            <a:r>
              <a:rPr lang="ru-RU" sz="1800" dirty="0" smtClean="0"/>
              <a:t>«Об </a:t>
            </a:r>
            <a:r>
              <a:rPr lang="ru-RU" sz="1800" dirty="0"/>
              <a:t>особенностях проведения в 2022 году плановых контрольных (надзорных) мероприятий, плановых проверок в отношении субъектов малого предпринимательства и о внесении изменений в некоторые акты Правительства Российской </a:t>
            </a:r>
            <a:r>
              <a:rPr lang="ru-RU" sz="1800" dirty="0" smtClean="0"/>
              <a:t>Федерации»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667794" y="2616684"/>
            <a:ext cx="914400" cy="666447"/>
          </a:xfrm>
          <a:prstGeom prst="right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72703" y="2077152"/>
            <a:ext cx="3758679" cy="16312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Плановые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контрольные (надзорные)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отношении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субъектов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малого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2022 году 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проводятся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7139" y="3825940"/>
            <a:ext cx="2271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предусмотрены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исключения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54" y="3737162"/>
            <a:ext cx="1256459" cy="12547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06" y="3737162"/>
            <a:ext cx="1256459" cy="12547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1486" y="5434149"/>
            <a:ext cx="786911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подготовлен проект плана проведения плановых контрольных (надзорных) мероприятий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2022 год с учетом данных требований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368774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100" b="1" i="0" u="none" strike="noStrike" kern="1200" cap="none" spc="50" normalizeH="0" baseline="0" noProof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76199" y="210234"/>
            <a:ext cx="8880231" cy="81737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Контрольно-надзорные мероприятия в 2021 году</a:t>
            </a:r>
            <a:endParaRPr lang="ru-RU" sz="24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3800"/>
              </p:ext>
            </p:extLst>
          </p:nvPr>
        </p:nvGraphicFramePr>
        <p:xfrm>
          <a:off x="476201" y="1444801"/>
          <a:ext cx="8880229" cy="1402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63749">
                  <a:extLst>
                    <a:ext uri="{9D8B030D-6E8A-4147-A177-3AD203B41FA5}">
                      <a16:colId xmlns:a16="http://schemas.microsoft.com/office/drawing/2014/main" val="283945278"/>
                    </a:ext>
                  </a:extLst>
                </a:gridCol>
                <a:gridCol w="2163749">
                  <a:extLst>
                    <a:ext uri="{9D8B030D-6E8A-4147-A177-3AD203B41FA5}">
                      <a16:colId xmlns:a16="http://schemas.microsoft.com/office/drawing/2014/main" val="200668219"/>
                    </a:ext>
                  </a:extLst>
                </a:gridCol>
                <a:gridCol w="2163749">
                  <a:extLst>
                    <a:ext uri="{9D8B030D-6E8A-4147-A177-3AD203B41FA5}">
                      <a16:colId xmlns:a16="http://schemas.microsoft.com/office/drawing/2014/main" val="4150296302"/>
                    </a:ext>
                  </a:extLst>
                </a:gridCol>
                <a:gridCol w="2388982">
                  <a:extLst>
                    <a:ext uri="{9D8B030D-6E8A-4147-A177-3AD203B41FA5}">
                      <a16:colId xmlns:a16="http://schemas.microsoft.com/office/drawing/2014/main" val="17555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Проведено плановых проверок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Выявлено нарушений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Составлено протоколов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Вынесено предупреждений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93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89434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6199" y="2942511"/>
            <a:ext cx="888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 внеплановые проверки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отношении ЮЛ по контролю за выполнением ранее выданных предписаний – нарушения устранены.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6037" y="3588842"/>
            <a:ext cx="54654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Нарушения: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порядка оформления и выдачи разрешений на добычу охотничьих ресурсов, утвержденного приказом Минприроды России от 29.08.2014 № 379;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необходимого количества аншлагов, панно, биотехнических сооружений, отсутствие необходимого количества страхового запаса кормов для подкорки животных;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на местности в зоне охраны охотничьих ресурсов специальных информационных знаков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Другая 5">
      <a:dk1>
        <a:sysClr val="windowText" lastClr="000000"/>
      </a:dk1>
      <a:lt1>
        <a:srgbClr val="174D2D"/>
      </a:lt1>
      <a:dk2>
        <a:srgbClr val="2C3C43"/>
      </a:dk2>
      <a:lt2>
        <a:srgbClr val="EBEBEB"/>
      </a:lt2>
      <a:accent1>
        <a:srgbClr val="022734"/>
      </a:accent1>
      <a:accent2>
        <a:srgbClr val="174D2D"/>
      </a:accent2>
      <a:accent3>
        <a:srgbClr val="E6B91E"/>
      </a:accent3>
      <a:accent4>
        <a:srgbClr val="E76618"/>
      </a:accent4>
      <a:accent5>
        <a:srgbClr val="C42F1A"/>
      </a:accent5>
      <a:accent6>
        <a:srgbClr val="554E31"/>
      </a:accent6>
      <a:hlink>
        <a:srgbClr val="E9F5D0"/>
      </a:hlink>
      <a:folHlink>
        <a:srgbClr val="6E91A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2979</TotalTime>
  <Words>674</Words>
  <Application>Microsoft Office PowerPoint</Application>
  <PresentationFormat>Широкоэкранный</PresentationFormat>
  <Paragraphs>125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Ларесс Анастасия Александровна</dc:creator>
  <cp:lastModifiedBy>Севастьянов Алексей Валерьевич</cp:lastModifiedBy>
  <cp:revision>266</cp:revision>
  <cp:lastPrinted>2021-01-26T02:28:00Z</cp:lastPrinted>
  <dcterms:created xsi:type="dcterms:W3CDTF">2020-05-19T08:09:07Z</dcterms:created>
  <dcterms:modified xsi:type="dcterms:W3CDTF">2021-11-01T09:12:48Z</dcterms:modified>
</cp:coreProperties>
</file>