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302" r:id="rId4"/>
    <p:sldId id="293" r:id="rId5"/>
    <p:sldId id="290" r:id="rId6"/>
    <p:sldId id="299" r:id="rId7"/>
    <p:sldId id="303" r:id="rId8"/>
    <p:sldId id="300" r:id="rId9"/>
    <p:sldId id="301" r:id="rId10"/>
    <p:sldId id="298" r:id="rId11"/>
    <p:sldId id="296" r:id="rId12"/>
    <p:sldId id="258" r:id="rId13"/>
  </p:sldIdLst>
  <p:sldSz cx="12192000" cy="6858000"/>
  <p:notesSz cx="9926638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284953"/>
    <a:srgbClr val="E8F8EE"/>
    <a:srgbClr val="D7E9E1"/>
    <a:srgbClr val="8AAEA3"/>
    <a:srgbClr val="0E8DAE"/>
    <a:srgbClr val="456755"/>
    <a:srgbClr val="446655"/>
    <a:srgbClr val="0F8DAE"/>
    <a:srgbClr val="325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5" autoAdjust="0"/>
    <p:restoredTop sz="95349" autoAdjust="0"/>
  </p:normalViewPr>
  <p:slideViewPr>
    <p:cSldViewPr snapToGrid="0">
      <p:cViewPr varScale="1">
        <p:scale>
          <a:sx n="110" d="100"/>
          <a:sy n="110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4.345767017613017E-2"/>
          <c:y val="4.7365702383016975E-2"/>
          <c:w val="0.90439312561251362"/>
          <c:h val="0.829867204058117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spPr>
            <a:gradFill flip="none" rotWithShape="1">
              <a:gsLst>
                <a:gs pos="0">
                  <a:schemeClr val="accent3">
                    <a:tint val="77000"/>
                  </a:schemeClr>
                </a:gs>
                <a:gs pos="75000">
                  <a:schemeClr val="accent3">
                    <a:tint val="77000"/>
                    <a:lumMod val="60000"/>
                    <a:lumOff val="40000"/>
                  </a:schemeClr>
                </a:gs>
                <a:gs pos="51000">
                  <a:schemeClr val="accent3">
                    <a:tint val="77000"/>
                    <a:alpha val="75000"/>
                  </a:schemeClr>
                </a:gs>
                <a:gs pos="100000">
                  <a:schemeClr val="accent3">
                    <a:tint val="77000"/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Случаи незаконной рубки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99-4094-BE87-7F2BAE8A335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spPr>
            <a:gradFill flip="none" rotWithShape="1">
              <a:gsLst>
                <a:gs pos="0">
                  <a:schemeClr val="accent3">
                    <a:shade val="76000"/>
                  </a:schemeClr>
                </a:gs>
                <a:gs pos="75000">
                  <a:schemeClr val="accent3">
                    <a:shade val="76000"/>
                    <a:lumMod val="60000"/>
                    <a:lumOff val="40000"/>
                  </a:schemeClr>
                </a:gs>
                <a:gs pos="51000">
                  <a:schemeClr val="accent3">
                    <a:shade val="76000"/>
                    <a:alpha val="75000"/>
                  </a:schemeClr>
                </a:gs>
                <a:gs pos="100000">
                  <a:schemeClr val="accent3">
                    <a:shade val="76000"/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Случаи незаконной рубки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99-4094-BE87-7F2BAE8A335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55"/>
        <c:overlap val="-70"/>
        <c:axId val="468253983"/>
        <c:axId val="468256895"/>
      </c:barChart>
      <c:catAx>
        <c:axId val="468253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8256895"/>
        <c:crosses val="autoZero"/>
        <c:auto val="1"/>
        <c:lblAlgn val="ctr"/>
        <c:lblOffset val="100"/>
        <c:noMultiLvlLbl val="0"/>
      </c:catAx>
      <c:valAx>
        <c:axId val="468256895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8253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8.0069027495292419E-2"/>
          <c:y val="7.9570307605173016E-2"/>
          <c:w val="0.73115422068114821"/>
          <c:h val="0.715927736470980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spPr>
            <a:gradFill flip="none" rotWithShape="1">
              <a:gsLst>
                <a:gs pos="0">
                  <a:schemeClr val="accent3">
                    <a:tint val="77000"/>
                  </a:schemeClr>
                </a:gs>
                <a:gs pos="75000">
                  <a:schemeClr val="accent3">
                    <a:tint val="77000"/>
                    <a:lumMod val="60000"/>
                    <a:lumOff val="40000"/>
                  </a:schemeClr>
                </a:gs>
                <a:gs pos="51000">
                  <a:schemeClr val="accent3">
                    <a:tint val="77000"/>
                    <a:alpha val="75000"/>
                  </a:schemeClr>
                </a:gs>
                <a:gs pos="100000">
                  <a:schemeClr val="accent3">
                    <a:tint val="77000"/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Объем незаконно заготовленной древесины (тыс. м. куб.)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0C-4635-8905-0E8B8675A80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spPr>
            <a:gradFill flip="none" rotWithShape="1">
              <a:gsLst>
                <a:gs pos="0">
                  <a:schemeClr val="accent3">
                    <a:shade val="76000"/>
                  </a:schemeClr>
                </a:gs>
                <a:gs pos="75000">
                  <a:schemeClr val="accent3">
                    <a:shade val="76000"/>
                    <a:lumMod val="60000"/>
                    <a:lumOff val="40000"/>
                  </a:schemeClr>
                </a:gs>
                <a:gs pos="51000">
                  <a:schemeClr val="accent3">
                    <a:shade val="76000"/>
                    <a:alpha val="75000"/>
                  </a:schemeClr>
                </a:gs>
                <a:gs pos="100000">
                  <a:schemeClr val="accent3">
                    <a:shade val="76000"/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Объем незаконно заготовленной древесины (тыс. м. куб.)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40C-4635-8905-0E8B8675A80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55"/>
        <c:overlap val="-70"/>
        <c:axId val="534879423"/>
        <c:axId val="534888991"/>
      </c:barChart>
      <c:catAx>
        <c:axId val="5348794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34888991"/>
        <c:crosses val="autoZero"/>
        <c:auto val="1"/>
        <c:lblAlgn val="ctr"/>
        <c:lblOffset val="100"/>
        <c:noMultiLvlLbl val="0"/>
      </c:catAx>
      <c:valAx>
        <c:axId val="534888991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348794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584016224578843"/>
          <c:y val="2.0540917419065666E-2"/>
          <c:w val="0.6734593183925337"/>
          <c:h val="0.682859545179196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spPr>
            <a:gradFill flip="none" rotWithShape="1">
              <a:gsLst>
                <a:gs pos="0">
                  <a:schemeClr val="accent3">
                    <a:tint val="77000"/>
                  </a:schemeClr>
                </a:gs>
                <a:gs pos="75000">
                  <a:schemeClr val="accent3">
                    <a:tint val="77000"/>
                    <a:lumMod val="60000"/>
                    <a:lumOff val="40000"/>
                  </a:schemeClr>
                </a:gs>
                <a:gs pos="51000">
                  <a:schemeClr val="accent3">
                    <a:tint val="77000"/>
                    <a:alpha val="75000"/>
                  </a:schemeClr>
                </a:gs>
                <a:gs pos="100000">
                  <a:schemeClr val="accent3">
                    <a:tint val="77000"/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Нанесенный вред лесному хозяйству (млн. руб)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74.599999999999994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BE-4C32-87A4-AB6CF3FA128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spPr>
            <a:gradFill flip="none" rotWithShape="1">
              <a:gsLst>
                <a:gs pos="0">
                  <a:schemeClr val="accent3">
                    <a:shade val="76000"/>
                  </a:schemeClr>
                </a:gs>
                <a:gs pos="75000">
                  <a:schemeClr val="accent3">
                    <a:shade val="76000"/>
                    <a:lumMod val="60000"/>
                    <a:lumOff val="40000"/>
                  </a:schemeClr>
                </a:gs>
                <a:gs pos="51000">
                  <a:schemeClr val="accent3">
                    <a:shade val="76000"/>
                    <a:alpha val="75000"/>
                  </a:schemeClr>
                </a:gs>
                <a:gs pos="100000">
                  <a:schemeClr val="accent3">
                    <a:shade val="76000"/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Нанесенный вред лесному хозяйству (млн. руб)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119.9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BE-4C32-87A4-AB6CF3FA128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55"/>
        <c:overlap val="-70"/>
        <c:axId val="534879423"/>
        <c:axId val="534888991"/>
      </c:barChart>
      <c:catAx>
        <c:axId val="5348794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34888991"/>
        <c:crosses val="autoZero"/>
        <c:auto val="1"/>
        <c:lblAlgn val="ctr"/>
        <c:lblOffset val="100"/>
        <c:noMultiLvlLbl val="0"/>
      </c:catAx>
      <c:valAx>
        <c:axId val="534888991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348794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733966030303845"/>
          <c:y val="1.5715706055670259E-2"/>
          <c:w val="0.8826603628195141"/>
          <c:h val="0.859000174549653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тыс. руб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4CF-4A82-839C-3878F6690630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4CF-4A82-839C-3878F6690630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4CF-4A82-839C-3878F6690630}"/>
              </c:ext>
            </c:extLst>
          </c:dPt>
          <c:dLbls>
            <c:dLbl>
              <c:idx val="0"/>
              <c:layout>
                <c:manualLayout>
                  <c:x val="0"/>
                  <c:y val="9.72338648048663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4CF-4A82-839C-3878F6690630}"/>
                </c:ext>
              </c:extLst>
            </c:dLbl>
            <c:dLbl>
              <c:idx val="1"/>
              <c:layout>
                <c:manualLayout>
                  <c:x val="-2.753181903270314E-3"/>
                  <c:y val="9.04501067952245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4CF-4A82-839C-3878F6690630}"/>
                </c:ext>
              </c:extLst>
            </c:dLbl>
            <c:dLbl>
              <c:idx val="2"/>
              <c:layout>
                <c:manualLayout>
                  <c:x val="-1.376590951635258E-3"/>
                  <c:y val="0.3866742065495848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4CF-4A82-839C-3878F66906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1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2018 год</c:v>
                </c:pt>
                <c:pt idx="1">
                  <c:v>2019 год</c:v>
                </c:pt>
                <c:pt idx="2">
                  <c:v>2020 год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>
                  <c:v>5090</c:v>
                </c:pt>
                <c:pt idx="1">
                  <c:v>4753</c:v>
                </c:pt>
                <c:pt idx="2">
                  <c:v>18951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78-4570-A4F7-0A1EA681F68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23923567"/>
        <c:axId val="1123925647"/>
        <c:axId val="0"/>
      </c:bar3DChart>
      <c:catAx>
        <c:axId val="11239235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3925647"/>
        <c:crosses val="autoZero"/>
        <c:auto val="1"/>
        <c:lblAlgn val="ctr"/>
        <c:lblOffset val="100"/>
        <c:noMultiLvlLbl val="0"/>
      </c:catAx>
      <c:valAx>
        <c:axId val="11239256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3923567"/>
        <c:crosses val="autoZero"/>
        <c:crossBetween val="between"/>
      </c:valAx>
      <c:dTable>
        <c:showHorzBorder val="0"/>
        <c:showVertBorder val="0"/>
        <c:showOutline val="0"/>
        <c:showKeys val="0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dir="18180000" sx="200000" sy="200000" algn="ctr" rotWithShape="0">
                    <a:srgbClr val="000000">
                      <a:alpha val="0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9"/>
          <c:dPt>
            <c:idx val="0"/>
            <c:bubble3D val="0"/>
            <c:spPr>
              <a:pattFill prst="ltUpDiag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6EB6-4CA4-93AA-4C0DC166D485}"/>
              </c:ext>
            </c:extLst>
          </c:dPt>
          <c:dPt>
            <c:idx val="1"/>
            <c:bubble3D val="0"/>
            <c:spPr>
              <a:pattFill prst="ltUpDiag">
                <a:fgClr>
                  <a:schemeClr val="accent2"/>
                </a:fgClr>
                <a:bgClr>
                  <a:schemeClr val="accent2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2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2-6EB6-4CA4-93AA-4C0DC166D485}"/>
              </c:ext>
            </c:extLst>
          </c:dPt>
          <c:dPt>
            <c:idx val="2"/>
            <c:bubble3D val="0"/>
            <c:spPr>
              <a:pattFill prst="ltUpDiag">
                <a:fgClr>
                  <a:schemeClr val="accent3"/>
                </a:fgClr>
                <a:bgClr>
                  <a:schemeClr val="accent3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3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3-6EB6-4CA4-93AA-4C0DC166D485}"/>
              </c:ext>
            </c:extLst>
          </c:dPt>
          <c:dPt>
            <c:idx val="3"/>
            <c:bubble3D val="0"/>
            <c:spPr>
              <a:pattFill prst="ltUpDiag">
                <a:fgClr>
                  <a:schemeClr val="accent4"/>
                </a:fgClr>
                <a:bgClr>
                  <a:schemeClr val="accent4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4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4-6EB6-4CA4-93AA-4C0DC166D485}"/>
              </c:ext>
            </c:extLst>
          </c:dPt>
          <c:dLbls>
            <c:dLbl>
              <c:idx val="0"/>
              <c:layout>
                <c:manualLayout>
                  <c:x val="-0.15950915286502462"/>
                  <c:y val="-0.10434200714727897"/>
                </c:manualLayout>
              </c:layout>
              <c:tx>
                <c:rich>
                  <a:bodyPr/>
                  <a:lstStyle/>
                  <a:p>
                    <a:fld id="{C5980B19-E7D9-4681-8502-096CA7DFAB43}" type="VALUE">
                      <a:rPr lang="ru-RU" smtClean="0"/>
                      <a:pPr/>
                      <a:t>[ЗНАЧЕНИЕ]</a:t>
                    </a:fld>
                    <a:r>
                      <a:rPr lang="ru-RU" baseline="0" smtClean="0"/>
                      <a:t> шт.</a:t>
                    </a:r>
                  </a:p>
                  <a:p>
                    <a:fld id="{81B3932F-74DF-4E98-B7F9-32BF98CC0ECA}" type="PERCENTAGE">
                      <a:rPr lang="ru-RU" baseline="0" smtClean="0"/>
                      <a:pPr/>
                      <a:t>[ПРОЦЕНТ]</a:t>
                    </a:fld>
                    <a:endParaRPr lang="ru-RU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EB6-4CA4-93AA-4C0DC166D485}"/>
                </c:ext>
              </c:extLst>
            </c:dLbl>
            <c:dLbl>
              <c:idx val="1"/>
              <c:layout>
                <c:manualLayout>
                  <c:x val="0.16607166250671407"/>
                  <c:y val="-2.6452318644831704E-3"/>
                </c:manualLayout>
              </c:layout>
              <c:tx>
                <c:rich>
                  <a:bodyPr/>
                  <a:lstStyle/>
                  <a:p>
                    <a:fld id="{FFCEF36E-3122-4DFC-A847-5D4CC8B0A586}" type="VALUE">
                      <a:rPr lang="ru-RU" smtClean="0"/>
                      <a:pPr/>
                      <a:t>[ЗНАЧЕНИЕ]</a:t>
                    </a:fld>
                    <a:r>
                      <a:rPr lang="ru-RU" baseline="0" smtClean="0"/>
                      <a:t> шт.</a:t>
                    </a:r>
                  </a:p>
                  <a:p>
                    <a:fld id="{91D64EDB-5221-4281-A27E-64DECD7F015E}" type="PERCENTAGE">
                      <a:rPr lang="ru-RU" baseline="0" smtClean="0"/>
                      <a:pPr/>
                      <a:t>[ПРОЦЕНТ]</a:t>
                    </a:fld>
                    <a:endParaRPr lang="ru-RU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6EB6-4CA4-93AA-4C0DC166D485}"/>
                </c:ext>
              </c:extLst>
            </c:dLbl>
            <c:dLbl>
              <c:idx val="2"/>
              <c:layout>
                <c:manualLayout>
                  <c:x val="-1.3896650157958598E-2"/>
                  <c:y val="1.1979782204963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1" i="1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058DF98-856E-47F8-81DC-1553DEA8C45D}" type="VALUE">
                      <a:rPr lang="ru-RU" b="1" i="1" smtClean="0"/>
                      <a:pPr>
                        <a:defRPr sz="2400" b="1" i="1"/>
                      </a:pPr>
                      <a:t>[ЗНАЧЕНИЕ]</a:t>
                    </a:fld>
                    <a:r>
                      <a:rPr lang="ru-RU" b="1" i="1" baseline="0" smtClean="0"/>
                      <a:t> шт.</a:t>
                    </a:r>
                  </a:p>
                  <a:p>
                    <a:pPr>
                      <a:defRPr sz="2400" b="1" i="1"/>
                    </a:pPr>
                    <a:r>
                      <a:rPr lang="ru-RU" b="1" i="1" baseline="0" smtClean="0"/>
                      <a:t> </a:t>
                    </a:r>
                    <a:fld id="{11099FCC-2DA8-41CB-A4A1-5CF1D573C49D}" type="PERCENTAGE">
                      <a:rPr lang="ru-RU" b="1" i="1" baseline="0"/>
                      <a:pPr>
                        <a:defRPr sz="2400" b="1" i="1"/>
                      </a:pPr>
                      <a:t>[ПРОЦЕНТ]</a:t>
                    </a:fld>
                    <a:endParaRPr lang="ru-RU" b="1" i="1" baseline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1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EB6-4CA4-93AA-4C0DC166D485}"/>
                </c:ext>
              </c:extLst>
            </c:dLbl>
            <c:dLbl>
              <c:idx val="3"/>
              <c:layout>
                <c:manualLayout>
                  <c:x val="7.9342146235879513E-2"/>
                  <c:y val="0.1792968090494681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1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05EB690-02EA-45A7-A930-56A76EF6A955}" type="VALUE">
                      <a:rPr lang="ru-RU" sz="2400" b="1" i="1" smtClean="0"/>
                      <a:pPr>
                        <a:defRPr sz="1800" b="1" i="1"/>
                      </a:pPr>
                      <a:t>[ЗНАЧЕНИЕ]</a:t>
                    </a:fld>
                    <a:r>
                      <a:rPr lang="ru-RU" sz="2400" b="1" i="1" baseline="0" dirty="0" smtClean="0"/>
                      <a:t> шт.</a:t>
                    </a:r>
                  </a:p>
                  <a:p>
                    <a:pPr>
                      <a:defRPr sz="1800" b="1" i="1"/>
                    </a:pPr>
                    <a:fld id="{3CAEAB72-8327-49C2-89BE-988DAD57A099}" type="PERCENTAGE">
                      <a:rPr lang="ru-RU" sz="2400" b="1" i="1" baseline="0" smtClean="0"/>
                      <a:pPr>
                        <a:defRPr sz="1800" b="1" i="1"/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1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6EB6-4CA4-93AA-4C0DC166D4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1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eparator>. </c:separator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Нарушение Правил пожарной безопасности в лесах</c:v>
                </c:pt>
                <c:pt idx="1">
                  <c:v>Нарушение Правил использования лесов</c:v>
                </c:pt>
                <c:pt idx="2">
                  <c:v>Нарушение Правил санитарной безопасности в лесах</c:v>
                </c:pt>
                <c:pt idx="3">
                  <c:v>Прочие нарушение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445</c:v>
                </c:pt>
                <c:pt idx="1">
                  <c:v>112</c:v>
                </c:pt>
                <c:pt idx="2">
                  <c:v>26</c:v>
                </c:pt>
                <c:pt idx="3">
                  <c:v>92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Лист1!$B$1</c15:sqref>
                        </c15:formulaRef>
                      </c:ext>
                    </c:extLst>
                    <c:strCache>
                      <c:ptCount val="1"/>
                      <c:pt idx="0">
                        <c:v>Продажи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0-6EB6-4CA4-93AA-4C0DC166D485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2.245802679948548E-2"/>
          <c:y val="1.340114806685801E-2"/>
          <c:w val="0.64336587201238227"/>
          <c:h val="0.2345689824976081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625" cy="3432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1697" y="0"/>
            <a:ext cx="4302625" cy="3432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BCC0A-DDDC-478E-9502-FDA21E896664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514716"/>
            <a:ext cx="4302625" cy="3432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1697" y="6514716"/>
            <a:ext cx="4302625" cy="3432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C00B7-0F09-441D-B771-1FF9B89B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51301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625" cy="3432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1697" y="0"/>
            <a:ext cx="4302625" cy="3432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37C530-F967-43C2-A1EC-815C5AE27D46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08300" y="858838"/>
            <a:ext cx="4110038" cy="2312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201" y="3300132"/>
            <a:ext cx="7942238" cy="2700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14716"/>
            <a:ext cx="4302625" cy="3432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1697" y="6514716"/>
            <a:ext cx="4302625" cy="3432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75211-478A-47AC-8F50-94F721F40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287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E019-A3D9-4E98-A12D-6C1AB918A7E4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D54C-AE98-40EB-9D78-28E180E78F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113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1292-ACC4-4875-884A-D72A9136D910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D54C-AE98-40EB-9D78-28E180E78F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799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079D-1389-4C82-A0AD-542502E24E57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D54C-AE98-40EB-9D78-28E180E78F7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9002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81FB3-8E09-4F15-964C-4805D46E1748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D54C-AE98-40EB-9D78-28E180E78F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6720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79E31-5D2E-4891-AC2B-D548415127BB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D54C-AE98-40EB-9D78-28E180E78F7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64613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FB7C4-7B6B-430E-A46F-0E95DB88DE32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D54C-AE98-40EB-9D78-28E180E78F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4627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CD615-1565-4A2E-A27D-FD5F4471CABC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D54C-AE98-40EB-9D78-28E180E78F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4934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62BF0-FEF4-4B4E-BBF1-BE040045475D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D54C-AE98-40EB-9D78-28E180E78F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495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8913-4285-4F6E-B3FD-9131DE4628A5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D54C-AE98-40EB-9D78-28E180E78F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096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2CB69-AEC8-4A43-B505-AA9C73067EB6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D54C-AE98-40EB-9D78-28E180E78F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770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16C3B-A676-4318-AF15-AC6E84594EBE}" type="datetime1">
              <a:rPr lang="ru-RU" smtClean="0"/>
              <a:t>03.05.2021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D54C-AE98-40EB-9D78-28E180E78F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542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90EC9-32AE-4F1F-AA2C-D3D97F39FC63}" type="datetime1">
              <a:rPr lang="ru-RU" smtClean="0"/>
              <a:t>03.05.2021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D54C-AE98-40EB-9D78-28E180E78F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468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6E3C-9B88-4C1E-A209-258D2DA6AFAC}" type="datetime1">
              <a:rPr lang="ru-RU" smtClean="0"/>
              <a:t>03.05.2021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D54C-AE98-40EB-9D78-28E180E78F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815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C26E-6621-4E64-B832-B22A357BD650}" type="datetime1">
              <a:rPr lang="ru-RU" smtClean="0"/>
              <a:t>03.05.2021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D54C-AE98-40EB-9D78-28E180E78F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018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0C2FE-CAA9-4FD5-8132-F97443E9ED60}" type="datetime1">
              <a:rPr lang="ru-RU" smtClean="0"/>
              <a:t>03.05.2021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D54C-AE98-40EB-9D78-28E180E78F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335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6107-600E-4B94-AC66-C29789E3882F}" type="datetime1">
              <a:rPr lang="ru-RU" smtClean="0"/>
              <a:t>03.05.2021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D54C-AE98-40EB-9D78-28E180E78F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49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A8410-4AB6-47D5-AFCE-22ABDBDA325F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A5D54C-AE98-40EB-9D78-28E180E78F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133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525" y="-9145"/>
            <a:ext cx="12182475" cy="295275"/>
          </a:xfrm>
          <a:prstGeom prst="rect">
            <a:avLst/>
          </a:prstGeom>
          <a:gradFill flip="none" rotWithShape="1">
            <a:gsLst>
              <a:gs pos="98000">
                <a:schemeClr val="accent2">
                  <a:alpha val="58000"/>
                </a:schemeClr>
              </a:gs>
              <a:gs pos="30000">
                <a:srgbClr val="257E7F"/>
              </a:gs>
              <a:gs pos="61000">
                <a:schemeClr val="accent2"/>
              </a:gs>
              <a:gs pos="74000">
                <a:schemeClr val="tx2">
                  <a:lumMod val="75000"/>
                </a:schemeClr>
              </a:gs>
              <a:gs pos="16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917151" y="417095"/>
            <a:ext cx="7026442" cy="995246"/>
            <a:chOff x="917151" y="417095"/>
            <a:chExt cx="7026442" cy="1228826"/>
          </a:xfrm>
        </p:grpSpPr>
        <p:sp>
          <p:nvSpPr>
            <p:cNvPr id="6" name="Прямоугольник с двумя усеченными противолежащими углами 5"/>
            <p:cNvSpPr/>
            <p:nvPr/>
          </p:nvSpPr>
          <p:spPr>
            <a:xfrm>
              <a:off x="917151" y="417095"/>
              <a:ext cx="7026442" cy="1228826"/>
            </a:xfrm>
            <a:prstGeom prst="snip2DiagRect">
              <a:avLst>
                <a:gd name="adj1" fmla="val 0"/>
                <a:gd name="adj2" fmla="val 50000"/>
              </a:avLst>
            </a:prstGeom>
            <a:solidFill>
              <a:schemeClr val="accent1">
                <a:alpha val="8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722313"/>
              <a:r>
                <a:rPr lang="ru-RU" sz="2000" b="1" dirty="0" smtClean="0">
                  <a:solidFill>
                    <a:srgbClr val="F8F8F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МИНИСТЕРСТВО ПРИРОДНЫХ РЕСУРСОВ И ЭКОЛОГИИ НОВОСИБИРСКОЙ ОБЛАСТИ</a:t>
              </a:r>
              <a:endParaRPr lang="ru-RU" sz="2000" b="1" dirty="0">
                <a:solidFill>
                  <a:srgbClr val="F8F8F8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61275" y="699792"/>
              <a:ext cx="544883" cy="685787"/>
            </a:xfrm>
            <a:prstGeom prst="rect">
              <a:avLst/>
            </a:prstGeom>
          </p:spPr>
        </p:pic>
      </p:grpSp>
      <p:sp>
        <p:nvSpPr>
          <p:cNvPr id="8" name="Прямоугольник с двумя усеченными противолежащими углами 7"/>
          <p:cNvSpPr/>
          <p:nvPr/>
        </p:nvSpPr>
        <p:spPr>
          <a:xfrm>
            <a:off x="217714" y="2412619"/>
            <a:ext cx="10859589" cy="3356414"/>
          </a:xfrm>
          <a:prstGeom prst="snip2DiagRect">
            <a:avLst>
              <a:gd name="adj1" fmla="val 0"/>
              <a:gd name="adj2" fmla="val 50000"/>
            </a:avLst>
          </a:prstGeom>
          <a:solidFill>
            <a:schemeClr val="accent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2313" algn="ctr"/>
            <a:r>
              <a:rPr lang="ru-RU" sz="2400" b="1" i="1" dirty="0" smtClean="0">
                <a:solidFill>
                  <a:srgbClr val="F8F8F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Белозеров Иван Иванович</a:t>
            </a:r>
          </a:p>
          <a:p>
            <a:pPr marL="722313" algn="ctr"/>
            <a:r>
              <a:rPr lang="ru-RU" sz="2000" b="1" dirty="0" smtClean="0">
                <a:solidFill>
                  <a:srgbClr val="F8F8F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Начальник отдела государственного лесного контроля и надзора управления контрольно-надзорной деятельностью</a:t>
            </a:r>
          </a:p>
          <a:p>
            <a:pPr marL="722313" algn="ctr"/>
            <a:endParaRPr lang="ru-RU" sz="2000" b="1" dirty="0">
              <a:solidFill>
                <a:srgbClr val="F8F8F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algn="ctr"/>
            <a:r>
              <a:rPr lang="ru-RU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государственный лесной надзор (лесная </a:t>
            </a:r>
            <a:r>
              <a:rPr lang="ru-RU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охрана</a:t>
            </a:r>
            <a:r>
              <a:rPr lang="en-US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722313" algn="ctr"/>
            <a:r>
              <a:rPr lang="ru-RU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</a:t>
            </a:r>
            <a:r>
              <a:rPr lang="ru-RU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государственный пожарный </a:t>
            </a:r>
            <a:r>
              <a:rPr lang="ru-RU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надзор в </a:t>
            </a:r>
            <a:r>
              <a:rPr lang="ru-RU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лесах</a:t>
            </a:r>
            <a:r>
              <a:rPr lang="ru-RU" sz="2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4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45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alpha val="0"/>
                <a:lumMod val="0"/>
                <a:lumOff val="100000"/>
              </a:schemeClr>
            </a:gs>
            <a:gs pos="0">
              <a:srgbClr val="E1EFE9">
                <a:alpha val="70980"/>
              </a:srgbClr>
            </a:gs>
            <a:gs pos="58000">
              <a:srgbClr val="F0FAF4"/>
            </a:gs>
            <a:gs pos="100000">
              <a:schemeClr val="bg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463060" y="303191"/>
            <a:ext cx="8880231" cy="868729"/>
          </a:xfrm>
          <a:prstGeom prst="snip2DiagRect">
            <a:avLst>
              <a:gd name="adj1" fmla="val 0"/>
              <a:gd name="adj2" fmla="val 50000"/>
            </a:avLst>
          </a:prstGeom>
          <a:solidFill>
            <a:schemeClr val="accent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Изменения в </a:t>
            </a:r>
            <a:r>
              <a:rPr lang="ru-RU" sz="3200" b="1" dirty="0" err="1" smtClean="0">
                <a:solidFill>
                  <a:srgbClr val="F8F8F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сном законодательстве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-341670" y="6389705"/>
            <a:ext cx="683339" cy="365125"/>
          </a:xfrm>
        </p:spPr>
        <p:txBody>
          <a:bodyPr vert="horz" lIns="91440" tIns="45720" rIns="91440" bIns="45720" rtlCol="0" anchor="ctr"/>
          <a:lstStyle/>
          <a:p>
            <a:fld id="{45A5D54C-AE98-40EB-9D78-28E180E78F75}" type="slidenum">
              <a:rPr lang="ru-RU" sz="1100" b="1" spc="5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pPr/>
              <a:t>10</a:t>
            </a:fld>
            <a:endParaRPr lang="ru-RU" sz="11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3060" y="1443841"/>
            <a:ext cx="959481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Федеральным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законом № 3-ФЗ от 04.02.2021 года внесены изменения в Лесной Кодекс РФ и отдельные законодательные акты РФ в части совершенствования правового регулирования лесных отношений. Изменения касаются учета древесины, транспортировке и складирования древесины, ведения государственного лесного реестра и другие изменения.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С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2021 года вступили в силу новые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Правила санитарной безопасности в лесах;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-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 Правила ухода за лесами;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-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 Правила заготовки древесины;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Правила использования лесов по всем видам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использования.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03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alpha val="0"/>
                <a:lumMod val="0"/>
                <a:lumOff val="100000"/>
              </a:schemeClr>
            </a:gs>
            <a:gs pos="0">
              <a:srgbClr val="E1EFE9">
                <a:alpha val="70980"/>
              </a:srgbClr>
            </a:gs>
            <a:gs pos="58000">
              <a:srgbClr val="F0FAF4"/>
            </a:gs>
            <a:gs pos="100000">
              <a:schemeClr val="bg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33464" y="233467"/>
            <a:ext cx="100681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13383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463060" y="303191"/>
            <a:ext cx="8880231" cy="868729"/>
          </a:xfrm>
          <a:prstGeom prst="snip2DiagRect">
            <a:avLst>
              <a:gd name="adj1" fmla="val 0"/>
              <a:gd name="adj2" fmla="val 50000"/>
            </a:avLst>
          </a:prstGeom>
          <a:solidFill>
            <a:schemeClr val="accent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Задачи на 2021 год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48381" y="5379617"/>
            <a:ext cx="8254539" cy="1363113"/>
          </a:xfrm>
          <a:prstGeom prst="roundRect">
            <a:avLst/>
          </a:prstGeom>
          <a:gradFill>
            <a:gsLst>
              <a:gs pos="0">
                <a:schemeClr val="bg2">
                  <a:alpha val="0"/>
                  <a:lumMod val="0"/>
                  <a:lumOff val="100000"/>
                </a:schemeClr>
              </a:gs>
              <a:gs pos="0">
                <a:srgbClr val="E1EFE9">
                  <a:alpha val="70980"/>
                </a:srgbClr>
              </a:gs>
              <a:gs pos="58000">
                <a:srgbClr val="D7E9E1"/>
              </a:gs>
              <a:gs pos="100000">
                <a:srgbClr val="8AAEA3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Усилить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профилактическую работу с населением, увеличить количество издаваемых статей в печатных изданиях, выступлений на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телевидении, 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выпуск листовок с тематической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информацией.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48380" y="3148672"/>
            <a:ext cx="8254539" cy="2094632"/>
          </a:xfrm>
          <a:prstGeom prst="roundRect">
            <a:avLst/>
          </a:prstGeom>
          <a:gradFill>
            <a:gsLst>
              <a:gs pos="0">
                <a:schemeClr val="bg2">
                  <a:alpha val="0"/>
                  <a:lumMod val="0"/>
                  <a:lumOff val="100000"/>
                </a:schemeClr>
              </a:gs>
              <a:gs pos="0">
                <a:srgbClr val="E1EFE9">
                  <a:alpha val="70980"/>
                </a:srgbClr>
              </a:gs>
              <a:gs pos="58000">
                <a:srgbClr val="D7E9E1"/>
              </a:gs>
              <a:gs pos="100000">
                <a:srgbClr val="8AAEA3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Усилить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организацию проведения проверок, рейдовых осмотров, патрулирований совместно с правоохранительными органами с использованием авиационного и наземного транспорта по выявлению и привлечению к ответственности лиц совершивших самовольную рубку и виновных в возникновении лесных пожаров.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8382" y="1241644"/>
            <a:ext cx="8254539" cy="1113905"/>
          </a:xfrm>
          <a:prstGeom prst="roundRect">
            <a:avLst/>
          </a:prstGeom>
          <a:gradFill>
            <a:gsLst>
              <a:gs pos="0">
                <a:schemeClr val="bg2">
                  <a:alpha val="0"/>
                  <a:lumMod val="0"/>
                  <a:lumOff val="100000"/>
                </a:schemeClr>
              </a:gs>
              <a:gs pos="0">
                <a:srgbClr val="E1EFE9">
                  <a:alpha val="70980"/>
                </a:srgbClr>
              </a:gs>
              <a:gs pos="58000">
                <a:srgbClr val="D7E9E1"/>
              </a:gs>
              <a:gs pos="100000">
                <a:srgbClr val="8AAEA3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Добиться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снижения незаконной заготовки и оборота древесины на территории Новосибирской области в 2021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году.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254906" y="2353100"/>
            <a:ext cx="1296538" cy="7955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-341670" y="6389705"/>
            <a:ext cx="683339" cy="365125"/>
          </a:xfrm>
        </p:spPr>
        <p:txBody>
          <a:bodyPr vert="horz" lIns="91440" tIns="45720" rIns="91440" bIns="45720" rtlCol="0" anchor="ctr"/>
          <a:lstStyle/>
          <a:p>
            <a:fld id="{45A5D54C-AE98-40EB-9D78-28E180E78F75}" type="slidenum">
              <a:rPr lang="ru-RU" sz="1100" b="1" spc="5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pPr/>
              <a:t>11</a:t>
            </a:fld>
            <a:endParaRPr lang="ru-RU" sz="11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35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525" y="-9145"/>
            <a:ext cx="12182475" cy="295275"/>
          </a:xfrm>
          <a:prstGeom prst="rect">
            <a:avLst/>
          </a:prstGeom>
          <a:gradFill flip="none" rotWithShape="1">
            <a:gsLst>
              <a:gs pos="98000">
                <a:schemeClr val="accent2">
                  <a:alpha val="58000"/>
                </a:schemeClr>
              </a:gs>
              <a:gs pos="30000">
                <a:srgbClr val="257E7F"/>
              </a:gs>
              <a:gs pos="61000">
                <a:schemeClr val="accent2"/>
              </a:gs>
              <a:gs pos="74000">
                <a:schemeClr val="tx2">
                  <a:lumMod val="75000"/>
                </a:schemeClr>
              </a:gs>
              <a:gs pos="16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168201" y="5399313"/>
            <a:ext cx="5109194" cy="1333783"/>
          </a:xfrm>
          <a:prstGeom prst="snip2DiagRect">
            <a:avLst>
              <a:gd name="adj1" fmla="val 0"/>
              <a:gd name="adj2" fmla="val 50000"/>
            </a:avLst>
          </a:prstGeom>
          <a:solidFill>
            <a:schemeClr val="accent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2313" algn="ctr"/>
            <a:r>
              <a:rPr lang="ru-RU" sz="4000" b="1" dirty="0" smtClean="0">
                <a:solidFill>
                  <a:srgbClr val="F8F8F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lang="ru-RU" sz="4000" b="1" dirty="0">
              <a:solidFill>
                <a:srgbClr val="F8F8F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917151" y="417095"/>
            <a:ext cx="7026442" cy="995246"/>
            <a:chOff x="917151" y="417095"/>
            <a:chExt cx="7026442" cy="1228826"/>
          </a:xfrm>
        </p:grpSpPr>
        <p:sp>
          <p:nvSpPr>
            <p:cNvPr id="7" name="Прямоугольник с двумя усеченными противолежащими углами 6"/>
            <p:cNvSpPr/>
            <p:nvPr/>
          </p:nvSpPr>
          <p:spPr>
            <a:xfrm>
              <a:off x="917151" y="417095"/>
              <a:ext cx="7026442" cy="1228826"/>
            </a:xfrm>
            <a:prstGeom prst="snip2DiagRect">
              <a:avLst>
                <a:gd name="adj1" fmla="val 0"/>
                <a:gd name="adj2" fmla="val 50000"/>
              </a:avLst>
            </a:prstGeom>
            <a:solidFill>
              <a:schemeClr val="accent1">
                <a:alpha val="8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722313"/>
              <a:r>
                <a:rPr lang="ru-RU" sz="2000" b="1" dirty="0" smtClean="0">
                  <a:solidFill>
                    <a:srgbClr val="F8F8F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МИНИСТЕРСТВО ПРИРОДНЫХ РЕСУРСОВ И ЭКОЛОГИИ НОВОСИБИРСКОЙ ОБЛАСТИ</a:t>
              </a:r>
              <a:endParaRPr lang="ru-RU" sz="2000" b="1" dirty="0">
                <a:solidFill>
                  <a:srgbClr val="F8F8F8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61275" y="699792"/>
              <a:ext cx="544883" cy="68578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7419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alpha val="0"/>
                <a:lumMod val="0"/>
                <a:lumOff val="100000"/>
              </a:schemeClr>
            </a:gs>
            <a:gs pos="0">
              <a:srgbClr val="E1EFE9">
                <a:alpha val="70980"/>
              </a:srgbClr>
            </a:gs>
            <a:gs pos="58000">
              <a:srgbClr val="F0FAF4"/>
            </a:gs>
            <a:gs pos="100000">
              <a:schemeClr val="bg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242885"/>
              </p:ext>
            </p:extLst>
          </p:nvPr>
        </p:nvGraphicFramePr>
        <p:xfrm>
          <a:off x="859903" y="1762298"/>
          <a:ext cx="8400260" cy="253969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200130">
                  <a:extLst>
                    <a:ext uri="{9D8B030D-6E8A-4147-A177-3AD203B41FA5}">
                      <a16:colId xmlns:a16="http://schemas.microsoft.com/office/drawing/2014/main" val="3834725003"/>
                    </a:ext>
                  </a:extLst>
                </a:gridCol>
                <a:gridCol w="4200130">
                  <a:extLst>
                    <a:ext uri="{9D8B030D-6E8A-4147-A177-3AD203B41FA5}">
                      <a16:colId xmlns:a16="http://schemas.microsoft.com/office/drawing/2014/main" val="863516544"/>
                    </a:ext>
                  </a:extLst>
                </a:gridCol>
              </a:tblGrid>
              <a:tr h="18845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28495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Должностные лица центрального аппарата министерства</a:t>
                      </a:r>
                      <a:endParaRPr lang="ru-RU" sz="2000" dirty="0">
                        <a:solidFill>
                          <a:srgbClr val="284953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rgbClr val="28495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Должностные лица структурных подразделений (отделы лесных отношений по лесничествам Новосибирской области)</a:t>
                      </a:r>
                      <a:endParaRPr lang="ru-RU" sz="2000" dirty="0">
                        <a:solidFill>
                          <a:srgbClr val="28495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646943"/>
                  </a:ext>
                </a:extLst>
              </a:tr>
              <a:tr h="655115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lang="ru-RU" sz="2400" b="1" dirty="0">
                        <a:solidFill>
                          <a:srgbClr val="28495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178</a:t>
                      </a:r>
                      <a:endParaRPr lang="ru-RU" sz="2400" b="1" dirty="0">
                        <a:solidFill>
                          <a:srgbClr val="28495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295608"/>
                  </a:ext>
                </a:extLst>
              </a:tr>
            </a:tbl>
          </a:graphicData>
        </a:graphic>
      </p:graphicFrame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379933" y="319816"/>
            <a:ext cx="8880231" cy="868729"/>
          </a:xfrm>
          <a:prstGeom prst="snip2DiagRect">
            <a:avLst>
              <a:gd name="adj1" fmla="val 0"/>
              <a:gd name="adj2" fmla="val 50000"/>
            </a:avLst>
          </a:prstGeom>
          <a:solidFill>
            <a:schemeClr val="accent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Численность государственных лесных инспекторов министерства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4799567" y="4522124"/>
            <a:ext cx="520932" cy="79802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17406" y="5540279"/>
            <a:ext cx="58061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2849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217 штатных единиц</a:t>
            </a:r>
            <a:endParaRPr lang="ru-RU" sz="4000" b="1" dirty="0">
              <a:solidFill>
                <a:srgbClr val="28495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-341670" y="6389705"/>
            <a:ext cx="683339" cy="365125"/>
          </a:xfrm>
        </p:spPr>
        <p:txBody>
          <a:bodyPr vert="horz" lIns="91440" tIns="45720" rIns="91440" bIns="45720" rtlCol="0" anchor="ctr"/>
          <a:lstStyle/>
          <a:p>
            <a:fld id="{45A5D54C-AE98-40EB-9D78-28E180E78F75}" type="slidenum">
              <a:rPr lang="ru-RU" sz="1100" b="1" spc="5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endParaRPr lang="ru-RU" sz="1100" b="1" spc="5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6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alpha val="0"/>
                <a:lumMod val="0"/>
                <a:lumOff val="100000"/>
              </a:schemeClr>
            </a:gs>
            <a:gs pos="0">
              <a:srgbClr val="E1EFE9">
                <a:alpha val="70980"/>
              </a:srgbClr>
            </a:gs>
            <a:gs pos="58000">
              <a:srgbClr val="F0FAF4"/>
            </a:gs>
            <a:gs pos="100000">
              <a:schemeClr val="bg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463060" y="303191"/>
            <a:ext cx="8880231" cy="868729"/>
          </a:xfrm>
          <a:prstGeom prst="snip2DiagRect">
            <a:avLst>
              <a:gd name="adj1" fmla="val 0"/>
              <a:gd name="adj2" fmla="val 50000"/>
            </a:avLst>
          </a:prstGeom>
          <a:solidFill>
            <a:schemeClr val="accent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dirty="0" smtClean="0">
                <a:solidFill>
                  <a:srgbClr val="F8F8F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Незаконные рубки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-341670" y="6389705"/>
            <a:ext cx="683339" cy="365125"/>
          </a:xfrm>
        </p:spPr>
        <p:txBody>
          <a:bodyPr vert="horz" lIns="91440" tIns="45720" rIns="91440" bIns="45720" rtlCol="0" anchor="ctr"/>
          <a:lstStyle/>
          <a:p>
            <a:fld id="{45A5D54C-AE98-40EB-9D78-28E180E78F75}" type="slidenum">
              <a:rPr lang="ru-RU" sz="1100" b="1" spc="5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pPr/>
              <a:t>3</a:t>
            </a:fld>
            <a:endParaRPr lang="ru-RU" sz="1100" b="1" spc="5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1210771976"/>
              </p:ext>
            </p:extLst>
          </p:nvPr>
        </p:nvGraphicFramePr>
        <p:xfrm>
          <a:off x="113211" y="1645921"/>
          <a:ext cx="3012374" cy="5108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807624034"/>
              </p:ext>
            </p:extLst>
          </p:nvPr>
        </p:nvGraphicFramePr>
        <p:xfrm>
          <a:off x="3670457" y="1645920"/>
          <a:ext cx="3096104" cy="5108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2953638598"/>
              </p:ext>
            </p:extLst>
          </p:nvPr>
        </p:nvGraphicFramePr>
        <p:xfrm>
          <a:off x="7219407" y="1645920"/>
          <a:ext cx="3154878" cy="5108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4349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alpha val="0"/>
                <a:lumMod val="0"/>
                <a:lumOff val="100000"/>
              </a:schemeClr>
            </a:gs>
            <a:gs pos="0">
              <a:srgbClr val="E1EFE9">
                <a:alpha val="70980"/>
              </a:srgbClr>
            </a:gs>
            <a:gs pos="58000">
              <a:srgbClr val="F0FAF4"/>
            </a:gs>
            <a:gs pos="100000">
              <a:schemeClr val="bg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74099"/>
              </p:ext>
            </p:extLst>
          </p:nvPr>
        </p:nvGraphicFramePr>
        <p:xfrm>
          <a:off x="380680" y="3784795"/>
          <a:ext cx="6571683" cy="1855659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088522">
                  <a:extLst>
                    <a:ext uri="{9D8B030D-6E8A-4147-A177-3AD203B41FA5}">
                      <a16:colId xmlns:a16="http://schemas.microsoft.com/office/drawing/2014/main" val="3834725003"/>
                    </a:ext>
                  </a:extLst>
                </a:gridCol>
                <a:gridCol w="2380912">
                  <a:extLst>
                    <a:ext uri="{9D8B030D-6E8A-4147-A177-3AD203B41FA5}">
                      <a16:colId xmlns:a16="http://schemas.microsoft.com/office/drawing/2014/main" val="863516544"/>
                    </a:ext>
                  </a:extLst>
                </a:gridCol>
                <a:gridCol w="2102249">
                  <a:extLst>
                    <a:ext uri="{9D8B030D-6E8A-4147-A177-3AD203B41FA5}">
                      <a16:colId xmlns:a16="http://schemas.microsoft.com/office/drawing/2014/main" val="433177790"/>
                    </a:ext>
                  </a:extLst>
                </a:gridCol>
              </a:tblGrid>
              <a:tr h="849819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28495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Наибольшее количество незаконных рубок</a:t>
                      </a:r>
                      <a:endParaRPr lang="ru-RU" sz="2000" dirty="0">
                        <a:solidFill>
                          <a:srgbClr val="284953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28495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28495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46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28495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Маслянинское лесничество</a:t>
                      </a:r>
                      <a:endParaRPr lang="ru-RU" sz="2000" dirty="0" smtClean="0">
                        <a:solidFill>
                          <a:srgbClr val="284953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2000" b="0" i="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ru-RU" sz="2000" b="0" i="0" dirty="0">
                        <a:solidFill>
                          <a:srgbClr val="28495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rgbClr val="28495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Новосибирское </a:t>
                      </a:r>
                      <a:r>
                        <a:rPr lang="ru-RU" sz="2000" kern="1200" baseline="0" dirty="0" smtClean="0">
                          <a:solidFill>
                            <a:srgbClr val="28495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лесничество</a:t>
                      </a:r>
                      <a:endParaRPr lang="ru-RU" sz="2000" dirty="0" smtClean="0">
                        <a:solidFill>
                          <a:srgbClr val="28495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2000" b="0" i="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2000" b="0" i="0" dirty="0">
                        <a:solidFill>
                          <a:srgbClr val="28495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rgbClr val="28495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Мирновское</a:t>
                      </a:r>
                      <a:r>
                        <a:rPr lang="ru-RU" sz="2000" kern="1200" baseline="0" dirty="0" smtClean="0">
                          <a:solidFill>
                            <a:srgbClr val="28495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kern="1200" dirty="0" smtClean="0">
                          <a:solidFill>
                            <a:srgbClr val="28495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лесничество</a:t>
                      </a:r>
                      <a:endParaRPr lang="ru-RU" sz="2000" dirty="0" smtClean="0">
                        <a:solidFill>
                          <a:srgbClr val="28495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2000" b="0" i="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ru-RU" sz="2000" b="0" i="0" dirty="0">
                        <a:solidFill>
                          <a:srgbClr val="28495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5295608"/>
                  </a:ext>
                </a:extLst>
              </a:tr>
            </a:tbl>
          </a:graphicData>
        </a:graphic>
      </p:graphicFrame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463060" y="303191"/>
            <a:ext cx="8880231" cy="868729"/>
          </a:xfrm>
          <a:prstGeom prst="snip2DiagRect">
            <a:avLst>
              <a:gd name="adj1" fmla="val 0"/>
              <a:gd name="adj2" fmla="val 50000"/>
            </a:avLst>
          </a:prstGeom>
          <a:solidFill>
            <a:schemeClr val="accent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dirty="0" smtClean="0">
                <a:solidFill>
                  <a:srgbClr val="F8F8F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Незаконные рубки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357905"/>
              </p:ext>
            </p:extLst>
          </p:nvPr>
        </p:nvGraphicFramePr>
        <p:xfrm>
          <a:off x="208666" y="1421311"/>
          <a:ext cx="8159566" cy="146481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710435">
                  <a:extLst>
                    <a:ext uri="{9D8B030D-6E8A-4147-A177-3AD203B41FA5}">
                      <a16:colId xmlns:a16="http://schemas.microsoft.com/office/drawing/2014/main" val="2699669885"/>
                    </a:ext>
                  </a:extLst>
                </a:gridCol>
                <a:gridCol w="3449131">
                  <a:extLst>
                    <a:ext uri="{9D8B030D-6E8A-4147-A177-3AD203B41FA5}">
                      <a16:colId xmlns:a16="http://schemas.microsoft.com/office/drawing/2014/main" val="2860257902"/>
                    </a:ext>
                  </a:extLst>
                </a:gridCol>
              </a:tblGrid>
              <a:tr h="724974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Возбуждено уголовных дел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Привлечено лиц к уголовной ответственности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kern="1200" dirty="0">
                        <a:solidFill>
                          <a:srgbClr val="284953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04450950"/>
                  </a:ext>
                </a:extLst>
              </a:tr>
              <a:tr h="568364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ru-RU" sz="2400" i="0" kern="120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138</a:t>
                      </a:r>
                      <a:endParaRPr lang="ru-RU" sz="2400" i="0" kern="1200" dirty="0">
                        <a:solidFill>
                          <a:srgbClr val="284953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0" kern="120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41</a:t>
                      </a:r>
                    </a:p>
                    <a:p>
                      <a:pPr marL="0" algn="ctr" defTabSz="457200" rtl="0" eaLnBrk="1" latinLnBrk="0" hangingPunct="1"/>
                      <a:endParaRPr lang="ru-RU" sz="1600" i="0" kern="1200" dirty="0">
                        <a:solidFill>
                          <a:srgbClr val="284953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4684041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-341670" y="6389705"/>
            <a:ext cx="683339" cy="365125"/>
          </a:xfrm>
        </p:spPr>
        <p:txBody>
          <a:bodyPr vert="horz" lIns="91440" tIns="45720" rIns="91440" bIns="45720" rtlCol="0" anchor="ctr"/>
          <a:lstStyle/>
          <a:p>
            <a:fld id="{45A5D54C-AE98-40EB-9D78-28E180E78F75}" type="slidenum">
              <a:rPr lang="ru-RU" sz="1100" b="1" spc="5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ru-RU" sz="11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793" y="3715279"/>
            <a:ext cx="6558675" cy="3789457"/>
          </a:xfrm>
          <a:prstGeom prst="rect">
            <a:avLst/>
          </a:prstGeom>
          <a:ln w="15875">
            <a:solidFill>
              <a:srgbClr val="13383B"/>
            </a:solidFill>
          </a:ln>
        </p:spPr>
      </p:pic>
    </p:spTree>
    <p:extLst>
      <p:ext uri="{BB962C8B-B14F-4D97-AF65-F5344CB8AC3E}">
        <p14:creationId xmlns:p14="http://schemas.microsoft.com/office/powerpoint/2010/main" val="137285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alpha val="0"/>
                <a:lumMod val="0"/>
                <a:lumOff val="100000"/>
              </a:schemeClr>
            </a:gs>
            <a:gs pos="0">
              <a:srgbClr val="E1EFE9">
                <a:alpha val="70980"/>
              </a:srgbClr>
            </a:gs>
            <a:gs pos="58000">
              <a:srgbClr val="F0FAF4"/>
            </a:gs>
            <a:gs pos="100000">
              <a:schemeClr val="bg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33464" y="233467"/>
            <a:ext cx="100681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13383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463060" y="303191"/>
            <a:ext cx="8880231" cy="868729"/>
          </a:xfrm>
          <a:prstGeom prst="snip2DiagRect">
            <a:avLst>
              <a:gd name="adj1" fmla="val 0"/>
              <a:gd name="adj2" fmla="val 50000"/>
            </a:avLst>
          </a:prstGeom>
          <a:solidFill>
            <a:schemeClr val="accent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Взыскание вреда, нанесенного лесному хозяйству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054140745"/>
              </p:ext>
            </p:extLst>
          </p:nvPr>
        </p:nvGraphicFramePr>
        <p:xfrm>
          <a:off x="463060" y="1241644"/>
          <a:ext cx="9225689" cy="5616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-341670" y="6389705"/>
            <a:ext cx="683339" cy="365125"/>
          </a:xfrm>
        </p:spPr>
        <p:txBody>
          <a:bodyPr vert="horz" lIns="91440" tIns="45720" rIns="91440" bIns="45720" rtlCol="0" anchor="ctr"/>
          <a:lstStyle/>
          <a:p>
            <a:fld id="{45A5D54C-AE98-40EB-9D78-28E180E78F75}" type="slidenum">
              <a:rPr lang="ru-RU" sz="1100" b="1" spc="5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ru-RU" sz="11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77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alpha val="0"/>
                <a:lumMod val="0"/>
                <a:lumOff val="100000"/>
              </a:schemeClr>
            </a:gs>
            <a:gs pos="0">
              <a:srgbClr val="E1EFE9">
                <a:alpha val="70980"/>
              </a:srgbClr>
            </a:gs>
            <a:gs pos="58000">
              <a:srgbClr val="F0FAF4"/>
            </a:gs>
            <a:gs pos="100000">
              <a:schemeClr val="bg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463060" y="303191"/>
            <a:ext cx="8880231" cy="868729"/>
          </a:xfrm>
          <a:prstGeom prst="snip2DiagRect">
            <a:avLst>
              <a:gd name="adj1" fmla="val 0"/>
              <a:gd name="adj2" fmla="val 50000"/>
            </a:avLst>
          </a:prstGeom>
          <a:solidFill>
            <a:schemeClr val="accent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 smtClean="0">
                <a:solidFill>
                  <a:srgbClr val="F8F8F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Административные правонарушения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-341670" y="6389705"/>
            <a:ext cx="683339" cy="365125"/>
          </a:xfrm>
        </p:spPr>
        <p:txBody>
          <a:bodyPr vert="horz" lIns="91440" tIns="45720" rIns="91440" bIns="45720" rtlCol="0" anchor="ctr"/>
          <a:lstStyle/>
          <a:p>
            <a:fld id="{45A5D54C-AE98-40EB-9D78-28E180E78F75}" type="slidenum">
              <a:rPr lang="ru-RU" sz="1100" b="1" spc="5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endParaRPr lang="ru-RU" sz="1100" b="1" spc="5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253028120"/>
              </p:ext>
            </p:extLst>
          </p:nvPr>
        </p:nvGraphicFramePr>
        <p:xfrm>
          <a:off x="341669" y="1171920"/>
          <a:ext cx="10144747" cy="5686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158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33464" y="233467"/>
            <a:ext cx="100681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13383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463060" y="303191"/>
            <a:ext cx="8880231" cy="868729"/>
          </a:xfrm>
          <a:prstGeom prst="snip2DiagRect">
            <a:avLst>
              <a:gd name="adj1" fmla="val 0"/>
              <a:gd name="adj2" fmla="val 50000"/>
            </a:avLst>
          </a:prstGeom>
          <a:solidFill>
            <a:schemeClr val="accent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Федеральный государственный лесной надзор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(лесная охрана)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8110" y="1449195"/>
            <a:ext cx="26351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2019 год</a:t>
            </a:r>
          </a:p>
          <a:p>
            <a:pPr algn="ctr"/>
            <a:r>
              <a:rPr lang="ru-RU" sz="28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проверок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49959" y="1449195"/>
            <a:ext cx="49763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r>
              <a:rPr lang="ru-RU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год</a:t>
            </a:r>
          </a:p>
          <a:p>
            <a:pPr algn="ctr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плановые проверки</a:t>
            </a:r>
          </a:p>
          <a:p>
            <a:pPr algn="ctr"/>
            <a:r>
              <a:rPr lang="ru-RU" sz="28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проводились</a:t>
            </a:r>
            <a:endParaRPr lang="ru-RU" sz="2800" b="1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3060" y="3016993"/>
            <a:ext cx="8887468" cy="3416320"/>
          </a:xfrm>
          <a:prstGeom prst="rect">
            <a:avLst/>
          </a:prstGeom>
          <a:gradFill>
            <a:gsLst>
              <a:gs pos="99000">
                <a:schemeClr val="accent2">
                  <a:tint val="65000"/>
                  <a:lumMod val="110000"/>
                </a:schemeClr>
              </a:gs>
              <a:gs pos="100000">
                <a:schemeClr val="accent2">
                  <a:tint val="90000"/>
                </a:schemeClr>
              </a:gs>
            </a:gsLst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Постановление </a:t>
            </a:r>
            <a:r>
              <a:rPr lang="ru-RU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Правительства </a:t>
            </a:r>
            <a:r>
              <a:rPr lang="ru-RU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РФ</a:t>
            </a:r>
          </a:p>
          <a:p>
            <a:pPr algn="ctr"/>
            <a:r>
              <a:rPr lang="ru-RU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 03.04.2020 № 438 </a:t>
            </a:r>
            <a:endParaRPr lang="ru-RU" sz="24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 особенностях осуществления в 2020 году государственного контроля (надзора), муниципального контроля и о внесении изменения в пункт 7 Правил подготовки органами государственного контроля (надзора) и органами муниципального контроля ежегодных планов проведения плановых проверок юридических лиц и индивидуальных предпринимателей»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-341670" y="6433313"/>
            <a:ext cx="683339" cy="365125"/>
          </a:xfrm>
        </p:spPr>
        <p:txBody>
          <a:bodyPr vert="horz" lIns="91440" tIns="45720" rIns="91440" bIns="45720" rtlCol="0" anchor="ctr"/>
          <a:lstStyle/>
          <a:p>
            <a:fld id="{45A5D54C-AE98-40EB-9D78-28E180E78F75}" type="slidenum">
              <a:rPr lang="ru-RU" sz="1100" b="1" spc="5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ru-RU" sz="1100" b="1" spc="5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10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33464" y="233467"/>
            <a:ext cx="100681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13383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4362994"/>
            <a:ext cx="10580914" cy="2554545"/>
          </a:xfrm>
          <a:prstGeom prst="rect">
            <a:avLst/>
          </a:prstGeom>
          <a:gradFill flip="none" rotWithShape="1">
            <a:gsLst>
              <a:gs pos="5000">
                <a:srgbClr val="D7E9E1">
                  <a:shade val="30000"/>
                  <a:satMod val="115000"/>
                </a:srgbClr>
              </a:gs>
              <a:gs pos="50000">
                <a:srgbClr val="D7E9E1">
                  <a:shade val="67500"/>
                  <a:satMod val="115000"/>
                </a:srgbClr>
              </a:gs>
              <a:gs pos="100000">
                <a:srgbClr val="D7E9E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solidFill>
              <a:srgbClr val="446655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solidFill>
                  <a:srgbClr val="28495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000" dirty="0"/>
              <a:t>Постановление Правительства Новосибирской области от 01.04.2020 № 94-п </a:t>
            </a:r>
          </a:p>
          <a:p>
            <a:r>
              <a:rPr lang="ru-RU" sz="2000" dirty="0"/>
              <a:t>«Об утверждении Порядка организации деятельности пунктов приема и отгрузки древесины, постановки на учёт и снятия с учёта пунктов приема и отгрузки древесины на территории Новосибирской области, Порядка составления приемо-сдаточных актов, ведения книги учёта приемо-сдаточных актов и журнала регистрации отгружаемой древесины, формы и порядка предоставления отчета о принятой и отгруженной древесине на территории Новосибирской области»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40823" y="0"/>
            <a:ext cx="7451177" cy="3046988"/>
          </a:xfrm>
          <a:prstGeom prst="rect">
            <a:avLst/>
          </a:prstGeom>
          <a:gradFill flip="none" rotWithShape="1">
            <a:gsLst>
              <a:gs pos="5000">
                <a:srgbClr val="D7E9E1">
                  <a:shade val="30000"/>
                  <a:satMod val="115000"/>
                </a:srgbClr>
              </a:gs>
              <a:gs pos="50000">
                <a:srgbClr val="D7E9E1">
                  <a:shade val="67500"/>
                  <a:satMod val="115000"/>
                </a:srgbClr>
              </a:gs>
              <a:gs pos="100000">
                <a:srgbClr val="D7E9E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solidFill>
              <a:srgbClr val="446655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0">
                <a:solidFill>
                  <a:srgbClr val="28495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400" b="1" dirty="0"/>
              <a:t>Закон Новосибирской области </a:t>
            </a:r>
          </a:p>
          <a:p>
            <a:r>
              <a:rPr lang="ru-RU" sz="2400" b="1" dirty="0"/>
              <a:t>от 20.12.2019 № 450-ОЗ </a:t>
            </a:r>
          </a:p>
          <a:p>
            <a:r>
              <a:rPr lang="ru-RU" sz="2400" b="1" dirty="0"/>
              <a:t>«Об организации деятельности пунктов приема и отгрузки древесины на территории Новосибирской области и о внесении изменений в Закон Новосибирской области «Об административных правонарушениях в Новосибирской области»</a:t>
            </a:r>
          </a:p>
        </p:txBody>
      </p:sp>
    </p:spTree>
    <p:extLst>
      <p:ext uri="{BB962C8B-B14F-4D97-AF65-F5344CB8AC3E}">
        <p14:creationId xmlns:p14="http://schemas.microsoft.com/office/powerpoint/2010/main" val="236640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alpha val="0"/>
                <a:lumMod val="0"/>
                <a:lumOff val="100000"/>
              </a:schemeClr>
            </a:gs>
            <a:gs pos="0">
              <a:srgbClr val="E1EFE9">
                <a:alpha val="70980"/>
              </a:srgbClr>
            </a:gs>
            <a:gs pos="58000">
              <a:srgbClr val="F0FAF4"/>
            </a:gs>
            <a:gs pos="100000">
              <a:schemeClr val="bg2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646093"/>
              </p:ext>
            </p:extLst>
          </p:nvPr>
        </p:nvGraphicFramePr>
        <p:xfrm>
          <a:off x="134863" y="1349704"/>
          <a:ext cx="7113835" cy="1428939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560933">
                  <a:extLst>
                    <a:ext uri="{9D8B030D-6E8A-4147-A177-3AD203B41FA5}">
                      <a16:colId xmlns:a16="http://schemas.microsoft.com/office/drawing/2014/main" val="3834725003"/>
                    </a:ext>
                  </a:extLst>
                </a:gridCol>
                <a:gridCol w="1712422">
                  <a:extLst>
                    <a:ext uri="{9D8B030D-6E8A-4147-A177-3AD203B41FA5}">
                      <a16:colId xmlns:a16="http://schemas.microsoft.com/office/drawing/2014/main" val="863516544"/>
                    </a:ext>
                  </a:extLst>
                </a:gridCol>
                <a:gridCol w="3840480">
                  <a:extLst>
                    <a:ext uri="{9D8B030D-6E8A-4147-A177-3AD203B41FA5}">
                      <a16:colId xmlns:a16="http://schemas.microsoft.com/office/drawing/2014/main" val="433177790"/>
                    </a:ext>
                  </a:extLst>
                </a:gridCol>
              </a:tblGrid>
              <a:tr h="8498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28495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Действует пунктов</a:t>
                      </a:r>
                      <a:endParaRPr lang="ru-RU" sz="2000" dirty="0">
                        <a:solidFill>
                          <a:srgbClr val="284953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rgbClr val="28495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Проверено пунктов</a:t>
                      </a:r>
                      <a:endParaRPr lang="ru-RU" sz="2000" dirty="0">
                        <a:solidFill>
                          <a:srgbClr val="28495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rgbClr val="28495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Вынесено представлений органами прокуратуры</a:t>
                      </a:r>
                      <a:endParaRPr lang="ru-RU" sz="2000" dirty="0">
                        <a:solidFill>
                          <a:srgbClr val="28495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46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="0" i="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243</a:t>
                      </a:r>
                      <a:endParaRPr lang="ru-RU" sz="3200" b="0" i="0" dirty="0">
                        <a:solidFill>
                          <a:srgbClr val="28495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i="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</a:t>
                      </a:r>
                      <a:endParaRPr lang="ru-RU" sz="3200" b="0" i="0" dirty="0">
                        <a:solidFill>
                          <a:srgbClr val="28495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i="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3200" b="0" i="0" dirty="0">
                        <a:solidFill>
                          <a:srgbClr val="28495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5295608"/>
                  </a:ext>
                </a:extLst>
              </a:tr>
            </a:tbl>
          </a:graphicData>
        </a:graphic>
      </p:graphicFrame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463060" y="303191"/>
            <a:ext cx="8880231" cy="868729"/>
          </a:xfrm>
          <a:prstGeom prst="snip2DiagRect">
            <a:avLst>
              <a:gd name="adj1" fmla="val 0"/>
              <a:gd name="adj2" fmla="val 50000"/>
            </a:avLst>
          </a:prstGeom>
          <a:solidFill>
            <a:schemeClr val="accent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Информация о проверках пунктов приема, переработки и отгрузки древесины в Новосибирской области в 2020 году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993482"/>
              </p:ext>
            </p:extLst>
          </p:nvPr>
        </p:nvGraphicFramePr>
        <p:xfrm>
          <a:off x="463060" y="3629638"/>
          <a:ext cx="4028792" cy="2930759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964602">
                  <a:extLst>
                    <a:ext uri="{9D8B030D-6E8A-4147-A177-3AD203B41FA5}">
                      <a16:colId xmlns:a16="http://schemas.microsoft.com/office/drawing/2014/main" val="2860257902"/>
                    </a:ext>
                  </a:extLst>
                </a:gridCol>
                <a:gridCol w="2064190">
                  <a:extLst>
                    <a:ext uri="{9D8B030D-6E8A-4147-A177-3AD203B41FA5}">
                      <a16:colId xmlns:a16="http://schemas.microsoft.com/office/drawing/2014/main" val="3660072616"/>
                    </a:ext>
                  </a:extLst>
                </a:gridCol>
              </a:tblGrid>
              <a:tr h="1424500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Ответственность</a:t>
                      </a:r>
                      <a:br>
                        <a:rPr lang="ru-RU" sz="1600" kern="120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ru-RU" sz="1600" kern="120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 виде штрафа</a:t>
                      </a:r>
                      <a:br>
                        <a:rPr lang="ru-RU" sz="1600" kern="120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ru-RU" sz="1600" kern="120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(тыс. руб.)</a:t>
                      </a:r>
                      <a:endParaRPr lang="ru-RU" sz="1600" kern="1200" dirty="0">
                        <a:solidFill>
                          <a:srgbClr val="284953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Ответственность</a:t>
                      </a:r>
                      <a:br>
                        <a:rPr lang="ru-RU" sz="1600" kern="120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ru-RU" sz="1600" kern="120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 виде предупреждения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(шт.)</a:t>
                      </a:r>
                      <a:endParaRPr lang="ru-RU" sz="1600" kern="1200" dirty="0">
                        <a:solidFill>
                          <a:srgbClr val="284953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04450950"/>
                  </a:ext>
                </a:extLst>
              </a:tr>
              <a:tr h="1506259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ru-RU" sz="4400" i="0" kern="120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360</a:t>
                      </a:r>
                      <a:endParaRPr lang="ru-RU" sz="4400" i="0" kern="1200" dirty="0">
                        <a:solidFill>
                          <a:srgbClr val="284953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ru-RU" sz="4400" i="0" kern="120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ru-RU" sz="4400" i="0" kern="1200" dirty="0">
                        <a:solidFill>
                          <a:srgbClr val="284953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4684041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-341670" y="6389705"/>
            <a:ext cx="683339" cy="365125"/>
          </a:xfrm>
        </p:spPr>
        <p:txBody>
          <a:bodyPr vert="horz" lIns="91440" tIns="45720" rIns="91440" bIns="45720" rtlCol="0" anchor="ctr"/>
          <a:lstStyle/>
          <a:p>
            <a:fld id="{45A5D54C-AE98-40EB-9D78-28E180E78F75}" type="slidenum">
              <a:rPr lang="ru-RU" sz="1100" b="1" spc="5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pPr/>
              <a:t>9</a:t>
            </a:fld>
            <a:endParaRPr lang="ru-RU" sz="1100" b="1" spc="5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4432" y="2778643"/>
            <a:ext cx="5904607" cy="4428455"/>
          </a:xfrm>
          <a:prstGeom prst="rect">
            <a:avLst/>
          </a:prstGeom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601665"/>
              </p:ext>
            </p:extLst>
          </p:nvPr>
        </p:nvGraphicFramePr>
        <p:xfrm>
          <a:off x="7248698" y="1349704"/>
          <a:ext cx="2135285" cy="1440601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135285">
                  <a:extLst>
                    <a:ext uri="{9D8B030D-6E8A-4147-A177-3AD203B41FA5}">
                      <a16:colId xmlns:a16="http://schemas.microsoft.com/office/drawing/2014/main" val="1760523967"/>
                    </a:ext>
                  </a:extLst>
                </a:gridCol>
              </a:tblGrid>
              <a:tr h="861481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Привлечено лиц к административной ответственности</a:t>
                      </a:r>
                      <a:endParaRPr lang="ru-RU" sz="1600" kern="1200" dirty="0">
                        <a:solidFill>
                          <a:srgbClr val="284953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8998444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ru-RU" sz="3200" i="0" kern="1200" dirty="0" smtClean="0">
                          <a:solidFill>
                            <a:srgbClr val="28495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  <a:endParaRPr lang="ru-RU" sz="3200" i="0" kern="1200" dirty="0">
                        <a:solidFill>
                          <a:srgbClr val="284953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2390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950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Другая 5">
      <a:dk1>
        <a:sysClr val="windowText" lastClr="000000"/>
      </a:dk1>
      <a:lt1>
        <a:srgbClr val="174D2D"/>
      </a:lt1>
      <a:dk2>
        <a:srgbClr val="2C3C43"/>
      </a:dk2>
      <a:lt2>
        <a:srgbClr val="EBEBEB"/>
      </a:lt2>
      <a:accent1>
        <a:srgbClr val="022734"/>
      </a:accent1>
      <a:accent2>
        <a:srgbClr val="174D2D"/>
      </a:accent2>
      <a:accent3>
        <a:srgbClr val="E6B91E"/>
      </a:accent3>
      <a:accent4>
        <a:srgbClr val="E76618"/>
      </a:accent4>
      <a:accent5>
        <a:srgbClr val="C42F1A"/>
      </a:accent5>
      <a:accent6>
        <a:srgbClr val="554E31"/>
      </a:accent6>
      <a:hlink>
        <a:srgbClr val="E9F5D0"/>
      </a:hlink>
      <a:folHlink>
        <a:srgbClr val="6E91A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3126</TotalTime>
  <Words>545</Words>
  <Application>Microsoft Office PowerPoint</Application>
  <PresentationFormat>Широкоэкранный</PresentationFormat>
  <Paragraphs>90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PNO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Ларесс Анастасия Александровна</dc:creator>
  <cp:lastModifiedBy>core</cp:lastModifiedBy>
  <cp:revision>265</cp:revision>
  <cp:lastPrinted>2021-01-22T02:04:48Z</cp:lastPrinted>
  <dcterms:created xsi:type="dcterms:W3CDTF">2020-05-19T08:09:07Z</dcterms:created>
  <dcterms:modified xsi:type="dcterms:W3CDTF">2021-05-03T07:19:20Z</dcterms:modified>
</cp:coreProperties>
</file>