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59" r:id="rId4"/>
    <p:sldId id="283" r:id="rId5"/>
    <p:sldId id="285" r:id="rId6"/>
    <p:sldId id="306" r:id="rId7"/>
    <p:sldId id="308" r:id="rId8"/>
    <p:sldId id="307" r:id="rId9"/>
    <p:sldId id="304" r:id="rId10"/>
    <p:sldId id="309" r:id="rId11"/>
    <p:sldId id="310" r:id="rId12"/>
    <p:sldId id="286" r:id="rId13"/>
    <p:sldId id="313" r:id="rId14"/>
    <p:sldId id="298" r:id="rId15"/>
    <p:sldId id="312" r:id="rId16"/>
    <p:sldId id="288" r:id="rId17"/>
    <p:sldId id="311" r:id="rId18"/>
    <p:sldId id="258" r:id="rId19"/>
  </p:sldIdLst>
  <p:sldSz cx="12192000" cy="6858000"/>
  <p:notesSz cx="9926638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Animation="0" useTimings="0">
    <p:present/>
    <p:sldRg st="1" end="18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4901"/>
    <a:srgbClr val="0E8DAE"/>
    <a:srgbClr val="FFFFFF"/>
    <a:srgbClr val="D7E9E1"/>
    <a:srgbClr val="0F8DAE"/>
    <a:srgbClr val="8AAEA3"/>
    <a:srgbClr val="456755"/>
    <a:srgbClr val="446655"/>
    <a:srgbClr val="E8F8EE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5309" autoAdjust="0"/>
  </p:normalViewPr>
  <p:slideViewPr>
    <p:cSldViewPr snapToGrid="0">
      <p:cViewPr varScale="1">
        <p:scale>
          <a:sx n="110" d="100"/>
          <a:sy n="110" d="100"/>
        </p:scale>
        <p:origin x="456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1"/>
    </c:view3D>
    <c:floor>
      <c:thickness val="0"/>
    </c:floor>
    <c:sideWall>
      <c:thickness val="0"/>
      <c:spPr>
        <a:noFill/>
        <a:ln>
          <a:noFill/>
        </a:ln>
        <a:effectLst/>
      </c:spPr>
    </c:sideWall>
    <c:backWall>
      <c:thickness val="0"/>
      <c:spPr>
        <a:noFill/>
        <a:ln>
          <a:noFill/>
        </a:ln>
        <a:effectLst/>
      </c:spPr>
    </c:backWall>
    <c:plotArea>
      <c:layout>
        <c:manualLayout>
          <c:layoutTarget val="inner"/>
          <c:xMode val="edge"/>
          <c:yMode val="edge"/>
          <c:x val="6.1635821791171504E-2"/>
          <c:y val="8.9961165155418021E-2"/>
          <c:w val="0.57204259888452702"/>
          <c:h val="0.8200776696891639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    </c:v>
                </c:pt>
              </c:strCache>
            </c:strRef>
          </c:tx>
          <c:explosion val="25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96000"/>
                      <a:lumMod val="100000"/>
                    </a:schemeClr>
                  </a:gs>
                  <a:gs pos="78000">
                    <a:schemeClr val="accent1">
                      <a:shade val="94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26BE-476E-95FB-FB1CF6D5B082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3">
                      <a:tint val="96000"/>
                      <a:lumMod val="100000"/>
                    </a:schemeClr>
                  </a:gs>
                  <a:gs pos="78000">
                    <a:schemeClr val="accent3">
                      <a:shade val="94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26BE-476E-95FB-FB1CF6D5B082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5">
                      <a:tint val="96000"/>
                      <a:lumMod val="100000"/>
                    </a:schemeClr>
                  </a:gs>
                  <a:gs pos="78000">
                    <a:schemeClr val="accent5">
                      <a:shade val="94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26BE-476E-95FB-FB1CF6D5B082}"/>
              </c:ext>
            </c:extLst>
          </c:dPt>
          <c:dLbls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26BE-476E-95FB-FB1CF6D5B08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объекты НВОС II категории (137 объектов)</c:v>
                </c:pt>
                <c:pt idx="1">
                  <c:v>объекты НВОС III категории (2802 объектов)</c:v>
                </c:pt>
                <c:pt idx="2">
                  <c:v>объекты НВОС IV категории (1126 объектов)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137</c:v>
                </c:pt>
                <c:pt idx="1">
                  <c:v>2802</c:v>
                </c:pt>
                <c:pt idx="2">
                  <c:v>1126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B3C-498F-86FA-78AAF0EC3C4C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1514067843792253"/>
          <c:y val="0.17250624313962304"/>
          <c:w val="0.3592681738646305"/>
          <c:h val="0.66247692239950429"/>
        </c:manualLayout>
      </c:layout>
      <c:overlay val="0"/>
      <c:txPr>
        <a:bodyPr/>
        <a:lstStyle/>
        <a:p>
          <a:pPr>
            <a:defRPr sz="2000" baseline="0">
              <a:latin typeface="Arial" panose="020B0604020202020204" pitchFamily="34" charset="0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C53451-F1C6-46BD-9F33-C83FF1C0A321}" type="doc">
      <dgm:prSet loTypeId="urn:microsoft.com/office/officeart/2005/8/layout/hList3" loCatId="list" qsTypeId="urn:microsoft.com/office/officeart/2005/8/quickstyle/simple3" qsCatId="simple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4631B508-1D3E-402D-83AF-26ABFD8D2308}">
      <dgm:prSet phldrT="[Текст]" custT="1"/>
      <dgm:spPr>
        <a:gradFill rotWithShape="0">
          <a:gsLst>
            <a:gs pos="0">
              <a:srgbClr val="D7E9E1"/>
            </a:gs>
            <a:gs pos="88000">
              <a:srgbClr val="8AAEA3">
                <a:alpha val="50000"/>
              </a:srgbClr>
            </a:gs>
          </a:gsLst>
        </a:gradFill>
      </dgm:spPr>
      <dgm:t>
        <a:bodyPr/>
        <a:lstStyle/>
        <a:p>
          <a:r>
            <a:rPr lang="ru-RU" sz="1800" dirty="0" smtClean="0">
              <a:latin typeface="Arial" pitchFamily="34" charset="0"/>
              <a:cs typeface="Arial" pitchFamily="34" charset="0"/>
            </a:rPr>
            <a:t>Статья 8.1 Федерального закона «О защите прав юридических лиц и индивидуальных предпринимателей при осуществлении государственного контроля (надзора) и муниципального контроля» от 26.12.2008 № 294-ФЗ</a:t>
          </a:r>
          <a:endParaRPr lang="ru-RU" sz="1800" dirty="0">
            <a:latin typeface="Arial" pitchFamily="34" charset="0"/>
            <a:cs typeface="Arial" pitchFamily="34" charset="0"/>
          </a:endParaRPr>
        </a:p>
      </dgm:t>
    </dgm:pt>
    <dgm:pt modelId="{AA3134CF-837E-4B0E-B5E7-FF3B1599A1B5}" type="parTrans" cxnId="{04EE692B-846D-4FEC-8324-8857AD081FCF}">
      <dgm:prSet/>
      <dgm:spPr/>
      <dgm:t>
        <a:bodyPr/>
        <a:lstStyle/>
        <a:p>
          <a:endParaRPr lang="ru-RU"/>
        </a:p>
      </dgm:t>
    </dgm:pt>
    <dgm:pt modelId="{ACFFDC08-EA63-4424-AA90-D3B1BCEAD038}" type="sibTrans" cxnId="{04EE692B-846D-4FEC-8324-8857AD081FCF}">
      <dgm:prSet/>
      <dgm:spPr/>
      <dgm:t>
        <a:bodyPr/>
        <a:lstStyle/>
        <a:p>
          <a:endParaRPr lang="ru-RU"/>
        </a:p>
      </dgm:t>
    </dgm:pt>
    <dgm:pt modelId="{900B9CB4-AA78-46F2-9EDC-7AD60FB38280}">
      <dgm:prSet phldrT="[Текст]" custT="1"/>
      <dgm:spPr>
        <a:gradFill flip="none" rotWithShape="1">
          <a:gsLst>
            <a:gs pos="0">
              <a:srgbClr val="E8F8EE"/>
            </a:gs>
            <a:gs pos="88000">
              <a:srgbClr val="8AAEA3"/>
            </a:gs>
          </a:gsLst>
          <a:lin ang="2700000" scaled="1"/>
          <a:tileRect/>
        </a:gradFill>
      </dgm:spPr>
      <dgm:t>
        <a:bodyPr/>
        <a:lstStyle/>
        <a:p>
          <a:r>
            <a:rPr lang="ru-RU" sz="1800" dirty="0" smtClean="0">
              <a:latin typeface="Arial" pitchFamily="34" charset="0"/>
              <a:cs typeface="Arial" pitchFamily="34" charset="0"/>
            </a:rPr>
            <a:t>Постановление Правительства Российской Федерации от 30.11.2020 № 1969 «Об особенностях формирования ежегодных планов проведения плановых проверок юридических лиц и индивидуальных предпринимателей на 2021 год, проведения проверок в 2021 году и внесении изменений в пункт 7 Правил подготовки органами государственного контроля (надзора) и органами муниципального контроля ежегодных планов проведения плановых проверок юридических лиц и индивидуальных предпринимателей»</a:t>
          </a:r>
          <a:endParaRPr lang="ru-RU" sz="1800" dirty="0">
            <a:latin typeface="Arial" pitchFamily="34" charset="0"/>
            <a:cs typeface="Arial" pitchFamily="34" charset="0"/>
          </a:endParaRPr>
        </a:p>
      </dgm:t>
    </dgm:pt>
    <dgm:pt modelId="{9801301A-E6EA-46A5-8D1E-AC4D40E5FF93}" type="parTrans" cxnId="{CA8F7998-CFB0-41A8-A5D2-C9B89A9A8BA8}">
      <dgm:prSet/>
      <dgm:spPr/>
      <dgm:t>
        <a:bodyPr/>
        <a:lstStyle/>
        <a:p>
          <a:endParaRPr lang="ru-RU"/>
        </a:p>
      </dgm:t>
    </dgm:pt>
    <dgm:pt modelId="{69250F18-7F52-4053-8CED-D36C96812EC6}" type="sibTrans" cxnId="{CA8F7998-CFB0-41A8-A5D2-C9B89A9A8BA8}">
      <dgm:prSet/>
      <dgm:spPr/>
      <dgm:t>
        <a:bodyPr/>
        <a:lstStyle/>
        <a:p>
          <a:endParaRPr lang="ru-RU"/>
        </a:p>
      </dgm:t>
    </dgm:pt>
    <dgm:pt modelId="{78100848-F1B3-44BC-92E9-6B2FAB40A8DA}">
      <dgm:prSet phldrT="[Текст]"/>
      <dgm:spPr>
        <a:noFill/>
      </dgm:spPr>
      <dgm:t>
        <a:bodyPr/>
        <a:lstStyle/>
        <a:p>
          <a:endParaRPr lang="ru-RU" dirty="0"/>
        </a:p>
      </dgm:t>
    </dgm:pt>
    <dgm:pt modelId="{295C2150-4785-4F39-A3AC-72AC75E2524A}" type="sibTrans" cxnId="{6BB39869-DCA4-46F9-9C59-FA68364BAB55}">
      <dgm:prSet/>
      <dgm:spPr/>
      <dgm:t>
        <a:bodyPr/>
        <a:lstStyle/>
        <a:p>
          <a:endParaRPr lang="ru-RU"/>
        </a:p>
      </dgm:t>
    </dgm:pt>
    <dgm:pt modelId="{AF8DA82F-BF6B-4FA1-8F9D-EF75784CD72B}" type="parTrans" cxnId="{6BB39869-DCA4-46F9-9C59-FA68364BAB55}">
      <dgm:prSet/>
      <dgm:spPr/>
      <dgm:t>
        <a:bodyPr/>
        <a:lstStyle/>
        <a:p>
          <a:endParaRPr lang="ru-RU"/>
        </a:p>
      </dgm:t>
    </dgm:pt>
    <dgm:pt modelId="{3C8F0BC9-571A-49B1-BD46-F4C51EC06B22}">
      <dgm:prSet phldrT="[Текст]" custT="1"/>
      <dgm:spPr>
        <a:gradFill flip="none" rotWithShape="1">
          <a:gsLst>
            <a:gs pos="0">
              <a:srgbClr val="E8F8EE"/>
            </a:gs>
            <a:gs pos="88000">
              <a:srgbClr val="8AAEA3"/>
            </a:gs>
          </a:gsLst>
          <a:lin ang="2700000" scaled="1"/>
          <a:tileRect/>
        </a:gradFill>
      </dgm:spPr>
      <dgm:t>
        <a:bodyPr/>
        <a:lstStyle/>
        <a:p>
          <a:r>
            <a:rPr lang="ru-RU" altLang="ru-RU" sz="1800" b="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Постановление Правительства Российской Федерации от 22.11.2017 № 1410 «О критериях отнесения производственных объектов, используемых юридическими лицами и индивидуальными предпринимателями, оказывающих негативное воздействие на окружающую среду, к определенной категории риска для регионального государственного экологического надзора и об особенностях осуществления указанного надзора»</a:t>
          </a:r>
          <a:endParaRPr lang="ru-RU" sz="1800" b="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E179E7DC-34EF-44A4-8885-2BF5FFAD7393}" type="sibTrans" cxnId="{510C52EB-76B6-440B-8DD8-978A4276B775}">
      <dgm:prSet/>
      <dgm:spPr/>
      <dgm:t>
        <a:bodyPr/>
        <a:lstStyle/>
        <a:p>
          <a:endParaRPr lang="ru-RU"/>
        </a:p>
      </dgm:t>
    </dgm:pt>
    <dgm:pt modelId="{3AB9CAD2-364A-4226-83EB-743E1DA2438B}" type="parTrans" cxnId="{510C52EB-76B6-440B-8DD8-978A4276B775}">
      <dgm:prSet/>
      <dgm:spPr/>
      <dgm:t>
        <a:bodyPr/>
        <a:lstStyle/>
        <a:p>
          <a:endParaRPr lang="ru-RU"/>
        </a:p>
      </dgm:t>
    </dgm:pt>
    <dgm:pt modelId="{188429B0-C8AF-4B22-82BE-89300DBFD740}" type="pres">
      <dgm:prSet presAssocID="{8EC53451-F1C6-46BD-9F33-C83FF1C0A321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3539735-1BC4-4AA8-B9C8-ABCAAA3F1D83}" type="pres">
      <dgm:prSet presAssocID="{78100848-F1B3-44BC-92E9-6B2FAB40A8DA}" presName="roof" presStyleLbl="dkBgShp" presStyleIdx="0" presStyleCnt="2" custFlipVert="0" custScaleY="16307" custLinFactY="-100000" custLinFactNeighborX="-20889" custLinFactNeighborY="-134205"/>
      <dgm:spPr/>
      <dgm:t>
        <a:bodyPr/>
        <a:lstStyle/>
        <a:p>
          <a:endParaRPr lang="ru-RU"/>
        </a:p>
      </dgm:t>
    </dgm:pt>
    <dgm:pt modelId="{A21CBF1E-925E-4974-871A-A2B15FC3EF70}" type="pres">
      <dgm:prSet presAssocID="{78100848-F1B3-44BC-92E9-6B2FAB40A8DA}" presName="pillars" presStyleCnt="0"/>
      <dgm:spPr/>
      <dgm:t>
        <a:bodyPr/>
        <a:lstStyle/>
        <a:p>
          <a:endParaRPr lang="ru-RU"/>
        </a:p>
      </dgm:t>
    </dgm:pt>
    <dgm:pt modelId="{3026C3AD-FFB2-4FE5-B805-523978CD96AF}" type="pres">
      <dgm:prSet presAssocID="{78100848-F1B3-44BC-92E9-6B2FAB40A8DA}" presName="pillar1" presStyleLbl="node1" presStyleIdx="0" presStyleCnt="3" custScaleY="78797" custLinFactNeighborY="-152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DEE336-6A89-4FC3-A8E1-76A3822BD5E8}" type="pres">
      <dgm:prSet presAssocID="{3C8F0BC9-571A-49B1-BD46-F4C51EC06B22}" presName="pillarX" presStyleLbl="node1" presStyleIdx="1" presStyleCnt="3" custScaleY="90469" custLinFactNeighborY="-93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72AD22-1D65-4612-A336-1D2FDF245FE9}" type="pres">
      <dgm:prSet presAssocID="{900B9CB4-AA78-46F2-9EDC-7AD60FB38280}" presName="pillarX" presStyleLbl="node1" presStyleIdx="2" presStyleCnt="3" custScaleY="102791" custLinFactNeighborY="-32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BFFCFF-DCFB-4202-A603-5E863C8EA414}" type="pres">
      <dgm:prSet presAssocID="{78100848-F1B3-44BC-92E9-6B2FAB40A8DA}" presName="base" presStyleLbl="dkBgShp" presStyleIdx="1" presStyleCnt="2"/>
      <dgm:spPr>
        <a:noFill/>
      </dgm:spPr>
      <dgm:t>
        <a:bodyPr/>
        <a:lstStyle/>
        <a:p>
          <a:endParaRPr lang="ru-RU"/>
        </a:p>
      </dgm:t>
    </dgm:pt>
  </dgm:ptLst>
  <dgm:cxnLst>
    <dgm:cxn modelId="{D3C3E15D-017F-41A5-9913-DFD78A166C20}" type="presOf" srcId="{4631B508-1D3E-402D-83AF-26ABFD8D2308}" destId="{3026C3AD-FFB2-4FE5-B805-523978CD96AF}" srcOrd="0" destOrd="0" presId="urn:microsoft.com/office/officeart/2005/8/layout/hList3"/>
    <dgm:cxn modelId="{510C52EB-76B6-440B-8DD8-978A4276B775}" srcId="{78100848-F1B3-44BC-92E9-6B2FAB40A8DA}" destId="{3C8F0BC9-571A-49B1-BD46-F4C51EC06B22}" srcOrd="1" destOrd="0" parTransId="{3AB9CAD2-364A-4226-83EB-743E1DA2438B}" sibTransId="{E179E7DC-34EF-44A4-8885-2BF5FFAD7393}"/>
    <dgm:cxn modelId="{04EE692B-846D-4FEC-8324-8857AD081FCF}" srcId="{78100848-F1B3-44BC-92E9-6B2FAB40A8DA}" destId="{4631B508-1D3E-402D-83AF-26ABFD8D2308}" srcOrd="0" destOrd="0" parTransId="{AA3134CF-837E-4B0E-B5E7-FF3B1599A1B5}" sibTransId="{ACFFDC08-EA63-4424-AA90-D3B1BCEAD038}"/>
    <dgm:cxn modelId="{240BE135-B543-4642-9EA7-D079152ECDC4}" type="presOf" srcId="{8EC53451-F1C6-46BD-9F33-C83FF1C0A321}" destId="{188429B0-C8AF-4B22-82BE-89300DBFD740}" srcOrd="0" destOrd="0" presId="urn:microsoft.com/office/officeart/2005/8/layout/hList3"/>
    <dgm:cxn modelId="{6BB39869-DCA4-46F9-9C59-FA68364BAB55}" srcId="{8EC53451-F1C6-46BD-9F33-C83FF1C0A321}" destId="{78100848-F1B3-44BC-92E9-6B2FAB40A8DA}" srcOrd="0" destOrd="0" parTransId="{AF8DA82F-BF6B-4FA1-8F9D-EF75784CD72B}" sibTransId="{295C2150-4785-4F39-A3AC-72AC75E2524A}"/>
    <dgm:cxn modelId="{2765F863-5F5B-40AE-8C12-0F1D0568D474}" type="presOf" srcId="{78100848-F1B3-44BC-92E9-6B2FAB40A8DA}" destId="{E3539735-1BC4-4AA8-B9C8-ABCAAA3F1D83}" srcOrd="0" destOrd="0" presId="urn:microsoft.com/office/officeart/2005/8/layout/hList3"/>
    <dgm:cxn modelId="{B4F2B69A-6C62-476C-9190-902098180D79}" type="presOf" srcId="{3C8F0BC9-571A-49B1-BD46-F4C51EC06B22}" destId="{70DEE336-6A89-4FC3-A8E1-76A3822BD5E8}" srcOrd="0" destOrd="0" presId="urn:microsoft.com/office/officeart/2005/8/layout/hList3"/>
    <dgm:cxn modelId="{B9ED9C1A-CD3C-4AC7-BA80-F418F8116EFB}" type="presOf" srcId="{900B9CB4-AA78-46F2-9EDC-7AD60FB38280}" destId="{7C72AD22-1D65-4612-A336-1D2FDF245FE9}" srcOrd="0" destOrd="0" presId="urn:microsoft.com/office/officeart/2005/8/layout/hList3"/>
    <dgm:cxn modelId="{CA8F7998-CFB0-41A8-A5D2-C9B89A9A8BA8}" srcId="{78100848-F1B3-44BC-92E9-6B2FAB40A8DA}" destId="{900B9CB4-AA78-46F2-9EDC-7AD60FB38280}" srcOrd="2" destOrd="0" parTransId="{9801301A-E6EA-46A5-8D1E-AC4D40E5FF93}" sibTransId="{69250F18-7F52-4053-8CED-D36C96812EC6}"/>
    <dgm:cxn modelId="{F1B11080-7371-4E2A-9B4E-753026907795}" type="presParOf" srcId="{188429B0-C8AF-4B22-82BE-89300DBFD740}" destId="{E3539735-1BC4-4AA8-B9C8-ABCAAA3F1D83}" srcOrd="0" destOrd="0" presId="urn:microsoft.com/office/officeart/2005/8/layout/hList3"/>
    <dgm:cxn modelId="{CB78AE03-E0F5-4539-9B3E-152830B5B4E8}" type="presParOf" srcId="{188429B0-C8AF-4B22-82BE-89300DBFD740}" destId="{A21CBF1E-925E-4974-871A-A2B15FC3EF70}" srcOrd="1" destOrd="0" presId="urn:microsoft.com/office/officeart/2005/8/layout/hList3"/>
    <dgm:cxn modelId="{53331314-180E-4951-BC6F-B27E3BFE7493}" type="presParOf" srcId="{A21CBF1E-925E-4974-871A-A2B15FC3EF70}" destId="{3026C3AD-FFB2-4FE5-B805-523978CD96AF}" srcOrd="0" destOrd="0" presId="urn:microsoft.com/office/officeart/2005/8/layout/hList3"/>
    <dgm:cxn modelId="{A16F1056-DF5A-4C9B-9681-57A84C6B6131}" type="presParOf" srcId="{A21CBF1E-925E-4974-871A-A2B15FC3EF70}" destId="{70DEE336-6A89-4FC3-A8E1-76A3822BD5E8}" srcOrd="1" destOrd="0" presId="urn:microsoft.com/office/officeart/2005/8/layout/hList3"/>
    <dgm:cxn modelId="{2A38343A-B810-4D09-8ADC-EC003133B354}" type="presParOf" srcId="{A21CBF1E-925E-4974-871A-A2B15FC3EF70}" destId="{7C72AD22-1D65-4612-A336-1D2FDF245FE9}" srcOrd="2" destOrd="0" presId="urn:microsoft.com/office/officeart/2005/8/layout/hList3"/>
    <dgm:cxn modelId="{1018B6B8-0438-4CF5-AB28-7D4F4CC0720E}" type="presParOf" srcId="{188429B0-C8AF-4B22-82BE-89300DBFD740}" destId="{29BFFCFF-DCFB-4202-A603-5E863C8EA414}" srcOrd="2" destOrd="0" presId="urn:microsoft.com/office/officeart/2005/8/layout/hList3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4B98A47-6345-472B-9AA8-CFEC9B54327C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9432EC5E-448E-4C0C-9F48-95359F3B6F50}">
      <dgm:prSet custT="1"/>
      <dgm:spPr/>
      <dgm:t>
        <a:bodyPr/>
        <a:lstStyle/>
        <a:p>
          <a:pPr algn="just" rtl="0"/>
          <a:r>
            <a:rPr lang="ru-RU" sz="1800" dirty="0" smtClean="0">
              <a:latin typeface="Arial" panose="020B0604020202020204" pitchFamily="34" charset="0"/>
              <a:cs typeface="Arial" panose="020B0604020202020204" pitchFamily="34" charset="0"/>
            </a:rPr>
            <a:t>Часть 1 статьи 51 Федерального закона от 10.01.2002 № 7-ФЗ «Об охране окружающей среды»</a:t>
          </a:r>
          <a:endParaRPr lang="ru-RU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C0DFB9E-896B-4AEC-ADF5-A5A9A56E2E6C}" type="parTrans" cxnId="{E45DC1CD-4F1D-48E2-B302-AB68C5C1523C}">
      <dgm:prSet/>
      <dgm:spPr/>
      <dgm:t>
        <a:bodyPr/>
        <a:lstStyle/>
        <a:p>
          <a:endParaRPr lang="ru-RU" sz="4800"/>
        </a:p>
      </dgm:t>
    </dgm:pt>
    <dgm:pt modelId="{E55FE348-820F-4FC4-B78C-4D03B021AE47}" type="sibTrans" cxnId="{E45DC1CD-4F1D-48E2-B302-AB68C5C1523C}">
      <dgm:prSet/>
      <dgm:spPr/>
      <dgm:t>
        <a:bodyPr/>
        <a:lstStyle/>
        <a:p>
          <a:endParaRPr lang="ru-RU" sz="4800"/>
        </a:p>
      </dgm:t>
    </dgm:pt>
    <dgm:pt modelId="{8291F1CD-6DC2-4BAF-8CF9-A93EEEB2B2E0}">
      <dgm:prSet custT="1"/>
      <dgm:spPr/>
      <dgm:t>
        <a:bodyPr/>
        <a:lstStyle/>
        <a:p>
          <a:pPr marL="0" marR="0" indent="0" algn="just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0" dirty="0" smtClean="0">
              <a:latin typeface="Arial" pitchFamily="34" charset="0"/>
              <a:cs typeface="Arial" pitchFamily="34" charset="0"/>
            </a:rPr>
            <a:t>Постановление Правительства Российской Федерации от 28.12.2020 № 2314 «Об утверждении правил обращения с отходами производства и потребления в части осветительных устройств, электрических ламп, ненадлежащие сбор, накопление, использование, обезвреживание, транспортирование и размещение которых может повлечь причинение вреда жизни, здоровью граждан, вреда животным, растениям и окружающей среде» (взамен постановления  Правительства Российской Федерации от 03.09.2010 № 681</a:t>
          </a:r>
        </a:p>
      </dgm:t>
    </dgm:pt>
    <dgm:pt modelId="{98D3895C-2C1D-4F8B-A3DE-907D49027C91}" type="parTrans" cxnId="{41818B7C-B7D0-497A-9797-9DE7401B6898}">
      <dgm:prSet/>
      <dgm:spPr/>
      <dgm:t>
        <a:bodyPr/>
        <a:lstStyle/>
        <a:p>
          <a:endParaRPr lang="ru-RU" sz="4800"/>
        </a:p>
      </dgm:t>
    </dgm:pt>
    <dgm:pt modelId="{55028E20-3D11-4A4A-B547-AF3B69C97C8F}" type="sibTrans" cxnId="{41818B7C-B7D0-497A-9797-9DE7401B6898}">
      <dgm:prSet/>
      <dgm:spPr/>
      <dgm:t>
        <a:bodyPr/>
        <a:lstStyle/>
        <a:p>
          <a:endParaRPr lang="ru-RU" sz="4800"/>
        </a:p>
      </dgm:t>
    </dgm:pt>
    <dgm:pt modelId="{23EB6645-C420-4005-9225-C50690B24B43}">
      <dgm:prSet custT="1"/>
      <dgm:spPr/>
      <dgm:t>
        <a:bodyPr/>
        <a:lstStyle/>
        <a:p>
          <a:pPr algn="just"/>
          <a:r>
            <a:rPr lang="ru-RU" sz="1800" dirty="0" smtClean="0">
              <a:latin typeface="Arial" pitchFamily="34" charset="0"/>
              <a:cs typeface="Arial" pitchFamily="34" charset="0"/>
            </a:rPr>
            <a:t>Часть 2 статьи 11 Федерального закона от 24.06.1998 № 89-ФЗ «Об отходах производства и потребления»</a:t>
          </a:r>
        </a:p>
      </dgm:t>
    </dgm:pt>
    <dgm:pt modelId="{CB436AF1-297C-4323-AC8E-73B3797BD0C0}" type="parTrans" cxnId="{74D9201F-A326-4731-8D08-2C0C55CDD300}">
      <dgm:prSet/>
      <dgm:spPr/>
      <dgm:t>
        <a:bodyPr/>
        <a:lstStyle/>
        <a:p>
          <a:endParaRPr lang="ru-RU"/>
        </a:p>
      </dgm:t>
    </dgm:pt>
    <dgm:pt modelId="{9588A24C-6D11-4B2B-B021-30744B69BC96}" type="sibTrans" cxnId="{74D9201F-A326-4731-8D08-2C0C55CDD300}">
      <dgm:prSet/>
      <dgm:spPr/>
      <dgm:t>
        <a:bodyPr/>
        <a:lstStyle/>
        <a:p>
          <a:endParaRPr lang="ru-RU"/>
        </a:p>
      </dgm:t>
    </dgm:pt>
    <dgm:pt modelId="{CB5534BE-8457-424A-8875-2C90BDFAE98F}" type="pres">
      <dgm:prSet presAssocID="{14B98A47-6345-472B-9AA8-CFEC9B54327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508FB397-F26C-4499-B3B5-288CECB95933}" type="pres">
      <dgm:prSet presAssocID="{14B98A47-6345-472B-9AA8-CFEC9B54327C}" presName="Name1" presStyleCnt="0"/>
      <dgm:spPr/>
    </dgm:pt>
    <dgm:pt modelId="{5BC87996-D93C-41BF-BBE1-0142F7845D17}" type="pres">
      <dgm:prSet presAssocID="{14B98A47-6345-472B-9AA8-CFEC9B54327C}" presName="cycle" presStyleCnt="0"/>
      <dgm:spPr/>
    </dgm:pt>
    <dgm:pt modelId="{5668E32E-A7DE-4CE0-8032-44EB39543102}" type="pres">
      <dgm:prSet presAssocID="{14B98A47-6345-472B-9AA8-CFEC9B54327C}" presName="srcNode" presStyleLbl="node1" presStyleIdx="0" presStyleCnt="3"/>
      <dgm:spPr/>
    </dgm:pt>
    <dgm:pt modelId="{C1B37F50-CE59-4C62-AFCD-8A263B3C1D9A}" type="pres">
      <dgm:prSet presAssocID="{14B98A47-6345-472B-9AA8-CFEC9B54327C}" presName="conn" presStyleLbl="parChTrans1D2" presStyleIdx="0" presStyleCnt="1"/>
      <dgm:spPr/>
      <dgm:t>
        <a:bodyPr/>
        <a:lstStyle/>
        <a:p>
          <a:endParaRPr lang="ru-RU"/>
        </a:p>
      </dgm:t>
    </dgm:pt>
    <dgm:pt modelId="{683FDF77-8E22-42F3-BFBA-89D8F6305B34}" type="pres">
      <dgm:prSet presAssocID="{14B98A47-6345-472B-9AA8-CFEC9B54327C}" presName="extraNode" presStyleLbl="node1" presStyleIdx="0" presStyleCnt="3"/>
      <dgm:spPr/>
    </dgm:pt>
    <dgm:pt modelId="{3761BF35-E893-4DF9-B342-09BCE8336098}" type="pres">
      <dgm:prSet presAssocID="{14B98A47-6345-472B-9AA8-CFEC9B54327C}" presName="dstNode" presStyleLbl="node1" presStyleIdx="0" presStyleCnt="3"/>
      <dgm:spPr/>
    </dgm:pt>
    <dgm:pt modelId="{1FF74655-6EF3-41EA-AB7C-778FFAD23D7A}" type="pres">
      <dgm:prSet presAssocID="{9432EC5E-448E-4C0C-9F48-95359F3B6F50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0BE335-D1F0-4F85-870A-A3BD389D72CE}" type="pres">
      <dgm:prSet presAssocID="{9432EC5E-448E-4C0C-9F48-95359F3B6F50}" presName="accent_1" presStyleCnt="0"/>
      <dgm:spPr/>
    </dgm:pt>
    <dgm:pt modelId="{029F23D4-1C4F-48C9-95BC-EA87AB82E21C}" type="pres">
      <dgm:prSet presAssocID="{9432EC5E-448E-4C0C-9F48-95359F3B6F50}" presName="accentRepeatNode" presStyleLbl="solidFgAcc1" presStyleIdx="0" presStyleCnt="3"/>
      <dgm:spPr/>
    </dgm:pt>
    <dgm:pt modelId="{B5B2C71A-9545-4875-994B-AA63E7A2ACE5}" type="pres">
      <dgm:prSet presAssocID="{23EB6645-C420-4005-9225-C50690B24B43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F7A6FA-BDA5-4AF0-B54E-C467FAB9208E}" type="pres">
      <dgm:prSet presAssocID="{23EB6645-C420-4005-9225-C50690B24B43}" presName="accent_2" presStyleCnt="0"/>
      <dgm:spPr/>
    </dgm:pt>
    <dgm:pt modelId="{FA14CA52-64BC-4AE0-AA0A-FA5BC8EBE263}" type="pres">
      <dgm:prSet presAssocID="{23EB6645-C420-4005-9225-C50690B24B43}" presName="accentRepeatNode" presStyleLbl="solidFgAcc1" presStyleIdx="1" presStyleCnt="3"/>
      <dgm:spPr/>
    </dgm:pt>
    <dgm:pt modelId="{4C3A66B4-004C-485C-989B-89C3AF51595E}" type="pres">
      <dgm:prSet presAssocID="{8291F1CD-6DC2-4BAF-8CF9-A93EEEB2B2E0}" presName="text_3" presStyleLbl="node1" presStyleIdx="2" presStyleCnt="3" custScaleX="98792" custScaleY="146722" custLinFactNeighborX="296" custLinFactNeighborY="-14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382027-9519-45B6-85AC-45F119484C2A}" type="pres">
      <dgm:prSet presAssocID="{8291F1CD-6DC2-4BAF-8CF9-A93EEEB2B2E0}" presName="accent_3" presStyleCnt="0"/>
      <dgm:spPr/>
    </dgm:pt>
    <dgm:pt modelId="{3696AF63-BD15-407A-9F10-0E4206C1FED7}" type="pres">
      <dgm:prSet presAssocID="{8291F1CD-6DC2-4BAF-8CF9-A93EEEB2B2E0}" presName="accentRepeatNode" presStyleLbl="solidFgAcc1" presStyleIdx="2" presStyleCnt="3"/>
      <dgm:spPr/>
    </dgm:pt>
  </dgm:ptLst>
  <dgm:cxnLst>
    <dgm:cxn modelId="{E45DC1CD-4F1D-48E2-B302-AB68C5C1523C}" srcId="{14B98A47-6345-472B-9AA8-CFEC9B54327C}" destId="{9432EC5E-448E-4C0C-9F48-95359F3B6F50}" srcOrd="0" destOrd="0" parTransId="{2C0DFB9E-896B-4AEC-ADF5-A5A9A56E2E6C}" sibTransId="{E55FE348-820F-4FC4-B78C-4D03B021AE47}"/>
    <dgm:cxn modelId="{5A72E0C5-D751-4339-94B9-98ACFFA1A210}" type="presOf" srcId="{9432EC5E-448E-4C0C-9F48-95359F3B6F50}" destId="{1FF74655-6EF3-41EA-AB7C-778FFAD23D7A}" srcOrd="0" destOrd="0" presId="urn:microsoft.com/office/officeart/2008/layout/VerticalCurvedList"/>
    <dgm:cxn modelId="{FFDFC95A-0A76-445B-BEF3-65D2C0DEE9D0}" type="presOf" srcId="{23EB6645-C420-4005-9225-C50690B24B43}" destId="{B5B2C71A-9545-4875-994B-AA63E7A2ACE5}" srcOrd="0" destOrd="0" presId="urn:microsoft.com/office/officeart/2008/layout/VerticalCurvedList"/>
    <dgm:cxn modelId="{D25D5368-415C-4045-BFD6-00964908CD61}" type="presOf" srcId="{14B98A47-6345-472B-9AA8-CFEC9B54327C}" destId="{CB5534BE-8457-424A-8875-2C90BDFAE98F}" srcOrd="0" destOrd="0" presId="urn:microsoft.com/office/officeart/2008/layout/VerticalCurvedList"/>
    <dgm:cxn modelId="{E07A897B-2FA3-48B1-A0FB-D0DA6EEB8B52}" type="presOf" srcId="{E55FE348-820F-4FC4-B78C-4D03B021AE47}" destId="{C1B37F50-CE59-4C62-AFCD-8A263B3C1D9A}" srcOrd="0" destOrd="0" presId="urn:microsoft.com/office/officeart/2008/layout/VerticalCurvedList"/>
    <dgm:cxn modelId="{41818B7C-B7D0-497A-9797-9DE7401B6898}" srcId="{14B98A47-6345-472B-9AA8-CFEC9B54327C}" destId="{8291F1CD-6DC2-4BAF-8CF9-A93EEEB2B2E0}" srcOrd="2" destOrd="0" parTransId="{98D3895C-2C1D-4F8B-A3DE-907D49027C91}" sibTransId="{55028E20-3D11-4A4A-B547-AF3B69C97C8F}"/>
    <dgm:cxn modelId="{222678D3-5BBD-463D-A598-98FB115B034F}" type="presOf" srcId="{8291F1CD-6DC2-4BAF-8CF9-A93EEEB2B2E0}" destId="{4C3A66B4-004C-485C-989B-89C3AF51595E}" srcOrd="0" destOrd="0" presId="urn:microsoft.com/office/officeart/2008/layout/VerticalCurvedList"/>
    <dgm:cxn modelId="{74D9201F-A326-4731-8D08-2C0C55CDD300}" srcId="{14B98A47-6345-472B-9AA8-CFEC9B54327C}" destId="{23EB6645-C420-4005-9225-C50690B24B43}" srcOrd="1" destOrd="0" parTransId="{CB436AF1-297C-4323-AC8E-73B3797BD0C0}" sibTransId="{9588A24C-6D11-4B2B-B021-30744B69BC96}"/>
    <dgm:cxn modelId="{A09BCD50-299F-4815-9CBB-976BEA095FD8}" type="presParOf" srcId="{CB5534BE-8457-424A-8875-2C90BDFAE98F}" destId="{508FB397-F26C-4499-B3B5-288CECB95933}" srcOrd="0" destOrd="0" presId="urn:microsoft.com/office/officeart/2008/layout/VerticalCurvedList"/>
    <dgm:cxn modelId="{5A156BF3-6278-4F66-AB8A-B98B417D1E83}" type="presParOf" srcId="{508FB397-F26C-4499-B3B5-288CECB95933}" destId="{5BC87996-D93C-41BF-BBE1-0142F7845D17}" srcOrd="0" destOrd="0" presId="urn:microsoft.com/office/officeart/2008/layout/VerticalCurvedList"/>
    <dgm:cxn modelId="{4B31C666-7132-4F11-918D-51AA0A502376}" type="presParOf" srcId="{5BC87996-D93C-41BF-BBE1-0142F7845D17}" destId="{5668E32E-A7DE-4CE0-8032-44EB39543102}" srcOrd="0" destOrd="0" presId="urn:microsoft.com/office/officeart/2008/layout/VerticalCurvedList"/>
    <dgm:cxn modelId="{7FE06210-F47A-4381-9A3F-83A3BA8EFD24}" type="presParOf" srcId="{5BC87996-D93C-41BF-BBE1-0142F7845D17}" destId="{C1B37F50-CE59-4C62-AFCD-8A263B3C1D9A}" srcOrd="1" destOrd="0" presId="urn:microsoft.com/office/officeart/2008/layout/VerticalCurvedList"/>
    <dgm:cxn modelId="{303FEC6E-8D4D-4E32-AFC6-A69CF9616E96}" type="presParOf" srcId="{5BC87996-D93C-41BF-BBE1-0142F7845D17}" destId="{683FDF77-8E22-42F3-BFBA-89D8F6305B34}" srcOrd="2" destOrd="0" presId="urn:microsoft.com/office/officeart/2008/layout/VerticalCurvedList"/>
    <dgm:cxn modelId="{41BE630E-AADB-4ECF-97B2-58C6FAA6D1C6}" type="presParOf" srcId="{5BC87996-D93C-41BF-BBE1-0142F7845D17}" destId="{3761BF35-E893-4DF9-B342-09BCE8336098}" srcOrd="3" destOrd="0" presId="urn:microsoft.com/office/officeart/2008/layout/VerticalCurvedList"/>
    <dgm:cxn modelId="{4534F41A-624A-4E15-97D1-F38434A115D6}" type="presParOf" srcId="{508FB397-F26C-4499-B3B5-288CECB95933}" destId="{1FF74655-6EF3-41EA-AB7C-778FFAD23D7A}" srcOrd="1" destOrd="0" presId="urn:microsoft.com/office/officeart/2008/layout/VerticalCurvedList"/>
    <dgm:cxn modelId="{6EB1A5AA-FEE5-4BB2-88A7-F4851DED46C7}" type="presParOf" srcId="{508FB397-F26C-4499-B3B5-288CECB95933}" destId="{240BE335-D1F0-4F85-870A-A3BD389D72CE}" srcOrd="2" destOrd="0" presId="urn:microsoft.com/office/officeart/2008/layout/VerticalCurvedList"/>
    <dgm:cxn modelId="{7A2FACDC-9C0B-40CA-9AF8-3368A229379E}" type="presParOf" srcId="{240BE335-D1F0-4F85-870A-A3BD389D72CE}" destId="{029F23D4-1C4F-48C9-95BC-EA87AB82E21C}" srcOrd="0" destOrd="0" presId="urn:microsoft.com/office/officeart/2008/layout/VerticalCurvedList"/>
    <dgm:cxn modelId="{B3D1D78C-6F0B-46E2-82E0-00F07B7D0CEA}" type="presParOf" srcId="{508FB397-F26C-4499-B3B5-288CECB95933}" destId="{B5B2C71A-9545-4875-994B-AA63E7A2ACE5}" srcOrd="3" destOrd="0" presId="urn:microsoft.com/office/officeart/2008/layout/VerticalCurvedList"/>
    <dgm:cxn modelId="{745093C5-E406-4206-BA2B-D882009CA88F}" type="presParOf" srcId="{508FB397-F26C-4499-B3B5-288CECB95933}" destId="{16F7A6FA-BDA5-4AF0-B54E-C467FAB9208E}" srcOrd="4" destOrd="0" presId="urn:microsoft.com/office/officeart/2008/layout/VerticalCurvedList"/>
    <dgm:cxn modelId="{DAB06734-F819-4FA2-BC06-BFA729E57B77}" type="presParOf" srcId="{16F7A6FA-BDA5-4AF0-B54E-C467FAB9208E}" destId="{FA14CA52-64BC-4AE0-AA0A-FA5BC8EBE263}" srcOrd="0" destOrd="0" presId="urn:microsoft.com/office/officeart/2008/layout/VerticalCurvedList"/>
    <dgm:cxn modelId="{26422743-587A-47A7-AE11-D2B8E71157ED}" type="presParOf" srcId="{508FB397-F26C-4499-B3B5-288CECB95933}" destId="{4C3A66B4-004C-485C-989B-89C3AF51595E}" srcOrd="5" destOrd="0" presId="urn:microsoft.com/office/officeart/2008/layout/VerticalCurvedList"/>
    <dgm:cxn modelId="{BD457DC1-0F8E-4AA7-9A65-284DE82E1BA8}" type="presParOf" srcId="{508FB397-F26C-4499-B3B5-288CECB95933}" destId="{BE382027-9519-45B6-85AC-45F119484C2A}" srcOrd="6" destOrd="0" presId="urn:microsoft.com/office/officeart/2008/layout/VerticalCurvedList"/>
    <dgm:cxn modelId="{8A760C01-125B-4D5F-A77D-947EE7A9C022}" type="presParOf" srcId="{BE382027-9519-45B6-85AC-45F119484C2A}" destId="{3696AF63-BD15-407A-9F10-0E4206C1FED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AD33513-05E8-423D-9178-FCCA240B1FB1}" type="doc">
      <dgm:prSet loTypeId="urn:microsoft.com/office/officeart/2005/8/layout/radial5" loCatId="cycle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BEC6D653-5ABC-40DE-9B07-DA0A7CFA84FC}">
      <dgm:prSet phldrT="[Текст]" custT="1"/>
      <dgm:spPr/>
      <dgm:t>
        <a:bodyPr/>
        <a:lstStyle/>
        <a:p>
          <a:r>
            <a:rPr lang="ru-RU" altLang="ru-RU" sz="1600" dirty="0" smtClean="0">
              <a:latin typeface="Arial" pitchFamily="34" charset="0"/>
              <a:cs typeface="Arial" pitchFamily="34" charset="0"/>
            </a:rPr>
            <a:t>Часть 1 статьи 8.2 КоАП РФ</a:t>
          </a:r>
          <a:endParaRPr lang="ru-RU" sz="1600" dirty="0"/>
        </a:p>
      </dgm:t>
    </dgm:pt>
    <dgm:pt modelId="{609F4C96-CB67-4A4D-8C3F-52ABB401D906}" type="parTrans" cxnId="{9CBE0D1D-5FFB-4FAD-B5A6-F274136A9A36}">
      <dgm:prSet/>
      <dgm:spPr/>
      <dgm:t>
        <a:bodyPr/>
        <a:lstStyle/>
        <a:p>
          <a:endParaRPr lang="ru-RU" sz="1000"/>
        </a:p>
      </dgm:t>
    </dgm:pt>
    <dgm:pt modelId="{251ED79D-6B6A-40A5-99BB-69B74C7DA05B}" type="sibTrans" cxnId="{9CBE0D1D-5FFB-4FAD-B5A6-F274136A9A36}">
      <dgm:prSet/>
      <dgm:spPr/>
      <dgm:t>
        <a:bodyPr/>
        <a:lstStyle/>
        <a:p>
          <a:endParaRPr lang="ru-RU" sz="1000"/>
        </a:p>
      </dgm:t>
    </dgm:pt>
    <dgm:pt modelId="{1F326FB5-B9C9-4FCD-B4A2-57C5D67D9DEF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altLang="ru-RU" sz="1500" b="1" dirty="0" smtClean="0">
              <a:latin typeface="Arial" pitchFamily="34" charset="0"/>
              <a:cs typeface="Arial" pitchFamily="34" charset="0"/>
            </a:rPr>
            <a:t>на ЮЛ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altLang="ru-RU" sz="1500" b="1" dirty="0" smtClean="0">
              <a:latin typeface="Arial" pitchFamily="34" charset="0"/>
              <a:cs typeface="Arial" pitchFamily="34" charset="0"/>
            </a:rPr>
            <a:t>от 100 000 до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altLang="ru-RU" sz="1500" b="1" dirty="0" smtClean="0">
              <a:latin typeface="Arial" pitchFamily="34" charset="0"/>
              <a:cs typeface="Arial" pitchFamily="34" charset="0"/>
            </a:rPr>
            <a:t>250 000 рублей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altLang="ru-RU" sz="1500" b="1" dirty="0" smtClean="0">
              <a:latin typeface="Arial" pitchFamily="34" charset="0"/>
              <a:cs typeface="Arial" pitchFamily="34" charset="0"/>
            </a:rPr>
            <a:t>или приостановление деятельности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altLang="ru-RU" sz="1500" b="1" dirty="0" smtClean="0">
              <a:latin typeface="Arial" pitchFamily="34" charset="0"/>
              <a:cs typeface="Arial" pitchFamily="34" charset="0"/>
            </a:rPr>
            <a:t>до 90 суток</a:t>
          </a:r>
          <a:endParaRPr lang="ru-RU" sz="1500" b="1" dirty="0"/>
        </a:p>
      </dgm:t>
    </dgm:pt>
    <dgm:pt modelId="{4278BA35-EE97-41AB-B71B-0FE71518C3A3}" type="parTrans" cxnId="{0B986D2D-680B-4EF1-A974-7C6283368C2E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 sz="1000"/>
        </a:p>
      </dgm:t>
    </dgm:pt>
    <dgm:pt modelId="{B9216313-5BD7-44C5-818A-5D56B950F0A6}" type="sibTrans" cxnId="{0B986D2D-680B-4EF1-A974-7C6283368C2E}">
      <dgm:prSet/>
      <dgm:spPr/>
      <dgm:t>
        <a:bodyPr/>
        <a:lstStyle/>
        <a:p>
          <a:endParaRPr lang="ru-RU" sz="1000"/>
        </a:p>
      </dgm:t>
    </dgm:pt>
    <dgm:pt modelId="{5C3B5D3E-9F65-4AD3-93A1-0A58A7F2B017}">
      <dgm:prSet phldrT="[Текст]" custT="1"/>
      <dgm:spPr>
        <a:solidFill>
          <a:schemeClr val="accent2">
            <a:lumMod val="25000"/>
            <a:lumOff val="75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1500" b="1" dirty="0" smtClean="0">
              <a:latin typeface="Arial" panose="020B0604020202020204" pitchFamily="34" charset="0"/>
              <a:cs typeface="Arial" panose="020B0604020202020204" pitchFamily="34" charset="0"/>
            </a:rPr>
            <a:t>На ФЛ </a:t>
          </a:r>
        </a:p>
        <a:p>
          <a:pPr>
            <a:spcAft>
              <a:spcPts val="0"/>
            </a:spcAft>
          </a:pPr>
          <a:r>
            <a:rPr lang="ru-RU" sz="1500" b="1" dirty="0" smtClean="0">
              <a:latin typeface="Arial" panose="020B0604020202020204" pitchFamily="34" charset="0"/>
              <a:cs typeface="Arial" panose="020B0604020202020204" pitchFamily="34" charset="0"/>
            </a:rPr>
            <a:t>от 1 000 до 2 000 рублей</a:t>
          </a:r>
          <a:endParaRPr lang="ru-RU" sz="15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A5B9679-E57B-41A4-BDD9-010E9B53C317}" type="parTrans" cxnId="{C7B09121-1348-41BD-B129-C032D8DD5648}">
      <dgm:prSet/>
      <dgm:spPr>
        <a:solidFill>
          <a:schemeClr val="accent2">
            <a:lumMod val="25000"/>
            <a:lumOff val="75000"/>
          </a:schemeClr>
        </a:solidFill>
        <a:ln>
          <a:solidFill>
            <a:schemeClr val="accent2">
              <a:lumMod val="50000"/>
              <a:lumOff val="50000"/>
            </a:schemeClr>
          </a:solidFill>
        </a:ln>
      </dgm:spPr>
      <dgm:t>
        <a:bodyPr/>
        <a:lstStyle/>
        <a:p>
          <a:endParaRPr lang="ru-RU"/>
        </a:p>
      </dgm:t>
    </dgm:pt>
    <dgm:pt modelId="{546CB8D8-158C-4563-BA23-B8F800F7FF3E}" type="sibTrans" cxnId="{C7B09121-1348-41BD-B129-C032D8DD5648}">
      <dgm:prSet/>
      <dgm:spPr/>
      <dgm:t>
        <a:bodyPr/>
        <a:lstStyle/>
        <a:p>
          <a:endParaRPr lang="ru-RU"/>
        </a:p>
      </dgm:t>
    </dgm:pt>
    <dgm:pt modelId="{C5BE6BFE-E281-409D-ADB5-D7C4252C1C33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ru-RU" altLang="ru-RU" sz="1500" b="1" dirty="0" smtClean="0">
              <a:latin typeface="Arial" pitchFamily="34" charset="0"/>
              <a:cs typeface="Arial" pitchFamily="34" charset="0"/>
            </a:rPr>
            <a:t>на ДЛ </a:t>
          </a:r>
        </a:p>
        <a:p>
          <a:pPr>
            <a:spcAft>
              <a:spcPts val="0"/>
            </a:spcAft>
          </a:pPr>
          <a:r>
            <a:rPr lang="ru-RU" altLang="ru-RU" sz="1500" b="1" dirty="0" smtClean="0">
              <a:latin typeface="Arial" pitchFamily="34" charset="0"/>
              <a:cs typeface="Arial" pitchFamily="34" charset="0"/>
            </a:rPr>
            <a:t>от 10 000 </a:t>
          </a:r>
        </a:p>
        <a:p>
          <a:pPr>
            <a:spcAft>
              <a:spcPts val="0"/>
            </a:spcAft>
          </a:pPr>
          <a:r>
            <a:rPr lang="ru-RU" altLang="ru-RU" sz="1500" b="1" dirty="0" smtClean="0">
              <a:latin typeface="Arial" pitchFamily="34" charset="0"/>
              <a:cs typeface="Arial" pitchFamily="34" charset="0"/>
            </a:rPr>
            <a:t>до 30 000</a:t>
          </a:r>
        </a:p>
        <a:p>
          <a:pPr>
            <a:spcAft>
              <a:spcPts val="0"/>
            </a:spcAft>
          </a:pPr>
          <a:r>
            <a:rPr lang="ru-RU" altLang="ru-RU" sz="1500" b="1" dirty="0" smtClean="0">
              <a:latin typeface="Arial" pitchFamily="34" charset="0"/>
              <a:cs typeface="Arial" pitchFamily="34" charset="0"/>
            </a:rPr>
            <a:t>рублей</a:t>
          </a:r>
          <a:endParaRPr lang="ru-RU" sz="15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7DDEEF0-7FA2-4635-B710-7FD1DC37A336}" type="parTrans" cxnId="{BDE8AEBC-66AC-4615-B87E-6123FFABCB49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endParaRPr lang="ru-RU"/>
        </a:p>
      </dgm:t>
    </dgm:pt>
    <dgm:pt modelId="{96A51486-4261-4A22-8170-823A032D7566}" type="sibTrans" cxnId="{BDE8AEBC-66AC-4615-B87E-6123FFABCB49}">
      <dgm:prSet/>
      <dgm:spPr/>
      <dgm:t>
        <a:bodyPr/>
        <a:lstStyle/>
        <a:p>
          <a:endParaRPr lang="ru-RU"/>
        </a:p>
      </dgm:t>
    </dgm:pt>
    <dgm:pt modelId="{7956B69D-2AE2-4926-861D-0A8B73F1ED7F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0"/>
            </a:spcAft>
          </a:pPr>
          <a:r>
            <a:rPr lang="ru-RU" sz="1500" b="1" dirty="0" smtClean="0">
              <a:latin typeface="Arial" panose="020B0604020202020204" pitchFamily="34" charset="0"/>
              <a:cs typeface="Arial" panose="020B0604020202020204" pitchFamily="34" charset="0"/>
            </a:rPr>
            <a:t>на ИП </a:t>
          </a:r>
        </a:p>
        <a:p>
          <a:pPr>
            <a:spcAft>
              <a:spcPts val="0"/>
            </a:spcAft>
          </a:pPr>
          <a:r>
            <a:rPr lang="ru-RU" sz="1500" b="1" dirty="0" smtClean="0">
              <a:latin typeface="Arial" panose="020B0604020202020204" pitchFamily="34" charset="0"/>
              <a:cs typeface="Arial" panose="020B0604020202020204" pitchFamily="34" charset="0"/>
            </a:rPr>
            <a:t>от 30 000 до </a:t>
          </a:r>
        </a:p>
        <a:p>
          <a:pPr>
            <a:spcAft>
              <a:spcPts val="0"/>
            </a:spcAft>
          </a:pPr>
          <a:r>
            <a:rPr lang="ru-RU" sz="1500" b="1" dirty="0" smtClean="0">
              <a:latin typeface="Arial" panose="020B0604020202020204" pitchFamily="34" charset="0"/>
              <a:cs typeface="Arial" panose="020B0604020202020204" pitchFamily="34" charset="0"/>
            </a:rPr>
            <a:t>50 000 рублей или приостановление деятельности до 90 суток</a:t>
          </a:r>
          <a:endParaRPr lang="ru-RU" sz="15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5807B27-C951-434C-A7B5-2BCEB38D3F5D}" type="parTrans" cxnId="{BB4E5A04-DE63-41B7-8FB0-0E57A2BCC548}">
      <dgm:prSet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3507D319-7C52-433D-B4DC-553739CF8C1D}" type="sibTrans" cxnId="{BB4E5A04-DE63-41B7-8FB0-0E57A2BCC548}">
      <dgm:prSet/>
      <dgm:spPr/>
      <dgm:t>
        <a:bodyPr/>
        <a:lstStyle/>
        <a:p>
          <a:endParaRPr lang="ru-RU"/>
        </a:p>
      </dgm:t>
    </dgm:pt>
    <dgm:pt modelId="{F2EA1A51-589D-43BE-9C15-F820FE38DFB4}" type="pres">
      <dgm:prSet presAssocID="{DAD33513-05E8-423D-9178-FCCA240B1FB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90A8DC1-5CDC-4915-9DC5-586920330261}" type="pres">
      <dgm:prSet presAssocID="{BEC6D653-5ABC-40DE-9B07-DA0A7CFA84FC}" presName="centerShape" presStyleLbl="node0" presStyleIdx="0" presStyleCnt="1" custScaleX="147637" custScaleY="136408" custLinFactNeighborX="-3516" custLinFactNeighborY="-7243"/>
      <dgm:spPr/>
      <dgm:t>
        <a:bodyPr/>
        <a:lstStyle/>
        <a:p>
          <a:endParaRPr lang="ru-RU"/>
        </a:p>
      </dgm:t>
    </dgm:pt>
    <dgm:pt modelId="{A15F6E21-DEB3-4BB3-9016-C6A96A1C6A99}" type="pres">
      <dgm:prSet presAssocID="{3A5B9679-E57B-41A4-BDD9-010E9B53C317}" presName="parTrans" presStyleLbl="sibTrans2D1" presStyleIdx="0" presStyleCnt="4"/>
      <dgm:spPr/>
      <dgm:t>
        <a:bodyPr/>
        <a:lstStyle/>
        <a:p>
          <a:endParaRPr lang="ru-RU"/>
        </a:p>
      </dgm:t>
    </dgm:pt>
    <dgm:pt modelId="{6DF13D94-10CA-4B6A-9D7B-6D3DB6D653DF}" type="pres">
      <dgm:prSet presAssocID="{3A5B9679-E57B-41A4-BDD9-010E9B53C317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0C381F4E-AE00-43BA-A819-A3ED49727F44}" type="pres">
      <dgm:prSet presAssocID="{5C3B5D3E-9F65-4AD3-93A1-0A58A7F2B017}" presName="node" presStyleLbl="node1" presStyleIdx="0" presStyleCnt="4" custScaleX="113752" custScaleY="113580" custRadScaleRad="218015" custRadScaleInc="-1553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1F62F1-F769-46DF-B7C8-52726A2C8E18}" type="pres">
      <dgm:prSet presAssocID="{E7DDEEF0-7FA2-4635-B710-7FD1DC37A336}" presName="parTrans" presStyleLbl="sibTrans2D1" presStyleIdx="1" presStyleCnt="4"/>
      <dgm:spPr/>
      <dgm:t>
        <a:bodyPr/>
        <a:lstStyle/>
        <a:p>
          <a:endParaRPr lang="ru-RU"/>
        </a:p>
      </dgm:t>
    </dgm:pt>
    <dgm:pt modelId="{367067F5-90A3-46B7-8FB8-E36154DD07C4}" type="pres">
      <dgm:prSet presAssocID="{E7DDEEF0-7FA2-4635-B710-7FD1DC37A336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72A471D5-2A35-4968-AE8F-3652D1F59782}" type="pres">
      <dgm:prSet presAssocID="{C5BE6BFE-E281-409D-ADB5-D7C4252C1C33}" presName="node" presStyleLbl="node1" presStyleIdx="1" presStyleCnt="4" custScaleX="120378" custScaleY="118132" custRadScaleRad="203296" custRadScaleInc="-479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8D4924-6AE7-4873-A8DF-FDA5D22F089E}" type="pres">
      <dgm:prSet presAssocID="{05807B27-C951-434C-A7B5-2BCEB38D3F5D}" presName="parTrans" presStyleLbl="sibTrans2D1" presStyleIdx="2" presStyleCnt="4"/>
      <dgm:spPr/>
      <dgm:t>
        <a:bodyPr/>
        <a:lstStyle/>
        <a:p>
          <a:endParaRPr lang="ru-RU"/>
        </a:p>
      </dgm:t>
    </dgm:pt>
    <dgm:pt modelId="{7ADEB099-2227-4EA5-A207-4076F2E80319}" type="pres">
      <dgm:prSet presAssocID="{05807B27-C951-434C-A7B5-2BCEB38D3F5D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0AD7DD19-E6CA-412F-ADF3-C8EF77C117CE}" type="pres">
      <dgm:prSet presAssocID="{7956B69D-2AE2-4926-861D-0A8B73F1ED7F}" presName="node" presStyleLbl="node1" presStyleIdx="2" presStyleCnt="4" custScaleX="226471" custScaleY="218616" custRadScaleRad="199567" custRadScaleInc="-1555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672BA9-78C1-48F6-B6AE-265663856BD7}" type="pres">
      <dgm:prSet presAssocID="{4278BA35-EE97-41AB-B71B-0FE71518C3A3}" presName="parTrans" presStyleLbl="sibTrans2D1" presStyleIdx="3" presStyleCnt="4"/>
      <dgm:spPr/>
      <dgm:t>
        <a:bodyPr/>
        <a:lstStyle/>
        <a:p>
          <a:endParaRPr lang="ru-RU"/>
        </a:p>
      </dgm:t>
    </dgm:pt>
    <dgm:pt modelId="{31BCC48E-21F2-4D53-8AF1-287A06A377C4}" type="pres">
      <dgm:prSet presAssocID="{4278BA35-EE97-41AB-B71B-0FE71518C3A3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5EC7F49F-B123-4B62-8170-F3B967E0C76E}" type="pres">
      <dgm:prSet presAssocID="{1F326FB5-B9C9-4FCD-B4A2-57C5D67D9DEF}" presName="node" presStyleLbl="node1" presStyleIdx="3" presStyleCnt="4" custScaleX="230677" custScaleY="230873" custRadScaleRad="218922" custRadScaleInc="-409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F46A4F1-AEE4-4A54-B0AD-9ACDACA30393}" type="presOf" srcId="{C5BE6BFE-E281-409D-ADB5-D7C4252C1C33}" destId="{72A471D5-2A35-4968-AE8F-3652D1F59782}" srcOrd="0" destOrd="0" presId="urn:microsoft.com/office/officeart/2005/8/layout/radial5"/>
    <dgm:cxn modelId="{0B986D2D-680B-4EF1-A974-7C6283368C2E}" srcId="{BEC6D653-5ABC-40DE-9B07-DA0A7CFA84FC}" destId="{1F326FB5-B9C9-4FCD-B4A2-57C5D67D9DEF}" srcOrd="3" destOrd="0" parTransId="{4278BA35-EE97-41AB-B71B-0FE71518C3A3}" sibTransId="{B9216313-5BD7-44C5-818A-5D56B950F0A6}"/>
    <dgm:cxn modelId="{D804CAE3-D6E7-49E5-86A7-391D3B5C892E}" type="presOf" srcId="{4278BA35-EE97-41AB-B71B-0FE71518C3A3}" destId="{EA672BA9-78C1-48F6-B6AE-265663856BD7}" srcOrd="0" destOrd="0" presId="urn:microsoft.com/office/officeart/2005/8/layout/radial5"/>
    <dgm:cxn modelId="{5C20573A-6680-4BFE-BA59-9CF58B340B08}" type="presOf" srcId="{E7DDEEF0-7FA2-4635-B710-7FD1DC37A336}" destId="{AC1F62F1-F769-46DF-B7C8-52726A2C8E18}" srcOrd="0" destOrd="0" presId="urn:microsoft.com/office/officeart/2005/8/layout/radial5"/>
    <dgm:cxn modelId="{423AA54D-B086-4345-9B4D-A132752B0E6B}" type="presOf" srcId="{7956B69D-2AE2-4926-861D-0A8B73F1ED7F}" destId="{0AD7DD19-E6CA-412F-ADF3-C8EF77C117CE}" srcOrd="0" destOrd="0" presId="urn:microsoft.com/office/officeart/2005/8/layout/radial5"/>
    <dgm:cxn modelId="{C7B09121-1348-41BD-B129-C032D8DD5648}" srcId="{BEC6D653-5ABC-40DE-9B07-DA0A7CFA84FC}" destId="{5C3B5D3E-9F65-4AD3-93A1-0A58A7F2B017}" srcOrd="0" destOrd="0" parTransId="{3A5B9679-E57B-41A4-BDD9-010E9B53C317}" sibTransId="{546CB8D8-158C-4563-BA23-B8F800F7FF3E}"/>
    <dgm:cxn modelId="{BB4E5A04-DE63-41B7-8FB0-0E57A2BCC548}" srcId="{BEC6D653-5ABC-40DE-9B07-DA0A7CFA84FC}" destId="{7956B69D-2AE2-4926-861D-0A8B73F1ED7F}" srcOrd="2" destOrd="0" parTransId="{05807B27-C951-434C-A7B5-2BCEB38D3F5D}" sibTransId="{3507D319-7C52-433D-B4DC-553739CF8C1D}"/>
    <dgm:cxn modelId="{99A9361C-B78F-440E-8E60-5B3F752E88D8}" type="presOf" srcId="{DAD33513-05E8-423D-9178-FCCA240B1FB1}" destId="{F2EA1A51-589D-43BE-9C15-F820FE38DFB4}" srcOrd="0" destOrd="0" presId="urn:microsoft.com/office/officeart/2005/8/layout/radial5"/>
    <dgm:cxn modelId="{4BAF9A0D-D80D-41DB-A0C2-DDA59468C32E}" type="presOf" srcId="{5C3B5D3E-9F65-4AD3-93A1-0A58A7F2B017}" destId="{0C381F4E-AE00-43BA-A819-A3ED49727F44}" srcOrd="0" destOrd="0" presId="urn:microsoft.com/office/officeart/2005/8/layout/radial5"/>
    <dgm:cxn modelId="{566C58EF-218E-45EB-9D0F-2F9594948D96}" type="presOf" srcId="{3A5B9679-E57B-41A4-BDD9-010E9B53C317}" destId="{6DF13D94-10CA-4B6A-9D7B-6D3DB6D653DF}" srcOrd="1" destOrd="0" presId="urn:microsoft.com/office/officeart/2005/8/layout/radial5"/>
    <dgm:cxn modelId="{BDE8AEBC-66AC-4615-B87E-6123FFABCB49}" srcId="{BEC6D653-5ABC-40DE-9B07-DA0A7CFA84FC}" destId="{C5BE6BFE-E281-409D-ADB5-D7C4252C1C33}" srcOrd="1" destOrd="0" parTransId="{E7DDEEF0-7FA2-4635-B710-7FD1DC37A336}" sibTransId="{96A51486-4261-4A22-8170-823A032D7566}"/>
    <dgm:cxn modelId="{9CBE0D1D-5FFB-4FAD-B5A6-F274136A9A36}" srcId="{DAD33513-05E8-423D-9178-FCCA240B1FB1}" destId="{BEC6D653-5ABC-40DE-9B07-DA0A7CFA84FC}" srcOrd="0" destOrd="0" parTransId="{609F4C96-CB67-4A4D-8C3F-52ABB401D906}" sibTransId="{251ED79D-6B6A-40A5-99BB-69B74C7DA05B}"/>
    <dgm:cxn modelId="{E0ED70C4-1E07-486E-B686-F932C253A870}" type="presOf" srcId="{4278BA35-EE97-41AB-B71B-0FE71518C3A3}" destId="{31BCC48E-21F2-4D53-8AF1-287A06A377C4}" srcOrd="1" destOrd="0" presId="urn:microsoft.com/office/officeart/2005/8/layout/radial5"/>
    <dgm:cxn modelId="{1F8F4CCC-CD6A-4F07-A6DF-427AA0EDD103}" type="presOf" srcId="{BEC6D653-5ABC-40DE-9B07-DA0A7CFA84FC}" destId="{090A8DC1-5CDC-4915-9DC5-586920330261}" srcOrd="0" destOrd="0" presId="urn:microsoft.com/office/officeart/2005/8/layout/radial5"/>
    <dgm:cxn modelId="{0C1364D2-56FE-4C8B-8C5C-2238D186A031}" type="presOf" srcId="{05807B27-C951-434C-A7B5-2BCEB38D3F5D}" destId="{CC8D4924-6AE7-4873-A8DF-FDA5D22F089E}" srcOrd="0" destOrd="0" presId="urn:microsoft.com/office/officeart/2005/8/layout/radial5"/>
    <dgm:cxn modelId="{E04F69AE-D0F2-4DF2-941E-1EDE6FD2B8ED}" type="presOf" srcId="{3A5B9679-E57B-41A4-BDD9-010E9B53C317}" destId="{A15F6E21-DEB3-4BB3-9016-C6A96A1C6A99}" srcOrd="0" destOrd="0" presId="urn:microsoft.com/office/officeart/2005/8/layout/radial5"/>
    <dgm:cxn modelId="{FC0007DB-DDD7-478B-8417-D0CBD7CD0781}" type="presOf" srcId="{05807B27-C951-434C-A7B5-2BCEB38D3F5D}" destId="{7ADEB099-2227-4EA5-A207-4076F2E80319}" srcOrd="1" destOrd="0" presId="urn:microsoft.com/office/officeart/2005/8/layout/radial5"/>
    <dgm:cxn modelId="{0A684792-A4B9-4430-BD0B-BBCF94B77AC1}" type="presOf" srcId="{E7DDEEF0-7FA2-4635-B710-7FD1DC37A336}" destId="{367067F5-90A3-46B7-8FB8-E36154DD07C4}" srcOrd="1" destOrd="0" presId="urn:microsoft.com/office/officeart/2005/8/layout/radial5"/>
    <dgm:cxn modelId="{7AFCEC5F-0CB3-4DA0-9F14-2177AC770FF7}" type="presOf" srcId="{1F326FB5-B9C9-4FCD-B4A2-57C5D67D9DEF}" destId="{5EC7F49F-B123-4B62-8170-F3B967E0C76E}" srcOrd="0" destOrd="0" presId="urn:microsoft.com/office/officeart/2005/8/layout/radial5"/>
    <dgm:cxn modelId="{479CCEAE-BD94-4A70-B570-C91E3D44AA1D}" type="presParOf" srcId="{F2EA1A51-589D-43BE-9C15-F820FE38DFB4}" destId="{090A8DC1-5CDC-4915-9DC5-586920330261}" srcOrd="0" destOrd="0" presId="urn:microsoft.com/office/officeart/2005/8/layout/radial5"/>
    <dgm:cxn modelId="{BFEEAA34-1BB7-4DFE-8E12-F02F560FB5F1}" type="presParOf" srcId="{F2EA1A51-589D-43BE-9C15-F820FE38DFB4}" destId="{A15F6E21-DEB3-4BB3-9016-C6A96A1C6A99}" srcOrd="1" destOrd="0" presId="urn:microsoft.com/office/officeart/2005/8/layout/radial5"/>
    <dgm:cxn modelId="{8CDF472A-A83B-4BEA-83D2-0ABB4B0F418F}" type="presParOf" srcId="{A15F6E21-DEB3-4BB3-9016-C6A96A1C6A99}" destId="{6DF13D94-10CA-4B6A-9D7B-6D3DB6D653DF}" srcOrd="0" destOrd="0" presId="urn:microsoft.com/office/officeart/2005/8/layout/radial5"/>
    <dgm:cxn modelId="{A45F7E7E-1063-43E2-B0CF-B4C1E8BDC307}" type="presParOf" srcId="{F2EA1A51-589D-43BE-9C15-F820FE38DFB4}" destId="{0C381F4E-AE00-43BA-A819-A3ED49727F44}" srcOrd="2" destOrd="0" presId="urn:microsoft.com/office/officeart/2005/8/layout/radial5"/>
    <dgm:cxn modelId="{9FBB8854-0853-4AA0-AE4D-1DDB5EA851A7}" type="presParOf" srcId="{F2EA1A51-589D-43BE-9C15-F820FE38DFB4}" destId="{AC1F62F1-F769-46DF-B7C8-52726A2C8E18}" srcOrd="3" destOrd="0" presId="urn:microsoft.com/office/officeart/2005/8/layout/radial5"/>
    <dgm:cxn modelId="{B6AA4123-A37C-4B63-9DA1-139B981A9B2D}" type="presParOf" srcId="{AC1F62F1-F769-46DF-B7C8-52726A2C8E18}" destId="{367067F5-90A3-46B7-8FB8-E36154DD07C4}" srcOrd="0" destOrd="0" presId="urn:microsoft.com/office/officeart/2005/8/layout/radial5"/>
    <dgm:cxn modelId="{5DC85F40-7C49-4073-B97C-00D5281C78F6}" type="presParOf" srcId="{F2EA1A51-589D-43BE-9C15-F820FE38DFB4}" destId="{72A471D5-2A35-4968-AE8F-3652D1F59782}" srcOrd="4" destOrd="0" presId="urn:microsoft.com/office/officeart/2005/8/layout/radial5"/>
    <dgm:cxn modelId="{EE6BE0B4-480F-4E5F-9271-F68BF92E6C03}" type="presParOf" srcId="{F2EA1A51-589D-43BE-9C15-F820FE38DFB4}" destId="{CC8D4924-6AE7-4873-A8DF-FDA5D22F089E}" srcOrd="5" destOrd="0" presId="urn:microsoft.com/office/officeart/2005/8/layout/radial5"/>
    <dgm:cxn modelId="{4C249C1E-BAF1-4EE1-B35E-171739E546C3}" type="presParOf" srcId="{CC8D4924-6AE7-4873-A8DF-FDA5D22F089E}" destId="{7ADEB099-2227-4EA5-A207-4076F2E80319}" srcOrd="0" destOrd="0" presId="urn:microsoft.com/office/officeart/2005/8/layout/radial5"/>
    <dgm:cxn modelId="{9B10E326-818C-4EC0-A1E4-360BDB2835C6}" type="presParOf" srcId="{F2EA1A51-589D-43BE-9C15-F820FE38DFB4}" destId="{0AD7DD19-E6CA-412F-ADF3-C8EF77C117CE}" srcOrd="6" destOrd="0" presId="urn:microsoft.com/office/officeart/2005/8/layout/radial5"/>
    <dgm:cxn modelId="{8A124824-CB29-4EEB-BE50-0B0B65FDE4AB}" type="presParOf" srcId="{F2EA1A51-589D-43BE-9C15-F820FE38DFB4}" destId="{EA672BA9-78C1-48F6-B6AE-265663856BD7}" srcOrd="7" destOrd="0" presId="urn:microsoft.com/office/officeart/2005/8/layout/radial5"/>
    <dgm:cxn modelId="{F03AB7C7-312F-4967-9E99-2261F4F7163B}" type="presParOf" srcId="{EA672BA9-78C1-48F6-B6AE-265663856BD7}" destId="{31BCC48E-21F2-4D53-8AF1-287A06A377C4}" srcOrd="0" destOrd="0" presId="urn:microsoft.com/office/officeart/2005/8/layout/radial5"/>
    <dgm:cxn modelId="{BEF5ED84-6841-42DA-99F5-40AECDDD97AE}" type="presParOf" srcId="{F2EA1A51-589D-43BE-9C15-F820FE38DFB4}" destId="{5EC7F49F-B123-4B62-8170-F3B967E0C76E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119B8CB-F0A4-4958-A74D-B4C638608CC7}" type="doc">
      <dgm:prSet loTypeId="urn:microsoft.com/office/officeart/2005/8/layout/hierarchy2" loCatId="hierarchy" qsTypeId="urn:microsoft.com/office/officeart/2005/8/quickstyle/simple3" qsCatId="simple" csTypeId="urn:microsoft.com/office/officeart/2005/8/colors/accent3_5" csCatId="accent3" phldr="1"/>
      <dgm:spPr/>
      <dgm:t>
        <a:bodyPr/>
        <a:lstStyle/>
        <a:p>
          <a:endParaRPr lang="ru-RU"/>
        </a:p>
      </dgm:t>
    </dgm:pt>
    <dgm:pt modelId="{DAAA252F-8ADE-4894-B661-BEB6188B7688}">
      <dgm:prSet phldrT="[Текст]" custT="1"/>
      <dgm:spPr>
        <a:gradFill rotWithShape="0">
          <a:gsLst>
            <a:gs pos="0">
              <a:srgbClr val="8AAEA3"/>
            </a:gs>
            <a:gs pos="88000">
              <a:srgbClr val="D7E9E1"/>
            </a:gs>
          </a:gsLst>
        </a:gradFill>
      </dgm:spPr>
      <dgm:t>
        <a:bodyPr/>
        <a:lstStyle/>
        <a:p>
          <a:r>
            <a:rPr lang="ru-RU" sz="1600" b="1" dirty="0" smtClean="0">
              <a:solidFill>
                <a:srgbClr val="284953"/>
              </a:solidFill>
              <a:latin typeface="Arial" panose="020B0604020202020204" pitchFamily="34" charset="0"/>
              <a:cs typeface="Arial" panose="020B0604020202020204" pitchFamily="34" charset="0"/>
            </a:rPr>
            <a:t>На официальном сайте министерства </a:t>
          </a:r>
          <a:r>
            <a:rPr lang="en-US" sz="1600" b="1" u="sng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mpr.nso.ru</a:t>
          </a:r>
          <a:r>
            <a:rPr lang="ru-RU" sz="1600" b="1" dirty="0" smtClean="0">
              <a:solidFill>
                <a:srgbClr val="284953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1" u="none" dirty="0" smtClean="0">
              <a:solidFill>
                <a:srgbClr val="284953"/>
              </a:solidFill>
              <a:latin typeface="Arial" panose="020B0604020202020204" pitchFamily="34" charset="0"/>
              <a:cs typeface="Arial" panose="020B0604020202020204" pitchFamily="34" charset="0"/>
            </a:rPr>
            <a:t>размещено</a:t>
          </a:r>
          <a:r>
            <a:rPr lang="ru-RU" sz="1600" b="1" dirty="0" smtClean="0">
              <a:solidFill>
                <a:srgbClr val="284953"/>
              </a:solidFill>
              <a:latin typeface="Arial" panose="020B0604020202020204" pitchFamily="34" charset="0"/>
              <a:cs typeface="Arial" panose="020B0604020202020204" pitchFamily="34" charset="0"/>
            </a:rPr>
            <a:t>:</a:t>
          </a:r>
          <a:endParaRPr lang="ru-RU" sz="1600" dirty="0">
            <a:solidFill>
              <a:srgbClr val="284953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8440FA1-3F1D-43FB-B1A4-2EA89793BE69}" type="parTrans" cxnId="{0F241D8E-B0B7-48BE-9919-B8D335C8D4EC}">
      <dgm:prSet/>
      <dgm:spPr/>
      <dgm:t>
        <a:bodyPr/>
        <a:lstStyle/>
        <a:p>
          <a:endParaRPr lang="ru-RU"/>
        </a:p>
      </dgm:t>
    </dgm:pt>
    <dgm:pt modelId="{7398EF31-65F5-4AC3-AF05-F29A799D876D}" type="sibTrans" cxnId="{0F241D8E-B0B7-48BE-9919-B8D335C8D4EC}">
      <dgm:prSet/>
      <dgm:spPr/>
      <dgm:t>
        <a:bodyPr/>
        <a:lstStyle/>
        <a:p>
          <a:endParaRPr lang="ru-RU"/>
        </a:p>
      </dgm:t>
    </dgm:pt>
    <dgm:pt modelId="{B7F97E39-9549-4EEA-B0C1-6178ABE8EDA2}">
      <dgm:prSet phldrT="[Текст]" custT="1"/>
      <dgm:spPr>
        <a:gradFill rotWithShape="0">
          <a:gsLst>
            <a:gs pos="0">
              <a:srgbClr val="D7E9E1"/>
            </a:gs>
            <a:gs pos="100000">
              <a:srgbClr val="8AAEA3"/>
            </a:gs>
          </a:gsLst>
        </a:gradFill>
      </dgm:spPr>
      <dgm:t>
        <a:bodyPr/>
        <a:lstStyle/>
        <a:p>
          <a:r>
            <a:rPr lang="ru-RU" sz="1800" dirty="0" smtClean="0">
              <a:solidFill>
                <a:srgbClr val="284953"/>
              </a:solidFill>
              <a:latin typeface="Arial" panose="020B0604020202020204" pitchFamily="34" charset="0"/>
              <a:cs typeface="Arial" panose="020B0604020202020204" pitchFamily="34" charset="0"/>
            </a:rPr>
            <a:t>Актуализированный перечень нормативных правовых актов и</a:t>
          </a:r>
          <a:br>
            <a:rPr lang="ru-RU" sz="1800" dirty="0" smtClean="0">
              <a:solidFill>
                <a:srgbClr val="284953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800" dirty="0" smtClean="0">
              <a:solidFill>
                <a:srgbClr val="284953"/>
              </a:solidFill>
              <a:latin typeface="Arial" panose="020B0604020202020204" pitchFamily="34" charset="0"/>
              <a:cs typeface="Arial" panose="020B0604020202020204" pitchFamily="34" charset="0"/>
            </a:rPr>
            <a:t>их отдельных частей</a:t>
          </a:r>
          <a:endParaRPr lang="ru-RU" sz="1800" dirty="0">
            <a:solidFill>
              <a:srgbClr val="284953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45609E4-8D40-4434-AFFB-452259B728E3}" type="parTrans" cxnId="{2EE8F969-B40D-44CC-AF18-B35E84A2270F}">
      <dgm:prSet/>
      <dgm:spPr>
        <a:ln>
          <a:solidFill>
            <a:srgbClr val="284953"/>
          </a:solidFill>
        </a:ln>
      </dgm:spPr>
      <dgm:t>
        <a:bodyPr/>
        <a:lstStyle/>
        <a:p>
          <a:endParaRPr lang="ru-RU"/>
        </a:p>
      </dgm:t>
    </dgm:pt>
    <dgm:pt modelId="{214DD482-4621-4A71-BF55-E7AB1B671A14}" type="sibTrans" cxnId="{2EE8F969-B40D-44CC-AF18-B35E84A2270F}">
      <dgm:prSet/>
      <dgm:spPr/>
      <dgm:t>
        <a:bodyPr/>
        <a:lstStyle/>
        <a:p>
          <a:endParaRPr lang="ru-RU"/>
        </a:p>
      </dgm:t>
    </dgm:pt>
    <dgm:pt modelId="{B07F0A35-3F73-407A-8D98-E9CBAC76F3FD}">
      <dgm:prSet phldrT="[Текст]" custT="1"/>
      <dgm:spPr>
        <a:gradFill flip="none" rotWithShape="1">
          <a:gsLst>
            <a:gs pos="0">
              <a:srgbClr val="8AAEA3"/>
            </a:gs>
            <a:gs pos="50000">
              <a:srgbClr val="D7E9E1">
                <a:shade val="67500"/>
                <a:satMod val="115000"/>
              </a:srgbClr>
            </a:gs>
            <a:gs pos="100000">
              <a:srgbClr val="D7E9E1">
                <a:shade val="100000"/>
                <a:satMod val="115000"/>
              </a:srgbClr>
            </a:gs>
          </a:gsLst>
          <a:lin ang="2700000" scaled="1"/>
          <a:tileRect/>
        </a:gradFill>
      </dgm:spPr>
      <dgm:t>
        <a:bodyPr/>
        <a:lstStyle/>
        <a:p>
          <a:r>
            <a:rPr lang="ru-RU" sz="1600" dirty="0" smtClean="0">
              <a:solidFill>
                <a:srgbClr val="284953"/>
              </a:solidFill>
              <a:latin typeface="Arial" panose="020B0604020202020204" pitchFamily="34" charset="0"/>
              <a:cs typeface="Arial" panose="020B0604020202020204" pitchFamily="34" charset="0"/>
            </a:rPr>
            <a:t>Руководства по соблюдению обязательных требований законодательства Российской Федерации и утвержденных в установленном законодательством Российской Федерации порядке стандартов (норм, правил) в области охраны окружающей среды</a:t>
          </a:r>
          <a:endParaRPr lang="ru-RU" sz="1600" dirty="0">
            <a:solidFill>
              <a:srgbClr val="284953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64B27A7-992D-4F0D-9E8F-7DC23A728E1A}" type="parTrans" cxnId="{A92F0D0A-44BB-478A-9E9A-29A19A3F7F68}">
      <dgm:prSet/>
      <dgm:spPr>
        <a:ln>
          <a:solidFill>
            <a:srgbClr val="284953"/>
          </a:solidFill>
        </a:ln>
      </dgm:spPr>
      <dgm:t>
        <a:bodyPr/>
        <a:lstStyle/>
        <a:p>
          <a:endParaRPr lang="ru-RU"/>
        </a:p>
      </dgm:t>
    </dgm:pt>
    <dgm:pt modelId="{106A7A1B-3DD8-4E88-AE8E-1165BB597669}" type="sibTrans" cxnId="{A92F0D0A-44BB-478A-9E9A-29A19A3F7F68}">
      <dgm:prSet/>
      <dgm:spPr/>
      <dgm:t>
        <a:bodyPr/>
        <a:lstStyle/>
        <a:p>
          <a:endParaRPr lang="ru-RU"/>
        </a:p>
      </dgm:t>
    </dgm:pt>
    <dgm:pt modelId="{9874962D-2389-40E4-92C9-90163AE00568}">
      <dgm:prSet phldrT="[Текст]" custT="1"/>
      <dgm:spPr>
        <a:gradFill rotWithShape="0">
          <a:gsLst>
            <a:gs pos="0">
              <a:srgbClr val="D7E9E1"/>
            </a:gs>
            <a:gs pos="88000">
              <a:srgbClr val="8AAEA3"/>
            </a:gs>
          </a:gsLst>
        </a:gradFill>
      </dgm:spPr>
      <dgm:t>
        <a:bodyPr/>
        <a:lstStyle/>
        <a:p>
          <a:r>
            <a:rPr lang="ru-RU" sz="1600" dirty="0" smtClean="0">
              <a:solidFill>
                <a:srgbClr val="284953"/>
              </a:solidFill>
              <a:latin typeface="Arial" panose="020B0604020202020204" pitchFamily="34" charset="0"/>
              <a:cs typeface="Arial" panose="020B0604020202020204" pitchFamily="34" charset="0"/>
            </a:rPr>
            <a:t>Обзор правоприменительной практики при осуществлении министерством природных ресурсов и экологии Новосибирской области регионального государственного экологического надзора за 2020 год</a:t>
          </a:r>
          <a:endParaRPr lang="ru-RU" sz="1600" dirty="0">
            <a:solidFill>
              <a:srgbClr val="284953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037C9BA-282D-4A9C-BE81-854DDA058A34}" type="parTrans" cxnId="{8C918E3E-70FD-45CF-8969-CE6F4354BD18}">
      <dgm:prSet/>
      <dgm:spPr>
        <a:ln>
          <a:solidFill>
            <a:srgbClr val="284953"/>
          </a:solidFill>
        </a:ln>
      </dgm:spPr>
      <dgm:t>
        <a:bodyPr/>
        <a:lstStyle/>
        <a:p>
          <a:endParaRPr lang="ru-RU"/>
        </a:p>
      </dgm:t>
    </dgm:pt>
    <dgm:pt modelId="{00909D34-51BB-48E5-97C4-FB7EAE717149}" type="sibTrans" cxnId="{8C918E3E-70FD-45CF-8969-CE6F4354BD18}">
      <dgm:prSet/>
      <dgm:spPr/>
      <dgm:t>
        <a:bodyPr/>
        <a:lstStyle/>
        <a:p>
          <a:endParaRPr lang="ru-RU"/>
        </a:p>
      </dgm:t>
    </dgm:pt>
    <dgm:pt modelId="{D890AAF9-80BB-417C-9D07-737BC61E841D}" type="pres">
      <dgm:prSet presAssocID="{0119B8CB-F0A4-4958-A74D-B4C638608CC7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76CB102-72CB-4D04-A325-829652373BF1}" type="pres">
      <dgm:prSet presAssocID="{DAAA252F-8ADE-4894-B661-BEB6188B7688}" presName="root1" presStyleCnt="0"/>
      <dgm:spPr/>
    </dgm:pt>
    <dgm:pt modelId="{027F45CF-C67E-479B-8299-EC27AEE346CC}" type="pres">
      <dgm:prSet presAssocID="{DAAA252F-8ADE-4894-B661-BEB6188B7688}" presName="LevelOneTextNode" presStyleLbl="node0" presStyleIdx="0" presStyleCnt="1" custScaleX="81942" custScaleY="109993" custLinFactNeighborX="3290" custLinFactNeighborY="3771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5F882B1-FF13-431B-96C4-E52396A24E4E}" type="pres">
      <dgm:prSet presAssocID="{DAAA252F-8ADE-4894-B661-BEB6188B7688}" presName="level2hierChild" presStyleCnt="0"/>
      <dgm:spPr/>
    </dgm:pt>
    <dgm:pt modelId="{58FF935A-29CA-4865-9A75-ACCCA5A20807}" type="pres">
      <dgm:prSet presAssocID="{C45609E4-8D40-4434-AFFB-452259B728E3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E80C3F01-00AA-495E-A7FC-93D2912DD919}" type="pres">
      <dgm:prSet presAssocID="{C45609E4-8D40-4434-AFFB-452259B728E3}" presName="connTx" presStyleLbl="parChTrans1D2" presStyleIdx="0" presStyleCnt="3"/>
      <dgm:spPr/>
      <dgm:t>
        <a:bodyPr/>
        <a:lstStyle/>
        <a:p>
          <a:endParaRPr lang="ru-RU"/>
        </a:p>
      </dgm:t>
    </dgm:pt>
    <dgm:pt modelId="{1AC0FC05-4FFE-4B37-9646-4CC288CD87CC}" type="pres">
      <dgm:prSet presAssocID="{B7F97E39-9549-4EEA-B0C1-6178ABE8EDA2}" presName="root2" presStyleCnt="0"/>
      <dgm:spPr/>
    </dgm:pt>
    <dgm:pt modelId="{7B245623-C418-4C09-91C0-FCDF92E2D539}" type="pres">
      <dgm:prSet presAssocID="{B7F97E39-9549-4EEA-B0C1-6178ABE8EDA2}" presName="LevelTwoTextNode" presStyleLbl="node2" presStyleIdx="0" presStyleCnt="3" custScaleX="239865" custScaleY="66325" custLinFactNeighborX="-15833" custLinFactNeighborY="-3230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CBFA388-25D2-4F90-AC60-C81761CB3D20}" type="pres">
      <dgm:prSet presAssocID="{B7F97E39-9549-4EEA-B0C1-6178ABE8EDA2}" presName="level3hierChild" presStyleCnt="0"/>
      <dgm:spPr/>
    </dgm:pt>
    <dgm:pt modelId="{D4953353-7CA8-49D4-997F-8E0450921318}" type="pres">
      <dgm:prSet presAssocID="{964B27A7-992D-4F0D-9E8F-7DC23A728E1A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E4B74F57-14CB-4E99-91F8-885AD20B4149}" type="pres">
      <dgm:prSet presAssocID="{964B27A7-992D-4F0D-9E8F-7DC23A728E1A}" presName="connTx" presStyleLbl="parChTrans1D2" presStyleIdx="1" presStyleCnt="3"/>
      <dgm:spPr/>
      <dgm:t>
        <a:bodyPr/>
        <a:lstStyle/>
        <a:p>
          <a:endParaRPr lang="ru-RU"/>
        </a:p>
      </dgm:t>
    </dgm:pt>
    <dgm:pt modelId="{A99C4797-0DE3-42FE-A866-098FD9E3FB44}" type="pres">
      <dgm:prSet presAssocID="{B07F0A35-3F73-407A-8D98-E9CBAC76F3FD}" presName="root2" presStyleCnt="0"/>
      <dgm:spPr/>
    </dgm:pt>
    <dgm:pt modelId="{919013B4-B234-444F-AB59-B664CD3B0595}" type="pres">
      <dgm:prSet presAssocID="{B07F0A35-3F73-407A-8D98-E9CBAC76F3FD}" presName="LevelTwoTextNode" presStyleLbl="node2" presStyleIdx="1" presStyleCnt="3" custScaleX="241064" custScaleY="71485" custLinFactNeighborX="-7667" custLinFactNeighborY="-655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005A7BD-975A-44EE-9ECD-D46F2E6142F8}" type="pres">
      <dgm:prSet presAssocID="{B07F0A35-3F73-407A-8D98-E9CBAC76F3FD}" presName="level3hierChild" presStyleCnt="0"/>
      <dgm:spPr/>
    </dgm:pt>
    <dgm:pt modelId="{98DDCFA3-93E9-4F3F-B505-8C0FF07B3261}" type="pres">
      <dgm:prSet presAssocID="{8037C9BA-282D-4A9C-BE81-854DDA058A34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F77B15ED-F737-4488-83DB-CCAB64D3A76E}" type="pres">
      <dgm:prSet presAssocID="{8037C9BA-282D-4A9C-BE81-854DDA058A34}" presName="connTx" presStyleLbl="parChTrans1D2" presStyleIdx="2" presStyleCnt="3"/>
      <dgm:spPr/>
      <dgm:t>
        <a:bodyPr/>
        <a:lstStyle/>
        <a:p>
          <a:endParaRPr lang="ru-RU"/>
        </a:p>
      </dgm:t>
    </dgm:pt>
    <dgm:pt modelId="{2500D87E-F4C8-4DB6-94BF-D0267438852C}" type="pres">
      <dgm:prSet presAssocID="{9874962D-2389-40E4-92C9-90163AE00568}" presName="root2" presStyleCnt="0"/>
      <dgm:spPr/>
    </dgm:pt>
    <dgm:pt modelId="{B453FC21-3B79-4939-A266-D7E8814B5097}" type="pres">
      <dgm:prSet presAssocID="{9874962D-2389-40E4-92C9-90163AE00568}" presName="LevelTwoTextNode" presStyleLbl="node2" presStyleIdx="2" presStyleCnt="3" custScaleX="243436" custScaleY="61730" custLinFactNeighborX="11935" custLinFactNeighborY="1535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4D7EBBB-A7BB-4140-9102-7E022920BC25}" type="pres">
      <dgm:prSet presAssocID="{9874962D-2389-40E4-92C9-90163AE00568}" presName="level3hierChild" presStyleCnt="0"/>
      <dgm:spPr/>
    </dgm:pt>
  </dgm:ptLst>
  <dgm:cxnLst>
    <dgm:cxn modelId="{9A80613E-DB80-4467-A3B4-1DD39F30A717}" type="presOf" srcId="{B07F0A35-3F73-407A-8D98-E9CBAC76F3FD}" destId="{919013B4-B234-444F-AB59-B664CD3B0595}" srcOrd="0" destOrd="0" presId="urn:microsoft.com/office/officeart/2005/8/layout/hierarchy2"/>
    <dgm:cxn modelId="{8C918E3E-70FD-45CF-8969-CE6F4354BD18}" srcId="{DAAA252F-8ADE-4894-B661-BEB6188B7688}" destId="{9874962D-2389-40E4-92C9-90163AE00568}" srcOrd="2" destOrd="0" parTransId="{8037C9BA-282D-4A9C-BE81-854DDA058A34}" sibTransId="{00909D34-51BB-48E5-97C4-FB7EAE717149}"/>
    <dgm:cxn modelId="{DE9989FE-0817-4E81-9BCE-30B0307F55D0}" type="presOf" srcId="{C45609E4-8D40-4434-AFFB-452259B728E3}" destId="{E80C3F01-00AA-495E-A7FC-93D2912DD919}" srcOrd="1" destOrd="0" presId="urn:microsoft.com/office/officeart/2005/8/layout/hierarchy2"/>
    <dgm:cxn modelId="{0F241D8E-B0B7-48BE-9919-B8D335C8D4EC}" srcId="{0119B8CB-F0A4-4958-A74D-B4C638608CC7}" destId="{DAAA252F-8ADE-4894-B661-BEB6188B7688}" srcOrd="0" destOrd="0" parTransId="{58440FA1-3F1D-43FB-B1A4-2EA89793BE69}" sibTransId="{7398EF31-65F5-4AC3-AF05-F29A799D876D}"/>
    <dgm:cxn modelId="{AA28A6DD-BF69-4A41-997E-00C17FCB9E2E}" type="presOf" srcId="{C45609E4-8D40-4434-AFFB-452259B728E3}" destId="{58FF935A-29CA-4865-9A75-ACCCA5A20807}" srcOrd="0" destOrd="0" presId="urn:microsoft.com/office/officeart/2005/8/layout/hierarchy2"/>
    <dgm:cxn modelId="{A92F0D0A-44BB-478A-9E9A-29A19A3F7F68}" srcId="{DAAA252F-8ADE-4894-B661-BEB6188B7688}" destId="{B07F0A35-3F73-407A-8D98-E9CBAC76F3FD}" srcOrd="1" destOrd="0" parTransId="{964B27A7-992D-4F0D-9E8F-7DC23A728E1A}" sibTransId="{106A7A1B-3DD8-4E88-AE8E-1165BB597669}"/>
    <dgm:cxn modelId="{82C050FA-76EE-47AD-8EF5-7696E2EFE56D}" type="presOf" srcId="{964B27A7-992D-4F0D-9E8F-7DC23A728E1A}" destId="{D4953353-7CA8-49D4-997F-8E0450921318}" srcOrd="0" destOrd="0" presId="urn:microsoft.com/office/officeart/2005/8/layout/hierarchy2"/>
    <dgm:cxn modelId="{1E5E4320-5730-4D55-B7A5-30323506BABC}" type="presOf" srcId="{8037C9BA-282D-4A9C-BE81-854DDA058A34}" destId="{F77B15ED-F737-4488-83DB-CCAB64D3A76E}" srcOrd="1" destOrd="0" presId="urn:microsoft.com/office/officeart/2005/8/layout/hierarchy2"/>
    <dgm:cxn modelId="{449B8534-E5A0-4414-B555-6D700C2287E2}" type="presOf" srcId="{B7F97E39-9549-4EEA-B0C1-6178ABE8EDA2}" destId="{7B245623-C418-4C09-91C0-FCDF92E2D539}" srcOrd="0" destOrd="0" presId="urn:microsoft.com/office/officeart/2005/8/layout/hierarchy2"/>
    <dgm:cxn modelId="{86076900-B88C-4D24-A286-1C93B7943B72}" type="presOf" srcId="{8037C9BA-282D-4A9C-BE81-854DDA058A34}" destId="{98DDCFA3-93E9-4F3F-B505-8C0FF07B3261}" srcOrd="0" destOrd="0" presId="urn:microsoft.com/office/officeart/2005/8/layout/hierarchy2"/>
    <dgm:cxn modelId="{C9663A3F-B488-4EFC-AF24-AA9FB0229230}" type="presOf" srcId="{9874962D-2389-40E4-92C9-90163AE00568}" destId="{B453FC21-3B79-4939-A266-D7E8814B5097}" srcOrd="0" destOrd="0" presId="urn:microsoft.com/office/officeart/2005/8/layout/hierarchy2"/>
    <dgm:cxn modelId="{2EE8F969-B40D-44CC-AF18-B35E84A2270F}" srcId="{DAAA252F-8ADE-4894-B661-BEB6188B7688}" destId="{B7F97E39-9549-4EEA-B0C1-6178ABE8EDA2}" srcOrd="0" destOrd="0" parTransId="{C45609E4-8D40-4434-AFFB-452259B728E3}" sibTransId="{214DD482-4621-4A71-BF55-E7AB1B671A14}"/>
    <dgm:cxn modelId="{1FB8E305-5CBD-4C23-AA28-4E082BC7C56E}" type="presOf" srcId="{DAAA252F-8ADE-4894-B661-BEB6188B7688}" destId="{027F45CF-C67E-479B-8299-EC27AEE346CC}" srcOrd="0" destOrd="0" presId="urn:microsoft.com/office/officeart/2005/8/layout/hierarchy2"/>
    <dgm:cxn modelId="{ACCF22E2-562A-40B2-B38F-FCAC9DC881A8}" type="presOf" srcId="{0119B8CB-F0A4-4958-A74D-B4C638608CC7}" destId="{D890AAF9-80BB-417C-9D07-737BC61E841D}" srcOrd="0" destOrd="0" presId="urn:microsoft.com/office/officeart/2005/8/layout/hierarchy2"/>
    <dgm:cxn modelId="{1F34FEF6-00DB-4CD9-94B8-0796EFED5450}" type="presOf" srcId="{964B27A7-992D-4F0D-9E8F-7DC23A728E1A}" destId="{E4B74F57-14CB-4E99-91F8-885AD20B4149}" srcOrd="1" destOrd="0" presId="urn:microsoft.com/office/officeart/2005/8/layout/hierarchy2"/>
    <dgm:cxn modelId="{8722B2B0-570C-4001-8C07-4ECFE0C71AD3}" type="presParOf" srcId="{D890AAF9-80BB-417C-9D07-737BC61E841D}" destId="{E76CB102-72CB-4D04-A325-829652373BF1}" srcOrd="0" destOrd="0" presId="urn:microsoft.com/office/officeart/2005/8/layout/hierarchy2"/>
    <dgm:cxn modelId="{2262FC00-0E63-4388-9AAC-994169765D73}" type="presParOf" srcId="{E76CB102-72CB-4D04-A325-829652373BF1}" destId="{027F45CF-C67E-479B-8299-EC27AEE346CC}" srcOrd="0" destOrd="0" presId="urn:microsoft.com/office/officeart/2005/8/layout/hierarchy2"/>
    <dgm:cxn modelId="{93E80FCA-9628-4C73-839A-32F6FCFF097F}" type="presParOf" srcId="{E76CB102-72CB-4D04-A325-829652373BF1}" destId="{25F882B1-FF13-431B-96C4-E52396A24E4E}" srcOrd="1" destOrd="0" presId="urn:microsoft.com/office/officeart/2005/8/layout/hierarchy2"/>
    <dgm:cxn modelId="{373D734C-00EF-45F2-BC71-1C87CA2D820E}" type="presParOf" srcId="{25F882B1-FF13-431B-96C4-E52396A24E4E}" destId="{58FF935A-29CA-4865-9A75-ACCCA5A20807}" srcOrd="0" destOrd="0" presId="urn:microsoft.com/office/officeart/2005/8/layout/hierarchy2"/>
    <dgm:cxn modelId="{58CD4E7A-C8E9-4A81-B6F1-EEDB7BB5A90A}" type="presParOf" srcId="{58FF935A-29CA-4865-9A75-ACCCA5A20807}" destId="{E80C3F01-00AA-495E-A7FC-93D2912DD919}" srcOrd="0" destOrd="0" presId="urn:microsoft.com/office/officeart/2005/8/layout/hierarchy2"/>
    <dgm:cxn modelId="{AD126636-F023-4848-9A71-FC2D39AA502F}" type="presParOf" srcId="{25F882B1-FF13-431B-96C4-E52396A24E4E}" destId="{1AC0FC05-4FFE-4B37-9646-4CC288CD87CC}" srcOrd="1" destOrd="0" presId="urn:microsoft.com/office/officeart/2005/8/layout/hierarchy2"/>
    <dgm:cxn modelId="{5EFB1DE1-737A-417E-BA1C-F974F756F4C8}" type="presParOf" srcId="{1AC0FC05-4FFE-4B37-9646-4CC288CD87CC}" destId="{7B245623-C418-4C09-91C0-FCDF92E2D539}" srcOrd="0" destOrd="0" presId="urn:microsoft.com/office/officeart/2005/8/layout/hierarchy2"/>
    <dgm:cxn modelId="{A86A9527-8E6D-46AE-A7AA-138DEBFB35ED}" type="presParOf" srcId="{1AC0FC05-4FFE-4B37-9646-4CC288CD87CC}" destId="{FCBFA388-25D2-4F90-AC60-C81761CB3D20}" srcOrd="1" destOrd="0" presId="urn:microsoft.com/office/officeart/2005/8/layout/hierarchy2"/>
    <dgm:cxn modelId="{A74FBAF1-75CA-49AD-B03C-91DB5C936699}" type="presParOf" srcId="{25F882B1-FF13-431B-96C4-E52396A24E4E}" destId="{D4953353-7CA8-49D4-997F-8E0450921318}" srcOrd="2" destOrd="0" presId="urn:microsoft.com/office/officeart/2005/8/layout/hierarchy2"/>
    <dgm:cxn modelId="{EDDA2160-AF89-46A9-AA70-E2FE94A43816}" type="presParOf" srcId="{D4953353-7CA8-49D4-997F-8E0450921318}" destId="{E4B74F57-14CB-4E99-91F8-885AD20B4149}" srcOrd="0" destOrd="0" presId="urn:microsoft.com/office/officeart/2005/8/layout/hierarchy2"/>
    <dgm:cxn modelId="{66EFE16F-760A-4683-B46B-3775BE7FC339}" type="presParOf" srcId="{25F882B1-FF13-431B-96C4-E52396A24E4E}" destId="{A99C4797-0DE3-42FE-A866-098FD9E3FB44}" srcOrd="3" destOrd="0" presId="urn:microsoft.com/office/officeart/2005/8/layout/hierarchy2"/>
    <dgm:cxn modelId="{22E96D7A-4DD1-41E1-8AD3-C91DD9628912}" type="presParOf" srcId="{A99C4797-0DE3-42FE-A866-098FD9E3FB44}" destId="{919013B4-B234-444F-AB59-B664CD3B0595}" srcOrd="0" destOrd="0" presId="urn:microsoft.com/office/officeart/2005/8/layout/hierarchy2"/>
    <dgm:cxn modelId="{4BA96BD6-7203-4545-8F13-154D8A3E55D8}" type="presParOf" srcId="{A99C4797-0DE3-42FE-A866-098FD9E3FB44}" destId="{A005A7BD-975A-44EE-9ECD-D46F2E6142F8}" srcOrd="1" destOrd="0" presId="urn:microsoft.com/office/officeart/2005/8/layout/hierarchy2"/>
    <dgm:cxn modelId="{2CCFD4A6-D5F7-4B31-8CD9-B96A25084015}" type="presParOf" srcId="{25F882B1-FF13-431B-96C4-E52396A24E4E}" destId="{98DDCFA3-93E9-4F3F-B505-8C0FF07B3261}" srcOrd="4" destOrd="0" presId="urn:microsoft.com/office/officeart/2005/8/layout/hierarchy2"/>
    <dgm:cxn modelId="{3344243F-F594-4EFB-AE1D-09B853B38438}" type="presParOf" srcId="{98DDCFA3-93E9-4F3F-B505-8C0FF07B3261}" destId="{F77B15ED-F737-4488-83DB-CCAB64D3A76E}" srcOrd="0" destOrd="0" presId="urn:microsoft.com/office/officeart/2005/8/layout/hierarchy2"/>
    <dgm:cxn modelId="{691D6C03-41E3-4415-B128-7639655909CF}" type="presParOf" srcId="{25F882B1-FF13-431B-96C4-E52396A24E4E}" destId="{2500D87E-F4C8-4DB6-94BF-D0267438852C}" srcOrd="5" destOrd="0" presId="urn:microsoft.com/office/officeart/2005/8/layout/hierarchy2"/>
    <dgm:cxn modelId="{A6B924C2-CB20-4B25-9348-69A2B15727E1}" type="presParOf" srcId="{2500D87E-F4C8-4DB6-94BF-D0267438852C}" destId="{B453FC21-3B79-4939-A266-D7E8814B5097}" srcOrd="0" destOrd="0" presId="urn:microsoft.com/office/officeart/2005/8/layout/hierarchy2"/>
    <dgm:cxn modelId="{0197C691-3E43-4DE3-980C-9832EE71C06B}" type="presParOf" srcId="{2500D87E-F4C8-4DB6-94BF-D0267438852C}" destId="{94D7EBBB-A7BB-4140-9102-7E022920BC25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119B8CB-F0A4-4958-A74D-B4C638608CC7}" type="doc">
      <dgm:prSet loTypeId="urn:microsoft.com/office/officeart/2005/8/layout/hierarchy2" loCatId="hierarchy" qsTypeId="urn:microsoft.com/office/officeart/2005/8/quickstyle/simple3" qsCatId="simple" csTypeId="urn:microsoft.com/office/officeart/2005/8/colors/accent3_5" csCatId="accent3" phldr="1"/>
      <dgm:spPr/>
      <dgm:t>
        <a:bodyPr/>
        <a:lstStyle/>
        <a:p>
          <a:endParaRPr lang="ru-RU"/>
        </a:p>
      </dgm:t>
    </dgm:pt>
    <dgm:pt modelId="{DAAA252F-8ADE-4894-B661-BEB6188B7688}">
      <dgm:prSet phldrT="[Текст]" custT="1"/>
      <dgm:spPr>
        <a:gradFill rotWithShape="0">
          <a:gsLst>
            <a:gs pos="0">
              <a:srgbClr val="8AAEA3"/>
            </a:gs>
            <a:gs pos="88000">
              <a:srgbClr val="D7E9E1"/>
            </a:gs>
          </a:gsLst>
        </a:gradFill>
      </dgm:spPr>
      <dgm:t>
        <a:bodyPr/>
        <a:lstStyle/>
        <a:p>
          <a:r>
            <a:rPr lang="ru-RU" sz="1800" b="1" dirty="0" smtClean="0">
              <a:solidFill>
                <a:srgbClr val="284953"/>
              </a:solidFill>
              <a:latin typeface="Arial" panose="020B0604020202020204" pitchFamily="34" charset="0"/>
              <a:cs typeface="Arial" panose="020B0604020202020204" pitchFamily="34" charset="0"/>
            </a:rPr>
            <a:t>Проводятся:</a:t>
          </a:r>
          <a:endParaRPr lang="ru-RU" sz="1800" dirty="0">
            <a:solidFill>
              <a:srgbClr val="284953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8440FA1-3F1D-43FB-B1A4-2EA89793BE69}" type="parTrans" cxnId="{0F241D8E-B0B7-48BE-9919-B8D335C8D4EC}">
      <dgm:prSet/>
      <dgm:spPr/>
      <dgm:t>
        <a:bodyPr/>
        <a:lstStyle/>
        <a:p>
          <a:endParaRPr lang="ru-RU"/>
        </a:p>
      </dgm:t>
    </dgm:pt>
    <dgm:pt modelId="{7398EF31-65F5-4AC3-AF05-F29A799D876D}" type="sibTrans" cxnId="{0F241D8E-B0B7-48BE-9919-B8D335C8D4EC}">
      <dgm:prSet/>
      <dgm:spPr/>
      <dgm:t>
        <a:bodyPr/>
        <a:lstStyle/>
        <a:p>
          <a:endParaRPr lang="ru-RU"/>
        </a:p>
      </dgm:t>
    </dgm:pt>
    <dgm:pt modelId="{F943B979-76A6-48F7-AA89-9714C15568B2}">
      <dgm:prSet phldrT="[Текст]" custT="1"/>
      <dgm:spPr>
        <a:gradFill rotWithShape="0">
          <a:gsLst>
            <a:gs pos="0">
              <a:srgbClr val="E8F8EE"/>
            </a:gs>
            <a:gs pos="88000">
              <a:srgbClr val="8AAEA3"/>
            </a:gs>
          </a:gsLst>
        </a:gradFill>
      </dgm:spPr>
      <dgm:t>
        <a:bodyPr/>
        <a:lstStyle/>
        <a:p>
          <a:r>
            <a:rPr lang="ru-RU" sz="1500" dirty="0" smtClean="0">
              <a:solidFill>
                <a:srgbClr val="284953"/>
              </a:solidFill>
              <a:latin typeface="Arial" panose="020B0604020202020204" pitchFamily="34" charset="0"/>
              <a:cs typeface="Arial" panose="020B0604020202020204" pitchFamily="34" charset="0"/>
            </a:rPr>
            <a:t>Постоянное консультирование юридических лиц, индивидуальных предпринимателей и граждан в устной и письменной формах</a:t>
          </a:r>
          <a:endParaRPr lang="ru-RU" sz="1500" dirty="0">
            <a:solidFill>
              <a:srgbClr val="284953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E7E16B8-2050-4233-B566-07B97C679069}" type="parTrans" cxnId="{C9E96E24-B9C4-4805-BD07-8227A7B2430D}">
      <dgm:prSet/>
      <dgm:spPr>
        <a:ln>
          <a:solidFill>
            <a:srgbClr val="284953"/>
          </a:solidFill>
        </a:ln>
      </dgm:spPr>
      <dgm:t>
        <a:bodyPr/>
        <a:lstStyle/>
        <a:p>
          <a:endParaRPr lang="ru-RU"/>
        </a:p>
      </dgm:t>
    </dgm:pt>
    <dgm:pt modelId="{60C3B8C3-D0C7-46B4-84CE-05DD58BEF1CD}" type="sibTrans" cxnId="{C9E96E24-B9C4-4805-BD07-8227A7B2430D}">
      <dgm:prSet/>
      <dgm:spPr/>
      <dgm:t>
        <a:bodyPr/>
        <a:lstStyle/>
        <a:p>
          <a:endParaRPr lang="ru-RU"/>
        </a:p>
      </dgm:t>
    </dgm:pt>
    <dgm:pt modelId="{9874962D-2389-40E4-92C9-90163AE00568}">
      <dgm:prSet phldrT="[Текст]" custT="1"/>
      <dgm:spPr>
        <a:gradFill rotWithShape="0">
          <a:gsLst>
            <a:gs pos="0">
              <a:srgbClr val="8AAEA3"/>
            </a:gs>
            <a:gs pos="88000">
              <a:srgbClr val="D7E9E1"/>
            </a:gs>
          </a:gsLst>
        </a:gradFill>
      </dgm:spPr>
      <dgm:t>
        <a:bodyPr/>
        <a:lstStyle/>
        <a:p>
          <a:r>
            <a:rPr lang="ru-RU" sz="1500" dirty="0" smtClean="0">
              <a:solidFill>
                <a:srgbClr val="284953"/>
              </a:solidFill>
              <a:latin typeface="Arial" panose="020B0604020202020204" pitchFamily="34" charset="0"/>
              <a:cs typeface="Arial" panose="020B0604020202020204" pitchFamily="34" charset="0"/>
            </a:rPr>
            <a:t>Ежеквартальные публичные обсуждения результатов правоприменительной практики осуществления регионального государственного экологического надзора на территории Новосибирской области</a:t>
          </a:r>
          <a:endParaRPr lang="ru-RU" sz="1500" dirty="0">
            <a:solidFill>
              <a:srgbClr val="284953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037C9BA-282D-4A9C-BE81-854DDA058A34}" type="parTrans" cxnId="{8C918E3E-70FD-45CF-8969-CE6F4354BD18}">
      <dgm:prSet/>
      <dgm:spPr>
        <a:ln>
          <a:solidFill>
            <a:srgbClr val="284953"/>
          </a:solidFill>
        </a:ln>
      </dgm:spPr>
      <dgm:t>
        <a:bodyPr/>
        <a:lstStyle/>
        <a:p>
          <a:endParaRPr lang="ru-RU"/>
        </a:p>
      </dgm:t>
    </dgm:pt>
    <dgm:pt modelId="{00909D34-51BB-48E5-97C4-FB7EAE717149}" type="sibTrans" cxnId="{8C918E3E-70FD-45CF-8969-CE6F4354BD18}">
      <dgm:prSet/>
      <dgm:spPr/>
      <dgm:t>
        <a:bodyPr/>
        <a:lstStyle/>
        <a:p>
          <a:endParaRPr lang="ru-RU"/>
        </a:p>
      </dgm:t>
    </dgm:pt>
    <dgm:pt modelId="{D890AAF9-80BB-417C-9D07-737BC61E841D}" type="pres">
      <dgm:prSet presAssocID="{0119B8CB-F0A4-4958-A74D-B4C638608CC7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76CB102-72CB-4D04-A325-829652373BF1}" type="pres">
      <dgm:prSet presAssocID="{DAAA252F-8ADE-4894-B661-BEB6188B7688}" presName="root1" presStyleCnt="0"/>
      <dgm:spPr/>
    </dgm:pt>
    <dgm:pt modelId="{027F45CF-C67E-479B-8299-EC27AEE346CC}" type="pres">
      <dgm:prSet presAssocID="{DAAA252F-8ADE-4894-B661-BEB6188B7688}" presName="LevelOneTextNode" presStyleLbl="node0" presStyleIdx="0" presStyleCnt="1" custAng="0" custScaleX="93896" custScaleY="91170" custLinFactNeighborX="6190" custLinFactNeighborY="-1186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5F882B1-FF13-431B-96C4-E52396A24E4E}" type="pres">
      <dgm:prSet presAssocID="{DAAA252F-8ADE-4894-B661-BEB6188B7688}" presName="level2hierChild" presStyleCnt="0"/>
      <dgm:spPr/>
    </dgm:pt>
    <dgm:pt modelId="{77433BC4-478D-41F2-8B44-D9808FD8FEC0}" type="pres">
      <dgm:prSet presAssocID="{6E7E16B8-2050-4233-B566-07B97C679069}" presName="conn2-1" presStyleLbl="parChTrans1D2" presStyleIdx="0" presStyleCnt="2"/>
      <dgm:spPr/>
      <dgm:t>
        <a:bodyPr/>
        <a:lstStyle/>
        <a:p>
          <a:endParaRPr lang="ru-RU"/>
        </a:p>
      </dgm:t>
    </dgm:pt>
    <dgm:pt modelId="{1524EED9-B6CC-4847-B2EE-7B49E9CD242F}" type="pres">
      <dgm:prSet presAssocID="{6E7E16B8-2050-4233-B566-07B97C679069}" presName="connTx" presStyleLbl="parChTrans1D2" presStyleIdx="0" presStyleCnt="2"/>
      <dgm:spPr/>
      <dgm:t>
        <a:bodyPr/>
        <a:lstStyle/>
        <a:p>
          <a:endParaRPr lang="ru-RU"/>
        </a:p>
      </dgm:t>
    </dgm:pt>
    <dgm:pt modelId="{3DC44567-49DC-4978-83E6-770F697815BA}" type="pres">
      <dgm:prSet presAssocID="{F943B979-76A6-48F7-AA89-9714C15568B2}" presName="root2" presStyleCnt="0"/>
      <dgm:spPr/>
    </dgm:pt>
    <dgm:pt modelId="{D7BF094F-E490-4D37-9E7D-B5CFA2A27C5C}" type="pres">
      <dgm:prSet presAssocID="{F943B979-76A6-48F7-AA89-9714C15568B2}" presName="LevelTwoTextNode" presStyleLbl="node2" presStyleIdx="0" presStyleCnt="2" custScaleX="239837" custScaleY="72499" custLinFactY="19990" custLinFactNeighborX="-17899" custLinFactNeighbor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7AC91A1-A993-486D-8F6F-CB6EE628FD40}" type="pres">
      <dgm:prSet presAssocID="{F943B979-76A6-48F7-AA89-9714C15568B2}" presName="level3hierChild" presStyleCnt="0"/>
      <dgm:spPr/>
    </dgm:pt>
    <dgm:pt modelId="{98DDCFA3-93E9-4F3F-B505-8C0FF07B3261}" type="pres">
      <dgm:prSet presAssocID="{8037C9BA-282D-4A9C-BE81-854DDA058A34}" presName="conn2-1" presStyleLbl="parChTrans1D2" presStyleIdx="1" presStyleCnt="2"/>
      <dgm:spPr/>
      <dgm:t>
        <a:bodyPr/>
        <a:lstStyle/>
        <a:p>
          <a:endParaRPr lang="ru-RU"/>
        </a:p>
      </dgm:t>
    </dgm:pt>
    <dgm:pt modelId="{F77B15ED-F737-4488-83DB-CCAB64D3A76E}" type="pres">
      <dgm:prSet presAssocID="{8037C9BA-282D-4A9C-BE81-854DDA058A34}" presName="connTx" presStyleLbl="parChTrans1D2" presStyleIdx="1" presStyleCnt="2"/>
      <dgm:spPr/>
      <dgm:t>
        <a:bodyPr/>
        <a:lstStyle/>
        <a:p>
          <a:endParaRPr lang="ru-RU"/>
        </a:p>
      </dgm:t>
    </dgm:pt>
    <dgm:pt modelId="{2500D87E-F4C8-4DB6-94BF-D0267438852C}" type="pres">
      <dgm:prSet presAssocID="{9874962D-2389-40E4-92C9-90163AE00568}" presName="root2" presStyleCnt="0"/>
      <dgm:spPr/>
    </dgm:pt>
    <dgm:pt modelId="{B453FC21-3B79-4939-A266-D7E8814B5097}" type="pres">
      <dgm:prSet presAssocID="{9874962D-2389-40E4-92C9-90163AE00568}" presName="LevelTwoTextNode" presStyleLbl="node2" presStyleIdx="1" presStyleCnt="2" custScaleX="242538" custScaleY="84238" custLinFactY="-9693" custLinFactNeighborX="-5024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4D7EBBB-A7BB-4140-9102-7E022920BC25}" type="pres">
      <dgm:prSet presAssocID="{9874962D-2389-40E4-92C9-90163AE00568}" presName="level3hierChild" presStyleCnt="0"/>
      <dgm:spPr/>
    </dgm:pt>
  </dgm:ptLst>
  <dgm:cxnLst>
    <dgm:cxn modelId="{8C918E3E-70FD-45CF-8969-CE6F4354BD18}" srcId="{DAAA252F-8ADE-4894-B661-BEB6188B7688}" destId="{9874962D-2389-40E4-92C9-90163AE00568}" srcOrd="1" destOrd="0" parTransId="{8037C9BA-282D-4A9C-BE81-854DDA058A34}" sibTransId="{00909D34-51BB-48E5-97C4-FB7EAE717149}"/>
    <dgm:cxn modelId="{CCBFAAD0-A1CA-4348-9FA6-0203A2EF8342}" type="presOf" srcId="{9874962D-2389-40E4-92C9-90163AE00568}" destId="{B453FC21-3B79-4939-A266-D7E8814B5097}" srcOrd="0" destOrd="0" presId="urn:microsoft.com/office/officeart/2005/8/layout/hierarchy2"/>
    <dgm:cxn modelId="{71C16239-14B0-40D3-B3A6-38EC277BAC35}" type="presOf" srcId="{0119B8CB-F0A4-4958-A74D-B4C638608CC7}" destId="{D890AAF9-80BB-417C-9D07-737BC61E841D}" srcOrd="0" destOrd="0" presId="urn:microsoft.com/office/officeart/2005/8/layout/hierarchy2"/>
    <dgm:cxn modelId="{070D75BA-A504-4CF7-A5FC-9E5AEEA553E3}" type="presOf" srcId="{DAAA252F-8ADE-4894-B661-BEB6188B7688}" destId="{027F45CF-C67E-479B-8299-EC27AEE346CC}" srcOrd="0" destOrd="0" presId="urn:microsoft.com/office/officeart/2005/8/layout/hierarchy2"/>
    <dgm:cxn modelId="{A404E214-BD54-4C1F-A2BE-998A4F491F8D}" type="presOf" srcId="{8037C9BA-282D-4A9C-BE81-854DDA058A34}" destId="{98DDCFA3-93E9-4F3F-B505-8C0FF07B3261}" srcOrd="0" destOrd="0" presId="urn:microsoft.com/office/officeart/2005/8/layout/hierarchy2"/>
    <dgm:cxn modelId="{C9E96E24-B9C4-4805-BD07-8227A7B2430D}" srcId="{DAAA252F-8ADE-4894-B661-BEB6188B7688}" destId="{F943B979-76A6-48F7-AA89-9714C15568B2}" srcOrd="0" destOrd="0" parTransId="{6E7E16B8-2050-4233-B566-07B97C679069}" sibTransId="{60C3B8C3-D0C7-46B4-84CE-05DD58BEF1CD}"/>
    <dgm:cxn modelId="{0F241D8E-B0B7-48BE-9919-B8D335C8D4EC}" srcId="{0119B8CB-F0A4-4958-A74D-B4C638608CC7}" destId="{DAAA252F-8ADE-4894-B661-BEB6188B7688}" srcOrd="0" destOrd="0" parTransId="{58440FA1-3F1D-43FB-B1A4-2EA89793BE69}" sibTransId="{7398EF31-65F5-4AC3-AF05-F29A799D876D}"/>
    <dgm:cxn modelId="{58780191-5E97-41F4-9089-556FE43006AA}" type="presOf" srcId="{8037C9BA-282D-4A9C-BE81-854DDA058A34}" destId="{F77B15ED-F737-4488-83DB-CCAB64D3A76E}" srcOrd="1" destOrd="0" presId="urn:microsoft.com/office/officeart/2005/8/layout/hierarchy2"/>
    <dgm:cxn modelId="{B2DF96C0-C9D5-461C-83CC-6D878F85EA67}" type="presOf" srcId="{6E7E16B8-2050-4233-B566-07B97C679069}" destId="{77433BC4-478D-41F2-8B44-D9808FD8FEC0}" srcOrd="0" destOrd="0" presId="urn:microsoft.com/office/officeart/2005/8/layout/hierarchy2"/>
    <dgm:cxn modelId="{D4873FAE-583A-41B8-8299-7A23A52E85E6}" type="presOf" srcId="{F943B979-76A6-48F7-AA89-9714C15568B2}" destId="{D7BF094F-E490-4D37-9E7D-B5CFA2A27C5C}" srcOrd="0" destOrd="0" presId="urn:microsoft.com/office/officeart/2005/8/layout/hierarchy2"/>
    <dgm:cxn modelId="{CA5C9993-5F82-471E-8F11-5580A90BB780}" type="presOf" srcId="{6E7E16B8-2050-4233-B566-07B97C679069}" destId="{1524EED9-B6CC-4847-B2EE-7B49E9CD242F}" srcOrd="1" destOrd="0" presId="urn:microsoft.com/office/officeart/2005/8/layout/hierarchy2"/>
    <dgm:cxn modelId="{7A79E38B-FEFA-4989-825B-48B6722A4B0B}" type="presParOf" srcId="{D890AAF9-80BB-417C-9D07-737BC61E841D}" destId="{E76CB102-72CB-4D04-A325-829652373BF1}" srcOrd="0" destOrd="0" presId="urn:microsoft.com/office/officeart/2005/8/layout/hierarchy2"/>
    <dgm:cxn modelId="{98B36185-E693-4CF3-844E-09B4B4D17999}" type="presParOf" srcId="{E76CB102-72CB-4D04-A325-829652373BF1}" destId="{027F45CF-C67E-479B-8299-EC27AEE346CC}" srcOrd="0" destOrd="0" presId="urn:microsoft.com/office/officeart/2005/8/layout/hierarchy2"/>
    <dgm:cxn modelId="{339C9251-94B8-4C88-A5B8-BBFD35E544AA}" type="presParOf" srcId="{E76CB102-72CB-4D04-A325-829652373BF1}" destId="{25F882B1-FF13-431B-96C4-E52396A24E4E}" srcOrd="1" destOrd="0" presId="urn:microsoft.com/office/officeart/2005/8/layout/hierarchy2"/>
    <dgm:cxn modelId="{3B3CF64A-33C1-4B79-AAF2-1D3DD06C44FB}" type="presParOf" srcId="{25F882B1-FF13-431B-96C4-E52396A24E4E}" destId="{77433BC4-478D-41F2-8B44-D9808FD8FEC0}" srcOrd="0" destOrd="0" presId="urn:microsoft.com/office/officeart/2005/8/layout/hierarchy2"/>
    <dgm:cxn modelId="{A7402B7D-5386-4A71-B2DD-9ACC28B7A645}" type="presParOf" srcId="{77433BC4-478D-41F2-8B44-D9808FD8FEC0}" destId="{1524EED9-B6CC-4847-B2EE-7B49E9CD242F}" srcOrd="0" destOrd="0" presId="urn:microsoft.com/office/officeart/2005/8/layout/hierarchy2"/>
    <dgm:cxn modelId="{6E1D374B-A2A3-4F3D-A268-A6D46479E66A}" type="presParOf" srcId="{25F882B1-FF13-431B-96C4-E52396A24E4E}" destId="{3DC44567-49DC-4978-83E6-770F697815BA}" srcOrd="1" destOrd="0" presId="urn:microsoft.com/office/officeart/2005/8/layout/hierarchy2"/>
    <dgm:cxn modelId="{8942B8C4-1059-4F86-B694-DF37A0D0B0F9}" type="presParOf" srcId="{3DC44567-49DC-4978-83E6-770F697815BA}" destId="{D7BF094F-E490-4D37-9E7D-B5CFA2A27C5C}" srcOrd="0" destOrd="0" presId="urn:microsoft.com/office/officeart/2005/8/layout/hierarchy2"/>
    <dgm:cxn modelId="{02F767E6-49DD-4B13-8746-E1769C1C129B}" type="presParOf" srcId="{3DC44567-49DC-4978-83E6-770F697815BA}" destId="{77AC91A1-A993-486D-8F6F-CB6EE628FD40}" srcOrd="1" destOrd="0" presId="urn:microsoft.com/office/officeart/2005/8/layout/hierarchy2"/>
    <dgm:cxn modelId="{4D781D75-9871-4876-8682-41B8963ED915}" type="presParOf" srcId="{25F882B1-FF13-431B-96C4-E52396A24E4E}" destId="{98DDCFA3-93E9-4F3F-B505-8C0FF07B3261}" srcOrd="2" destOrd="0" presId="urn:microsoft.com/office/officeart/2005/8/layout/hierarchy2"/>
    <dgm:cxn modelId="{1E5D4909-3C48-463D-A269-826F27B5E7B7}" type="presParOf" srcId="{98DDCFA3-93E9-4F3F-B505-8C0FF07B3261}" destId="{F77B15ED-F737-4488-83DB-CCAB64D3A76E}" srcOrd="0" destOrd="0" presId="urn:microsoft.com/office/officeart/2005/8/layout/hierarchy2"/>
    <dgm:cxn modelId="{8104C739-E89E-43BA-8045-10EDC3DD5B13}" type="presParOf" srcId="{25F882B1-FF13-431B-96C4-E52396A24E4E}" destId="{2500D87E-F4C8-4DB6-94BF-D0267438852C}" srcOrd="3" destOrd="0" presId="urn:microsoft.com/office/officeart/2005/8/layout/hierarchy2"/>
    <dgm:cxn modelId="{A707B0B9-673E-43E8-90D3-651D0100740F}" type="presParOf" srcId="{2500D87E-F4C8-4DB6-94BF-D0267438852C}" destId="{B453FC21-3B79-4939-A266-D7E8814B5097}" srcOrd="0" destOrd="0" presId="urn:microsoft.com/office/officeart/2005/8/layout/hierarchy2"/>
    <dgm:cxn modelId="{3C45A5B6-D2E1-4EFE-9945-63E8BE988B16}" type="presParOf" srcId="{2500D87E-F4C8-4DB6-94BF-D0267438852C}" destId="{94D7EBBB-A7BB-4140-9102-7E022920BC25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539735-1BC4-4AA8-B9C8-ABCAAA3F1D83}">
      <dsp:nvSpPr>
        <dsp:cNvPr id="0" name=""/>
        <dsp:cNvSpPr/>
      </dsp:nvSpPr>
      <dsp:spPr>
        <a:xfrm>
          <a:off x="0" y="0"/>
          <a:ext cx="11370666" cy="326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>
        <a:off x="0" y="0"/>
        <a:ext cx="11370666" cy="326960"/>
      </dsp:txXfrm>
    </dsp:sp>
    <dsp:sp modelId="{3026C3AD-FFB2-4FE5-B805-523978CD96AF}">
      <dsp:nvSpPr>
        <dsp:cNvPr id="0" name=""/>
        <dsp:cNvSpPr/>
      </dsp:nvSpPr>
      <dsp:spPr>
        <a:xfrm>
          <a:off x="5552" y="1390710"/>
          <a:ext cx="3786520" cy="3317797"/>
        </a:xfrm>
        <a:prstGeom prst="rect">
          <a:avLst/>
        </a:prstGeom>
        <a:gradFill rotWithShape="0">
          <a:gsLst>
            <a:gs pos="0">
              <a:srgbClr val="D7E9E1"/>
            </a:gs>
            <a:gs pos="88000">
              <a:srgbClr val="8AAEA3">
                <a:alpha val="50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Arial" pitchFamily="34" charset="0"/>
              <a:cs typeface="Arial" pitchFamily="34" charset="0"/>
            </a:rPr>
            <a:t>Статья 8.1 Федерального закона «О защите прав юридических лиц и индивидуальных предпринимателей при осуществлении государственного контроля (надзора) и муниципального контроля» от 26.12.2008 № 294-ФЗ</a:t>
          </a:r>
          <a:endParaRPr lang="ru-RU" sz="1800" kern="1200" dirty="0">
            <a:latin typeface="Arial" pitchFamily="34" charset="0"/>
            <a:cs typeface="Arial" pitchFamily="34" charset="0"/>
          </a:endParaRPr>
        </a:p>
      </dsp:txBody>
      <dsp:txXfrm>
        <a:off x="5552" y="1390710"/>
        <a:ext cx="3786520" cy="3317797"/>
      </dsp:txXfrm>
    </dsp:sp>
    <dsp:sp modelId="{70DEE336-6A89-4FC3-A8E1-76A3822BD5E8}">
      <dsp:nvSpPr>
        <dsp:cNvPr id="0" name=""/>
        <dsp:cNvSpPr/>
      </dsp:nvSpPr>
      <dsp:spPr>
        <a:xfrm>
          <a:off x="3792072" y="1390542"/>
          <a:ext cx="3786520" cy="3809254"/>
        </a:xfrm>
        <a:prstGeom prst="rect">
          <a:avLst/>
        </a:prstGeom>
        <a:gradFill flip="none" rotWithShape="1">
          <a:gsLst>
            <a:gs pos="0">
              <a:srgbClr val="E8F8EE"/>
            </a:gs>
            <a:gs pos="88000">
              <a:srgbClr val="8AAEA3"/>
            </a:gs>
          </a:gsLst>
          <a:lin ang="2700000" scaled="1"/>
          <a:tileRect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800" b="0" kern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Постановление Правительства Российской Федерации от 22.11.2017 № 1410 «О критериях отнесения производственных объектов, используемых юридическими лицами и индивидуальными предпринимателями, оказывающих негативное воздействие на окружающую среду, к определенной категории риска для регионального государственного экологического надзора и об особенностях осуществления указанного надзора»</a:t>
          </a:r>
          <a:endParaRPr lang="ru-RU" sz="1800" b="0" kern="1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sp:txBody>
      <dsp:txXfrm>
        <a:off x="3792072" y="1390542"/>
        <a:ext cx="3786520" cy="3809254"/>
      </dsp:txXfrm>
    </dsp:sp>
    <dsp:sp modelId="{7C72AD22-1D65-4612-A336-1D2FDF245FE9}">
      <dsp:nvSpPr>
        <dsp:cNvPr id="0" name=""/>
        <dsp:cNvSpPr/>
      </dsp:nvSpPr>
      <dsp:spPr>
        <a:xfrm>
          <a:off x="7578593" y="1390331"/>
          <a:ext cx="3786520" cy="4328079"/>
        </a:xfrm>
        <a:prstGeom prst="rect">
          <a:avLst/>
        </a:prstGeom>
        <a:gradFill flip="none" rotWithShape="1">
          <a:gsLst>
            <a:gs pos="0">
              <a:srgbClr val="E8F8EE"/>
            </a:gs>
            <a:gs pos="88000">
              <a:srgbClr val="8AAEA3"/>
            </a:gs>
          </a:gsLst>
          <a:lin ang="2700000" scaled="1"/>
          <a:tileRect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Arial" pitchFamily="34" charset="0"/>
              <a:cs typeface="Arial" pitchFamily="34" charset="0"/>
            </a:rPr>
            <a:t>Постановление Правительства Российской Федерации от 30.11.2020 № 1969 «Об особенностях формирования ежегодных планов проведения плановых проверок юридических лиц и индивидуальных предпринимателей на 2021 год, проведения проверок в 2021 году и внесении изменений в пункт 7 Правил подготовки органами государственного контроля (надзора) и органами муниципального контроля ежегодных планов проведения плановых проверок юридических лиц и индивидуальных предпринимателей»</a:t>
          </a:r>
          <a:endParaRPr lang="ru-RU" sz="1800" kern="1200" dirty="0">
            <a:latin typeface="Arial" pitchFamily="34" charset="0"/>
            <a:cs typeface="Arial" pitchFamily="34" charset="0"/>
          </a:endParaRPr>
        </a:p>
      </dsp:txBody>
      <dsp:txXfrm>
        <a:off x="7578593" y="1390331"/>
        <a:ext cx="3786520" cy="4328079"/>
      </dsp:txXfrm>
    </dsp:sp>
    <dsp:sp modelId="{29BFFCFF-DCFB-4202-A603-5E863C8EA414}">
      <dsp:nvSpPr>
        <dsp:cNvPr id="0" name=""/>
        <dsp:cNvSpPr/>
      </dsp:nvSpPr>
      <dsp:spPr>
        <a:xfrm>
          <a:off x="0" y="5796075"/>
          <a:ext cx="11370666" cy="467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B37F50-CE59-4C62-AFCD-8A263B3C1D9A}">
      <dsp:nvSpPr>
        <dsp:cNvPr id="0" name=""/>
        <dsp:cNvSpPr/>
      </dsp:nvSpPr>
      <dsp:spPr>
        <a:xfrm>
          <a:off x="-5502153" y="-842527"/>
          <a:ext cx="6552074" cy="6552074"/>
        </a:xfrm>
        <a:prstGeom prst="blockArc">
          <a:avLst>
            <a:gd name="adj1" fmla="val 18900000"/>
            <a:gd name="adj2" fmla="val 2700000"/>
            <a:gd name="adj3" fmla="val 330"/>
          </a:avLst>
        </a:prstGeom>
        <a:noFill/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F74655-6EF3-41EA-AB7C-778FFAD23D7A}">
      <dsp:nvSpPr>
        <dsp:cNvPr id="0" name=""/>
        <dsp:cNvSpPr/>
      </dsp:nvSpPr>
      <dsp:spPr>
        <a:xfrm>
          <a:off x="675542" y="486702"/>
          <a:ext cx="10708420" cy="97340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2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72639" tIns="45720" rIns="45720" bIns="45720" numCol="1" spcCol="1270" anchor="ctr" anchorCtr="0">
          <a:noAutofit/>
        </a:bodyPr>
        <a:lstStyle/>
        <a:p>
          <a:pPr lvl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Часть 1 статьи 51 Федерального закона от 10.01.2002 № 7-ФЗ «Об охране окружающей среды»</a:t>
          </a:r>
          <a:endParaRPr lang="ru-RU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75542" y="486702"/>
        <a:ext cx="10708420" cy="973404"/>
      </dsp:txXfrm>
    </dsp:sp>
    <dsp:sp modelId="{029F23D4-1C4F-48C9-95BC-EA87AB82E21C}">
      <dsp:nvSpPr>
        <dsp:cNvPr id="0" name=""/>
        <dsp:cNvSpPr/>
      </dsp:nvSpPr>
      <dsp:spPr>
        <a:xfrm>
          <a:off x="67164" y="365026"/>
          <a:ext cx="1216755" cy="1216755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l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B5B2C71A-9545-4875-994B-AA63E7A2ACE5}">
      <dsp:nvSpPr>
        <dsp:cNvPr id="0" name=""/>
        <dsp:cNvSpPr/>
      </dsp:nvSpPr>
      <dsp:spPr>
        <a:xfrm>
          <a:off x="1029374" y="1946808"/>
          <a:ext cx="10354588" cy="973404"/>
        </a:xfrm>
        <a:prstGeom prst="rect">
          <a:avLst/>
        </a:prstGeom>
        <a:gradFill rotWithShape="0">
          <a:gsLst>
            <a:gs pos="0">
              <a:schemeClr val="accent2">
                <a:hueOff val="-2938247"/>
                <a:satOff val="13004"/>
                <a:lumOff val="15686"/>
                <a:alphaOff val="0"/>
                <a:tint val="65000"/>
                <a:lumMod val="110000"/>
              </a:schemeClr>
            </a:gs>
            <a:gs pos="88000">
              <a:schemeClr val="accent2">
                <a:hueOff val="-2938247"/>
                <a:satOff val="13004"/>
                <a:lumOff val="15686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72639" tIns="45720" rIns="45720" bIns="4572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Arial" pitchFamily="34" charset="0"/>
              <a:cs typeface="Arial" pitchFamily="34" charset="0"/>
            </a:rPr>
            <a:t>Часть 2 статьи 11 Федерального закона от 24.06.1998 № 89-ФЗ «Об отходах производства и потребления»</a:t>
          </a:r>
        </a:p>
      </dsp:txBody>
      <dsp:txXfrm>
        <a:off x="1029374" y="1946808"/>
        <a:ext cx="10354588" cy="973404"/>
      </dsp:txXfrm>
    </dsp:sp>
    <dsp:sp modelId="{FA14CA52-64BC-4AE0-AA0A-FA5BC8EBE263}">
      <dsp:nvSpPr>
        <dsp:cNvPr id="0" name=""/>
        <dsp:cNvSpPr/>
      </dsp:nvSpPr>
      <dsp:spPr>
        <a:xfrm>
          <a:off x="420997" y="1825132"/>
          <a:ext cx="1216755" cy="1216755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l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2">
              <a:hueOff val="-2938247"/>
              <a:satOff val="13004"/>
              <a:lumOff val="1568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4C3A66B4-004C-485C-989B-89C3AF51595E}">
      <dsp:nvSpPr>
        <dsp:cNvPr id="0" name=""/>
        <dsp:cNvSpPr/>
      </dsp:nvSpPr>
      <dsp:spPr>
        <a:xfrm>
          <a:off x="771918" y="3165869"/>
          <a:ext cx="10579063" cy="1428197"/>
        </a:xfrm>
        <a:prstGeom prst="rect">
          <a:avLst/>
        </a:prstGeom>
        <a:gradFill rotWithShape="0">
          <a:gsLst>
            <a:gs pos="0">
              <a:schemeClr val="accent2">
                <a:hueOff val="-5876494"/>
                <a:satOff val="26007"/>
                <a:lumOff val="31372"/>
                <a:alphaOff val="0"/>
                <a:tint val="65000"/>
                <a:lumMod val="110000"/>
              </a:schemeClr>
            </a:gs>
            <a:gs pos="88000">
              <a:schemeClr val="accent2">
                <a:hueOff val="-5876494"/>
                <a:satOff val="26007"/>
                <a:lumOff val="31372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72639" tIns="40640" rIns="40640" bIns="40640" numCol="1" spcCol="1270" anchor="ctr" anchorCtr="0">
          <a:noAutofit/>
        </a:bodyPr>
        <a:lstStyle/>
        <a:p>
          <a:pPr marL="0" marR="0" lvl="0" indent="0" algn="just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0" kern="1200" dirty="0" smtClean="0">
              <a:latin typeface="Arial" pitchFamily="34" charset="0"/>
              <a:cs typeface="Arial" pitchFamily="34" charset="0"/>
            </a:rPr>
            <a:t>Постановление Правительства Российской Федерации от 28.12.2020 № 2314 «Об утверждении правил обращения с отходами производства и потребления в части осветительных устройств, электрических ламп, ненадлежащие сбор, накопление, использование, обезвреживание, транспортирование и размещение которых может повлечь причинение вреда жизни, здоровью граждан, вреда животным, растениям и окружающей среде» (взамен постановления  Правительства Российской Федерации от 03.09.2010 № 681</a:t>
          </a:r>
        </a:p>
      </dsp:txBody>
      <dsp:txXfrm>
        <a:off x="771918" y="3165869"/>
        <a:ext cx="10579063" cy="1428197"/>
      </dsp:txXfrm>
    </dsp:sp>
    <dsp:sp modelId="{3696AF63-BD15-407A-9F10-0E4206C1FED7}">
      <dsp:nvSpPr>
        <dsp:cNvPr id="0" name=""/>
        <dsp:cNvSpPr/>
      </dsp:nvSpPr>
      <dsp:spPr>
        <a:xfrm>
          <a:off x="67164" y="3285238"/>
          <a:ext cx="1216755" cy="1216755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l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2">
              <a:hueOff val="-5876494"/>
              <a:satOff val="26007"/>
              <a:lumOff val="3137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0A8DC1-5CDC-4915-9DC5-586920330261}">
      <dsp:nvSpPr>
        <dsp:cNvPr id="0" name=""/>
        <dsp:cNvSpPr/>
      </dsp:nvSpPr>
      <dsp:spPr>
        <a:xfrm>
          <a:off x="4098465" y="818858"/>
          <a:ext cx="1601580" cy="1479767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3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600" kern="1200" dirty="0" smtClean="0">
              <a:latin typeface="Arial" pitchFamily="34" charset="0"/>
              <a:cs typeface="Arial" pitchFamily="34" charset="0"/>
            </a:rPr>
            <a:t>Часть 1 статьи 8.2 КоАП РФ</a:t>
          </a:r>
          <a:endParaRPr lang="ru-RU" sz="1600" kern="1200" dirty="0"/>
        </a:p>
      </dsp:txBody>
      <dsp:txXfrm>
        <a:off x="4333011" y="1035565"/>
        <a:ext cx="1132488" cy="1046353"/>
      </dsp:txXfrm>
    </dsp:sp>
    <dsp:sp modelId="{A15F6E21-DEB3-4BB3-9016-C6A96A1C6A99}">
      <dsp:nvSpPr>
        <dsp:cNvPr id="0" name=""/>
        <dsp:cNvSpPr/>
      </dsp:nvSpPr>
      <dsp:spPr>
        <a:xfrm rot="11818868">
          <a:off x="2878434" y="897173"/>
          <a:ext cx="916584" cy="3688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25000"/>
            <a:lumOff val="75000"/>
          </a:schemeClr>
        </a:solidFill>
        <a:ln>
          <a:solidFill>
            <a:schemeClr val="accent2">
              <a:lumMod val="50000"/>
              <a:lumOff val="50000"/>
            </a:schemeClr>
          </a:solidFill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 rot="10800000">
        <a:off x="2986672" y="987098"/>
        <a:ext cx="805934" cy="221301"/>
      </dsp:txXfrm>
    </dsp:sp>
    <dsp:sp modelId="{0C381F4E-AE00-43BA-A819-A3ED49727F44}">
      <dsp:nvSpPr>
        <dsp:cNvPr id="0" name=""/>
        <dsp:cNvSpPr/>
      </dsp:nvSpPr>
      <dsp:spPr>
        <a:xfrm>
          <a:off x="1277898" y="25234"/>
          <a:ext cx="1233992" cy="1232126"/>
        </a:xfrm>
        <a:prstGeom prst="ellipse">
          <a:avLst/>
        </a:prstGeom>
        <a:solidFill>
          <a:schemeClr val="accent2">
            <a:lumMod val="25000"/>
            <a:lumOff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5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На ФЛ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5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от 1 000 до 2 000 рублей</a:t>
          </a:r>
          <a:endParaRPr lang="ru-RU" sz="15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458612" y="205675"/>
        <a:ext cx="872564" cy="871244"/>
      </dsp:txXfrm>
    </dsp:sp>
    <dsp:sp modelId="{AC1F62F1-F769-46DF-B7C8-52726A2C8E18}">
      <dsp:nvSpPr>
        <dsp:cNvPr id="0" name=""/>
        <dsp:cNvSpPr/>
      </dsp:nvSpPr>
      <dsp:spPr>
        <a:xfrm rot="20573912">
          <a:off x="5990646" y="902367"/>
          <a:ext cx="885177" cy="3688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lumMod val="40000"/>
            <a:lumOff val="60000"/>
          </a:schemeClr>
        </a:solidFill>
        <a:ln w="12700" cap="rnd" cmpd="sng" algn="ctr">
          <a:solidFill>
            <a:schemeClr val="accent6"/>
          </a:solidFill>
          <a:prstDash val="solid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>
        <a:off x="5993092" y="992403"/>
        <a:ext cx="774527" cy="221301"/>
      </dsp:txXfrm>
    </dsp:sp>
    <dsp:sp modelId="{72A471D5-2A35-4968-AE8F-3652D1F59782}">
      <dsp:nvSpPr>
        <dsp:cNvPr id="0" name=""/>
        <dsp:cNvSpPr/>
      </dsp:nvSpPr>
      <dsp:spPr>
        <a:xfrm>
          <a:off x="7225427" y="1411"/>
          <a:ext cx="1305872" cy="1281507"/>
        </a:xfrm>
        <a:prstGeom prst="ellipse">
          <a:avLst/>
        </a:prstGeom>
        <a:solidFill>
          <a:schemeClr val="accent6">
            <a:lumMod val="40000"/>
            <a:lumOff val="60000"/>
          </a:schemeClr>
        </a:solidFill>
        <a:ln w="12700" cap="rnd" cmpd="sng" algn="ctr">
          <a:solidFill>
            <a:schemeClr val="accent6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altLang="ru-RU" sz="1500" b="1" kern="1200" dirty="0" smtClean="0">
              <a:latin typeface="Arial" pitchFamily="34" charset="0"/>
              <a:cs typeface="Arial" pitchFamily="34" charset="0"/>
            </a:rPr>
            <a:t>на ДЛ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altLang="ru-RU" sz="1500" b="1" kern="1200" dirty="0" smtClean="0">
              <a:latin typeface="Arial" pitchFamily="34" charset="0"/>
              <a:cs typeface="Arial" pitchFamily="34" charset="0"/>
            </a:rPr>
            <a:t>от 10 000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altLang="ru-RU" sz="1500" b="1" kern="1200" dirty="0" smtClean="0">
              <a:latin typeface="Arial" pitchFamily="34" charset="0"/>
              <a:cs typeface="Arial" pitchFamily="34" charset="0"/>
            </a:rPr>
            <a:t>до 30 000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altLang="ru-RU" sz="1500" b="1" kern="1200" dirty="0" smtClean="0">
              <a:latin typeface="Arial" pitchFamily="34" charset="0"/>
              <a:cs typeface="Arial" pitchFamily="34" charset="0"/>
            </a:rPr>
            <a:t>рублей</a:t>
          </a:r>
          <a:endParaRPr lang="ru-RU" sz="15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416668" y="189083"/>
        <a:ext cx="923390" cy="906163"/>
      </dsp:txXfrm>
    </dsp:sp>
    <dsp:sp modelId="{CC8D4924-6AE7-4873-A8DF-FDA5D22F089E}">
      <dsp:nvSpPr>
        <dsp:cNvPr id="0" name=""/>
        <dsp:cNvSpPr/>
      </dsp:nvSpPr>
      <dsp:spPr>
        <a:xfrm rot="1381539">
          <a:off x="5844481" y="1911248"/>
          <a:ext cx="636233" cy="368835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4">
                <a:tint val="65000"/>
                <a:lumMod val="110000"/>
              </a:schemeClr>
            </a:gs>
            <a:gs pos="88000">
              <a:schemeClr val="accent4"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4"/>
          </a:solidFill>
          <a:prstDash val="solid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>
        <a:off x="5848889" y="1963375"/>
        <a:ext cx="525583" cy="221301"/>
      </dsp:txXfrm>
    </dsp:sp>
    <dsp:sp modelId="{0AD7DD19-E6CA-412F-ADF3-C8EF77C117CE}">
      <dsp:nvSpPr>
        <dsp:cNvPr id="0" name=""/>
        <dsp:cNvSpPr/>
      </dsp:nvSpPr>
      <dsp:spPr>
        <a:xfrm>
          <a:off x="6627430" y="1629507"/>
          <a:ext cx="2456779" cy="2371567"/>
        </a:xfrm>
        <a:prstGeom prst="ellipse">
          <a:avLst/>
        </a:prstGeom>
        <a:gradFill rotWithShape="1">
          <a:gsLst>
            <a:gs pos="0">
              <a:schemeClr val="accent4">
                <a:tint val="65000"/>
                <a:lumMod val="110000"/>
              </a:schemeClr>
            </a:gs>
            <a:gs pos="88000">
              <a:schemeClr val="accent4"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4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5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на ИП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5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от 30 000 до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5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50 000 рублей или приостановление деятельности до 90 суток</a:t>
          </a:r>
          <a:endParaRPr lang="ru-RU" sz="15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987217" y="1976815"/>
        <a:ext cx="1737205" cy="1676951"/>
      </dsp:txXfrm>
    </dsp:sp>
    <dsp:sp modelId="{EA672BA9-78C1-48F6-B6AE-265663856BD7}">
      <dsp:nvSpPr>
        <dsp:cNvPr id="0" name=""/>
        <dsp:cNvSpPr/>
      </dsp:nvSpPr>
      <dsp:spPr>
        <a:xfrm rot="9441481">
          <a:off x="3270494" y="1914281"/>
          <a:ext cx="668544" cy="368835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5">
                <a:tint val="65000"/>
                <a:lumMod val="110000"/>
              </a:schemeClr>
            </a:gs>
            <a:gs pos="88000">
              <a:schemeClr val="accent5"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5"/>
          </a:solidFill>
          <a:prstDash val="solid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 rot="10800000">
        <a:off x="3376880" y="1966749"/>
        <a:ext cx="557894" cy="221301"/>
      </dsp:txXfrm>
    </dsp:sp>
    <dsp:sp modelId="{5EC7F49F-B123-4B62-8170-F3B967E0C76E}">
      <dsp:nvSpPr>
        <dsp:cNvPr id="0" name=""/>
        <dsp:cNvSpPr/>
      </dsp:nvSpPr>
      <dsp:spPr>
        <a:xfrm>
          <a:off x="599091" y="1578257"/>
          <a:ext cx="2502406" cy="2504532"/>
        </a:xfrm>
        <a:prstGeom prst="ellipse">
          <a:avLst/>
        </a:prstGeom>
        <a:gradFill rotWithShape="0">
          <a:gsLst>
            <a:gs pos="0">
              <a:schemeClr val="accent4">
                <a:hueOff val="-911834"/>
                <a:satOff val="-4605"/>
                <a:lumOff val="-6470"/>
                <a:alphaOff val="0"/>
                <a:tint val="65000"/>
                <a:lumMod val="110000"/>
              </a:schemeClr>
            </a:gs>
            <a:gs pos="88000">
              <a:schemeClr val="accent4">
                <a:hueOff val="-911834"/>
                <a:satOff val="-4605"/>
                <a:lumOff val="-647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altLang="ru-RU" sz="1500" b="1" kern="1200" dirty="0" smtClean="0">
              <a:latin typeface="Arial" pitchFamily="34" charset="0"/>
              <a:cs typeface="Arial" pitchFamily="34" charset="0"/>
            </a:rPr>
            <a:t>на ЮЛ </a:t>
          </a:r>
        </a:p>
        <a:p>
          <a:pPr lvl="0" algn="ctr" defTabSz="6667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altLang="ru-RU" sz="1500" b="1" kern="1200" dirty="0" smtClean="0">
              <a:latin typeface="Arial" pitchFamily="34" charset="0"/>
              <a:cs typeface="Arial" pitchFamily="34" charset="0"/>
            </a:rPr>
            <a:t>от 100 000 до </a:t>
          </a:r>
        </a:p>
        <a:p>
          <a:pPr lvl="0" algn="ctr" defTabSz="6667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altLang="ru-RU" sz="1500" b="1" kern="1200" dirty="0" smtClean="0">
              <a:latin typeface="Arial" pitchFamily="34" charset="0"/>
              <a:cs typeface="Arial" pitchFamily="34" charset="0"/>
            </a:rPr>
            <a:t>250 000 рублей </a:t>
          </a:r>
        </a:p>
        <a:p>
          <a:pPr lvl="0" algn="ctr" defTabSz="6667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altLang="ru-RU" sz="1500" b="1" kern="1200" dirty="0" smtClean="0">
              <a:latin typeface="Arial" pitchFamily="34" charset="0"/>
              <a:cs typeface="Arial" pitchFamily="34" charset="0"/>
            </a:rPr>
            <a:t>или приостановление деятельности </a:t>
          </a:r>
        </a:p>
        <a:p>
          <a:pPr lvl="0" algn="ctr" defTabSz="6667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altLang="ru-RU" sz="1500" b="1" kern="1200" dirty="0" smtClean="0">
              <a:latin typeface="Arial" pitchFamily="34" charset="0"/>
              <a:cs typeface="Arial" pitchFamily="34" charset="0"/>
            </a:rPr>
            <a:t>до 90 суток</a:t>
          </a:r>
          <a:endParaRPr lang="ru-RU" sz="1500" b="1" kern="1200" dirty="0"/>
        </a:p>
      </dsp:txBody>
      <dsp:txXfrm>
        <a:off x="965560" y="1945037"/>
        <a:ext cx="1769468" cy="177097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7F45CF-C67E-479B-8299-EC27AEE346CC}">
      <dsp:nvSpPr>
        <dsp:cNvPr id="0" name=""/>
        <dsp:cNvSpPr/>
      </dsp:nvSpPr>
      <dsp:spPr>
        <a:xfrm>
          <a:off x="106833" y="2449342"/>
          <a:ext cx="2464830" cy="1654304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8AAEA3"/>
            </a:gs>
            <a:gs pos="88000">
              <a:srgbClr val="D7E9E1"/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284953"/>
              </a:solidFill>
              <a:latin typeface="Arial" panose="020B0604020202020204" pitchFamily="34" charset="0"/>
              <a:cs typeface="Arial" panose="020B0604020202020204" pitchFamily="34" charset="0"/>
            </a:rPr>
            <a:t>На официальном сайте министерства </a:t>
          </a:r>
          <a:r>
            <a:rPr lang="en-US" sz="1600" b="1" u="sng" kern="12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mpr.nso.ru</a:t>
          </a:r>
          <a:r>
            <a:rPr lang="ru-RU" sz="1600" b="1" kern="1200" dirty="0" smtClean="0">
              <a:solidFill>
                <a:srgbClr val="284953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1" u="none" kern="1200" dirty="0" smtClean="0">
              <a:solidFill>
                <a:srgbClr val="284953"/>
              </a:solidFill>
              <a:latin typeface="Arial" panose="020B0604020202020204" pitchFamily="34" charset="0"/>
              <a:cs typeface="Arial" panose="020B0604020202020204" pitchFamily="34" charset="0"/>
            </a:rPr>
            <a:t>размещено</a:t>
          </a:r>
          <a:r>
            <a:rPr lang="ru-RU" sz="1600" b="1" kern="1200" dirty="0" smtClean="0">
              <a:solidFill>
                <a:srgbClr val="284953"/>
              </a:solidFill>
              <a:latin typeface="Arial" panose="020B0604020202020204" pitchFamily="34" charset="0"/>
              <a:cs typeface="Arial" panose="020B0604020202020204" pitchFamily="34" charset="0"/>
            </a:rPr>
            <a:t>:</a:t>
          </a:r>
          <a:endParaRPr lang="ru-RU" sz="1600" kern="1200" dirty="0">
            <a:solidFill>
              <a:srgbClr val="284953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55286" y="2497795"/>
        <a:ext cx="2367924" cy="1557398"/>
      </dsp:txXfrm>
    </dsp:sp>
    <dsp:sp modelId="{58FF935A-29CA-4865-9A75-ACCCA5A20807}">
      <dsp:nvSpPr>
        <dsp:cNvPr id="0" name=""/>
        <dsp:cNvSpPr/>
      </dsp:nvSpPr>
      <dsp:spPr>
        <a:xfrm rot="17123776">
          <a:off x="1702981" y="2111284"/>
          <a:ext cx="2365347" cy="49960"/>
        </a:xfrm>
        <a:custGeom>
          <a:avLst/>
          <a:gdLst/>
          <a:ahLst/>
          <a:cxnLst/>
          <a:rect l="0" t="0" r="0" b="0"/>
          <a:pathLst>
            <a:path>
              <a:moveTo>
                <a:pt x="0" y="24980"/>
              </a:moveTo>
              <a:lnTo>
                <a:pt x="2365347" y="24980"/>
              </a:lnTo>
            </a:path>
          </a:pathLst>
        </a:custGeom>
        <a:noFill/>
        <a:ln w="19050" cap="rnd" cmpd="sng" algn="ctr">
          <a:solidFill>
            <a:srgbClr val="284953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2826521" y="2077131"/>
        <a:ext cx="118267" cy="118267"/>
      </dsp:txXfrm>
    </dsp:sp>
    <dsp:sp modelId="{7B245623-C418-4C09-91C0-FCDF92E2D539}">
      <dsp:nvSpPr>
        <dsp:cNvPr id="0" name=""/>
        <dsp:cNvSpPr/>
      </dsp:nvSpPr>
      <dsp:spPr>
        <a:xfrm>
          <a:off x="3199647" y="497267"/>
          <a:ext cx="7215182" cy="997534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D7E9E1"/>
            </a:gs>
            <a:gs pos="100000">
              <a:srgbClr val="8AAEA3"/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284953"/>
              </a:solidFill>
              <a:latin typeface="Arial" panose="020B0604020202020204" pitchFamily="34" charset="0"/>
              <a:cs typeface="Arial" panose="020B0604020202020204" pitchFamily="34" charset="0"/>
            </a:rPr>
            <a:t>Актуализированный перечень нормативных правовых актов и</a:t>
          </a:r>
          <a:br>
            <a:rPr lang="ru-RU" sz="1800" kern="1200" dirty="0" smtClean="0">
              <a:solidFill>
                <a:srgbClr val="284953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1800" kern="1200" dirty="0" smtClean="0">
              <a:solidFill>
                <a:srgbClr val="284953"/>
              </a:solidFill>
              <a:latin typeface="Arial" panose="020B0604020202020204" pitchFamily="34" charset="0"/>
              <a:cs typeface="Arial" panose="020B0604020202020204" pitchFamily="34" charset="0"/>
            </a:rPr>
            <a:t>их отдельных частей</a:t>
          </a:r>
          <a:endParaRPr lang="ru-RU" sz="1800" kern="1200" dirty="0">
            <a:solidFill>
              <a:srgbClr val="284953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228864" y="526484"/>
        <a:ext cx="7156748" cy="939100"/>
      </dsp:txXfrm>
    </dsp:sp>
    <dsp:sp modelId="{D4953353-7CA8-49D4-997F-8E0450921318}">
      <dsp:nvSpPr>
        <dsp:cNvPr id="0" name=""/>
        <dsp:cNvSpPr/>
      </dsp:nvSpPr>
      <dsp:spPr>
        <a:xfrm rot="19448944">
          <a:off x="2469563" y="2935887"/>
          <a:ext cx="1077818" cy="49960"/>
        </a:xfrm>
        <a:custGeom>
          <a:avLst/>
          <a:gdLst/>
          <a:ahLst/>
          <a:cxnLst/>
          <a:rect l="0" t="0" r="0" b="0"/>
          <a:pathLst>
            <a:path>
              <a:moveTo>
                <a:pt x="0" y="24980"/>
              </a:moveTo>
              <a:lnTo>
                <a:pt x="1077818" y="24980"/>
              </a:lnTo>
            </a:path>
          </a:pathLst>
        </a:custGeom>
        <a:noFill/>
        <a:ln w="19050" cap="rnd" cmpd="sng" algn="ctr">
          <a:solidFill>
            <a:srgbClr val="284953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981527" y="2933922"/>
        <a:ext cx="53890" cy="53890"/>
      </dsp:txXfrm>
    </dsp:sp>
    <dsp:sp modelId="{919013B4-B234-444F-AB59-B664CD3B0595}">
      <dsp:nvSpPr>
        <dsp:cNvPr id="0" name=""/>
        <dsp:cNvSpPr/>
      </dsp:nvSpPr>
      <dsp:spPr>
        <a:xfrm>
          <a:off x="3445281" y="2107669"/>
          <a:ext cx="7251248" cy="1075140"/>
        </a:xfrm>
        <a:prstGeom prst="roundRect">
          <a:avLst>
            <a:gd name="adj" fmla="val 10000"/>
          </a:avLst>
        </a:prstGeom>
        <a:gradFill flip="none" rotWithShape="1">
          <a:gsLst>
            <a:gs pos="0">
              <a:srgbClr val="8AAEA3"/>
            </a:gs>
            <a:gs pos="50000">
              <a:srgbClr val="D7E9E1">
                <a:shade val="67500"/>
                <a:satMod val="115000"/>
              </a:srgbClr>
            </a:gs>
            <a:gs pos="100000">
              <a:srgbClr val="D7E9E1">
                <a:shade val="100000"/>
                <a:satMod val="115000"/>
              </a:srgbClr>
            </a:gs>
          </a:gsLst>
          <a:lin ang="2700000" scaled="1"/>
          <a:tileRect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284953"/>
              </a:solidFill>
              <a:latin typeface="Arial" panose="020B0604020202020204" pitchFamily="34" charset="0"/>
              <a:cs typeface="Arial" panose="020B0604020202020204" pitchFamily="34" charset="0"/>
            </a:rPr>
            <a:t>Руководства по соблюдению обязательных требований законодательства Российской Федерации и утвержденных в установленном законодательством Российской Федерации порядке стандартов (норм, правил) в области охраны окружающей среды</a:t>
          </a:r>
          <a:endParaRPr lang="ru-RU" sz="1600" kern="1200" dirty="0">
            <a:solidFill>
              <a:srgbClr val="284953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476771" y="2139159"/>
        <a:ext cx="7188268" cy="1012160"/>
      </dsp:txXfrm>
    </dsp:sp>
    <dsp:sp modelId="{98DDCFA3-93E9-4F3F-B505-8C0FF07B3261}">
      <dsp:nvSpPr>
        <dsp:cNvPr id="0" name=""/>
        <dsp:cNvSpPr/>
      </dsp:nvSpPr>
      <dsp:spPr>
        <a:xfrm rot="2386293">
          <a:off x="2404254" y="3714336"/>
          <a:ext cx="1446930" cy="49960"/>
        </a:xfrm>
        <a:custGeom>
          <a:avLst/>
          <a:gdLst/>
          <a:ahLst/>
          <a:cxnLst/>
          <a:rect l="0" t="0" r="0" b="0"/>
          <a:pathLst>
            <a:path>
              <a:moveTo>
                <a:pt x="0" y="24980"/>
              </a:moveTo>
              <a:lnTo>
                <a:pt x="1446930" y="24980"/>
              </a:lnTo>
            </a:path>
          </a:pathLst>
        </a:custGeom>
        <a:noFill/>
        <a:ln w="19050" cap="rnd" cmpd="sng" algn="ctr">
          <a:solidFill>
            <a:srgbClr val="284953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091546" y="3703143"/>
        <a:ext cx="72346" cy="72346"/>
      </dsp:txXfrm>
    </dsp:sp>
    <dsp:sp modelId="{B453FC21-3B79-4939-A266-D7E8814B5097}">
      <dsp:nvSpPr>
        <dsp:cNvPr id="0" name=""/>
        <dsp:cNvSpPr/>
      </dsp:nvSpPr>
      <dsp:spPr>
        <a:xfrm>
          <a:off x="3683775" y="3737925"/>
          <a:ext cx="7322599" cy="928424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D7E9E1"/>
            </a:gs>
            <a:gs pos="88000">
              <a:srgbClr val="8AAEA3"/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284953"/>
              </a:solidFill>
              <a:latin typeface="Arial" panose="020B0604020202020204" pitchFamily="34" charset="0"/>
              <a:cs typeface="Arial" panose="020B0604020202020204" pitchFamily="34" charset="0"/>
            </a:rPr>
            <a:t>Обзор правоприменительной практики при осуществлении министерством природных ресурсов и экологии Новосибирской области регионального государственного экологического надзора за 2020 год</a:t>
          </a:r>
          <a:endParaRPr lang="ru-RU" sz="1600" kern="1200" dirty="0">
            <a:solidFill>
              <a:srgbClr val="284953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710968" y="3765118"/>
        <a:ext cx="7268213" cy="87403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7F45CF-C67E-479B-8299-EC27AEE346CC}">
      <dsp:nvSpPr>
        <dsp:cNvPr id="0" name=""/>
        <dsp:cNvSpPr/>
      </dsp:nvSpPr>
      <dsp:spPr>
        <a:xfrm>
          <a:off x="156010" y="1001241"/>
          <a:ext cx="2224705" cy="1080058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8AAEA3"/>
            </a:gs>
            <a:gs pos="88000">
              <a:srgbClr val="D7E9E1"/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284953"/>
              </a:solidFill>
              <a:latin typeface="Arial" panose="020B0604020202020204" pitchFamily="34" charset="0"/>
              <a:cs typeface="Arial" panose="020B0604020202020204" pitchFamily="34" charset="0"/>
            </a:rPr>
            <a:t>Проводятся:</a:t>
          </a:r>
          <a:endParaRPr lang="ru-RU" sz="1800" kern="1200" dirty="0">
            <a:solidFill>
              <a:srgbClr val="284953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87644" y="1032875"/>
        <a:ext cx="2161437" cy="1016790"/>
      </dsp:txXfrm>
    </dsp:sp>
    <dsp:sp modelId="{77433BC4-478D-41F2-8B44-D9808FD8FEC0}">
      <dsp:nvSpPr>
        <dsp:cNvPr id="0" name=""/>
        <dsp:cNvSpPr/>
      </dsp:nvSpPr>
      <dsp:spPr>
        <a:xfrm rot="4130735">
          <a:off x="2046899" y="1996683"/>
          <a:ext cx="1044616" cy="63395"/>
        </a:xfrm>
        <a:custGeom>
          <a:avLst/>
          <a:gdLst/>
          <a:ahLst/>
          <a:cxnLst/>
          <a:rect l="0" t="0" r="0" b="0"/>
          <a:pathLst>
            <a:path>
              <a:moveTo>
                <a:pt x="0" y="31697"/>
              </a:moveTo>
              <a:lnTo>
                <a:pt x="1044616" y="31697"/>
              </a:lnTo>
            </a:path>
          </a:pathLst>
        </a:custGeom>
        <a:noFill/>
        <a:ln w="19050" cap="rnd" cmpd="sng" algn="ctr">
          <a:solidFill>
            <a:srgbClr val="284953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543092" y="2002266"/>
        <a:ext cx="52230" cy="52230"/>
      </dsp:txXfrm>
    </dsp:sp>
    <dsp:sp modelId="{D7BF094F-E490-4D37-9E7D-B5CFA2A27C5C}">
      <dsp:nvSpPr>
        <dsp:cNvPr id="0" name=""/>
        <dsp:cNvSpPr/>
      </dsp:nvSpPr>
      <dsp:spPr>
        <a:xfrm>
          <a:off x="2757699" y="2086056"/>
          <a:ext cx="5682527" cy="85886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E8F8EE"/>
            </a:gs>
            <a:gs pos="88000">
              <a:srgbClr val="8AAEA3"/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rgbClr val="284953"/>
              </a:solidFill>
              <a:latin typeface="Arial" panose="020B0604020202020204" pitchFamily="34" charset="0"/>
              <a:cs typeface="Arial" panose="020B0604020202020204" pitchFamily="34" charset="0"/>
            </a:rPr>
            <a:t>Постоянное консультирование юридических лиц, индивидуальных предпринимателей и граждан в устной и письменной формах</a:t>
          </a:r>
          <a:endParaRPr lang="ru-RU" sz="1500" kern="1200" dirty="0">
            <a:solidFill>
              <a:srgbClr val="284953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82854" y="2111211"/>
        <a:ext cx="5632217" cy="808559"/>
      </dsp:txXfrm>
    </dsp:sp>
    <dsp:sp modelId="{98DDCFA3-93E9-4F3F-B505-8C0FF07B3261}">
      <dsp:nvSpPr>
        <dsp:cNvPr id="0" name=""/>
        <dsp:cNvSpPr/>
      </dsp:nvSpPr>
      <dsp:spPr>
        <a:xfrm rot="19007531">
          <a:off x="2253864" y="1189249"/>
          <a:ext cx="935736" cy="63395"/>
        </a:xfrm>
        <a:custGeom>
          <a:avLst/>
          <a:gdLst/>
          <a:ahLst/>
          <a:cxnLst/>
          <a:rect l="0" t="0" r="0" b="0"/>
          <a:pathLst>
            <a:path>
              <a:moveTo>
                <a:pt x="0" y="31697"/>
              </a:moveTo>
              <a:lnTo>
                <a:pt x="935736" y="31697"/>
              </a:lnTo>
            </a:path>
          </a:pathLst>
        </a:custGeom>
        <a:noFill/>
        <a:ln w="19050" cap="rnd" cmpd="sng" algn="ctr">
          <a:solidFill>
            <a:srgbClr val="284953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698339" y="1197553"/>
        <a:ext cx="46786" cy="46786"/>
      </dsp:txXfrm>
    </dsp:sp>
    <dsp:sp modelId="{B453FC21-3B79-4939-A266-D7E8814B5097}">
      <dsp:nvSpPr>
        <dsp:cNvPr id="0" name=""/>
        <dsp:cNvSpPr/>
      </dsp:nvSpPr>
      <dsp:spPr>
        <a:xfrm>
          <a:off x="3062750" y="401653"/>
          <a:ext cx="5746523" cy="997937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8AAEA3"/>
            </a:gs>
            <a:gs pos="88000">
              <a:srgbClr val="D7E9E1"/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rgbClr val="284953"/>
              </a:solidFill>
              <a:latin typeface="Arial" panose="020B0604020202020204" pitchFamily="34" charset="0"/>
              <a:cs typeface="Arial" panose="020B0604020202020204" pitchFamily="34" charset="0"/>
            </a:rPr>
            <a:t>Ежеквартальные публичные обсуждения результатов правоприменительной практики осуществления регионального государственного экологического надзора на территории Новосибирской области</a:t>
          </a:r>
          <a:endParaRPr lang="ru-RU" sz="1500" kern="1200" dirty="0">
            <a:solidFill>
              <a:srgbClr val="284953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091979" y="430882"/>
        <a:ext cx="5688065" cy="9394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2625" cy="34328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1697" y="0"/>
            <a:ext cx="4302625" cy="34328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1BCC0A-DDDC-478E-9502-FDA21E896664}" type="datetimeFigureOut">
              <a:rPr lang="ru-RU" smtClean="0"/>
              <a:t>17.05.2021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6514716"/>
            <a:ext cx="4302625" cy="3432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1697" y="6514716"/>
            <a:ext cx="4302625" cy="3432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8C00B7-0F09-441D-B771-1FF9B89B8F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51301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2625" cy="34328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1697" y="0"/>
            <a:ext cx="4302625" cy="34328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37C530-F967-43C2-A1EC-815C5AE27D46}" type="datetimeFigureOut">
              <a:rPr lang="ru-RU" smtClean="0"/>
              <a:t>17.05.2021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08300" y="858838"/>
            <a:ext cx="4110038" cy="2312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201" y="3300132"/>
            <a:ext cx="7942238" cy="270020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6514716"/>
            <a:ext cx="4302625" cy="3432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1697" y="6514716"/>
            <a:ext cx="4302625" cy="3432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75211-478A-47AC-8F50-94F721F409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2287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BE019-A3D9-4E98-A12D-6C1AB918A7E4}" type="datetime1">
              <a:rPr lang="ru-RU" smtClean="0"/>
              <a:t>17.05.2021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5D54C-AE98-40EB-9D78-28E180E78F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2113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41292-ACC4-4875-884A-D72A9136D910}" type="datetime1">
              <a:rPr lang="ru-RU" smtClean="0"/>
              <a:t>17.05.2021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5D54C-AE98-40EB-9D78-28E180E78F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5799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6079D-1389-4C82-A0AD-542502E24E57}" type="datetime1">
              <a:rPr lang="ru-RU" smtClean="0"/>
              <a:t>17.05.2021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5D54C-AE98-40EB-9D78-28E180E78F75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190026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81FB3-8E09-4F15-964C-4805D46E1748}" type="datetime1">
              <a:rPr lang="ru-RU" smtClean="0"/>
              <a:t>17.05.2021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5D54C-AE98-40EB-9D78-28E180E78F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6720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79E31-5D2E-4891-AC2B-D548415127BB}" type="datetime1">
              <a:rPr lang="ru-RU" smtClean="0"/>
              <a:t>17.05.2021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5D54C-AE98-40EB-9D78-28E180E78F75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164613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FB7C4-7B6B-430E-A46F-0E95DB88DE32}" type="datetime1">
              <a:rPr lang="ru-RU" smtClean="0"/>
              <a:t>17.05.2021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5D54C-AE98-40EB-9D78-28E180E78F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04627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CD615-1565-4A2E-A27D-FD5F4471CABC}" type="datetime1">
              <a:rPr lang="ru-RU" smtClean="0"/>
              <a:t>17.05.2021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5D54C-AE98-40EB-9D78-28E180E78F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24934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62BF0-FEF4-4B4E-BBF1-BE040045475D}" type="datetime1">
              <a:rPr lang="ru-RU" smtClean="0"/>
              <a:t>17.05.2021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5D54C-AE98-40EB-9D78-28E180E78F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0495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E8913-4285-4F6E-B3FD-9131DE4628A5}" type="datetime1">
              <a:rPr lang="ru-RU" smtClean="0"/>
              <a:t>17.05.2021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5D54C-AE98-40EB-9D78-28E180E78F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3096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2CB69-AEC8-4A43-B505-AA9C73067EB6}" type="datetime1">
              <a:rPr lang="ru-RU" smtClean="0"/>
              <a:t>17.05.2021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5D54C-AE98-40EB-9D78-28E180E78F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6770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16C3B-A676-4318-AF15-AC6E84594EBE}" type="datetime1">
              <a:rPr lang="ru-RU" smtClean="0"/>
              <a:t>17.05.2021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5D54C-AE98-40EB-9D78-28E180E78F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8542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90EC9-32AE-4F1F-AA2C-D3D97F39FC63}" type="datetime1">
              <a:rPr lang="ru-RU" smtClean="0"/>
              <a:t>17.05.2021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5D54C-AE98-40EB-9D78-28E180E78F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7468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D6E3C-9B88-4C1E-A209-258D2DA6AFAC}" type="datetime1">
              <a:rPr lang="ru-RU" smtClean="0"/>
              <a:t>17.05.2021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5D54C-AE98-40EB-9D78-28E180E78F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8815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9C26E-6621-4E64-B832-B22A357BD650}" type="datetime1">
              <a:rPr lang="ru-RU" smtClean="0"/>
              <a:t>17.05.2021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5D54C-AE98-40EB-9D78-28E180E78F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9018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0C2FE-CAA9-4FD5-8132-F97443E9ED60}" type="datetime1">
              <a:rPr lang="ru-RU" smtClean="0"/>
              <a:t>17.05.2021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5D54C-AE98-40EB-9D78-28E180E78F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7335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16107-600E-4B94-AC66-C29789E3882F}" type="datetime1">
              <a:rPr lang="ru-RU" smtClean="0"/>
              <a:t>17.05.2021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5D54C-AE98-40EB-9D78-28E180E78F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1495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2A8410-4AB6-47D5-AFCE-22ABDBDA325F}" type="datetime1">
              <a:rPr lang="ru-RU" smtClean="0"/>
              <a:t>17.05.2021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5A5D54C-AE98-40EB-9D78-28E180E78F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8133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525" y="-1"/>
            <a:ext cx="12182475" cy="295275"/>
          </a:xfrm>
          <a:prstGeom prst="rect">
            <a:avLst/>
          </a:prstGeom>
          <a:gradFill flip="none" rotWithShape="1">
            <a:gsLst>
              <a:gs pos="98000">
                <a:schemeClr val="accent2">
                  <a:alpha val="58000"/>
                </a:schemeClr>
              </a:gs>
              <a:gs pos="30000">
                <a:srgbClr val="257E7F"/>
              </a:gs>
              <a:gs pos="61000">
                <a:schemeClr val="accent2"/>
              </a:gs>
              <a:gs pos="74000">
                <a:schemeClr val="tx2">
                  <a:lumMod val="75000"/>
                </a:schemeClr>
              </a:gs>
              <a:gs pos="16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с двумя усеченными противолежащими углами 5"/>
          <p:cNvSpPr/>
          <p:nvPr/>
        </p:nvSpPr>
        <p:spPr>
          <a:xfrm>
            <a:off x="394637" y="5476774"/>
            <a:ext cx="7026442" cy="1387863"/>
          </a:xfrm>
          <a:prstGeom prst="snip2DiagRect">
            <a:avLst>
              <a:gd name="adj1" fmla="val 0"/>
              <a:gd name="adj2" fmla="val 50000"/>
            </a:avLst>
          </a:prstGeom>
          <a:solidFill>
            <a:schemeClr val="accent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22313"/>
            <a:r>
              <a:rPr lang="ru-RU" sz="2000" b="1" dirty="0" smtClean="0">
                <a:solidFill>
                  <a:srgbClr val="F8F8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МИНИСТЕРСТВО ПРИРОДНЫХ РЕСУРСОВ И ЭКОЛОГИИ НОВОСИБИРСКОЙ ОБЛАСТИ</a:t>
            </a:r>
            <a:endParaRPr lang="ru-RU" sz="2000" b="1" dirty="0">
              <a:solidFill>
                <a:srgbClr val="F8F8F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27" y="5813659"/>
            <a:ext cx="697389" cy="777582"/>
          </a:xfrm>
          <a:prstGeom prst="rect">
            <a:avLst/>
          </a:prstGeom>
        </p:spPr>
      </p:pic>
      <p:sp>
        <p:nvSpPr>
          <p:cNvPr id="8" name="Прямоугольник с двумя усеченными противолежащими углами 7"/>
          <p:cNvSpPr/>
          <p:nvPr/>
        </p:nvSpPr>
        <p:spPr>
          <a:xfrm>
            <a:off x="794527" y="1169357"/>
            <a:ext cx="8999900" cy="3022699"/>
          </a:xfrm>
          <a:prstGeom prst="snip2DiagRect">
            <a:avLst>
              <a:gd name="adj1" fmla="val 0"/>
              <a:gd name="adj2" fmla="val 50000"/>
            </a:avLst>
          </a:prstGeom>
          <a:solidFill>
            <a:schemeClr val="accent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22313" algn="ctr"/>
            <a:r>
              <a:rPr lang="ru-RU" sz="2000" b="1" dirty="0" smtClean="0">
                <a:solidFill>
                  <a:srgbClr val="F8F8F8"/>
                </a:solidFill>
                <a:latin typeface="Arial" pitchFamily="34" charset="0"/>
                <a:cs typeface="Arial" pitchFamily="34" charset="0"/>
              </a:rPr>
              <a:t>Отдел</a:t>
            </a:r>
            <a:endParaRPr lang="ru-RU" sz="2000" b="1" dirty="0">
              <a:solidFill>
                <a:srgbClr val="F8F8F8"/>
              </a:solidFill>
              <a:latin typeface="Arial" pitchFamily="34" charset="0"/>
              <a:cs typeface="Arial" pitchFamily="34" charset="0"/>
            </a:endParaRPr>
          </a:p>
          <a:p>
            <a:pPr marL="722313" algn="ctr"/>
            <a:r>
              <a:rPr lang="ru-RU" sz="2000" b="1" dirty="0">
                <a:solidFill>
                  <a:srgbClr val="F8F8F8"/>
                </a:solidFill>
                <a:latin typeface="Arial" pitchFamily="34" charset="0"/>
                <a:cs typeface="Arial" pitchFamily="34" charset="0"/>
              </a:rPr>
              <a:t>государственного экологического надзора</a:t>
            </a:r>
          </a:p>
          <a:p>
            <a:pPr marL="722313" algn="ctr"/>
            <a:r>
              <a:rPr lang="ru-RU" sz="2000" b="1" dirty="0">
                <a:solidFill>
                  <a:srgbClr val="F8F8F8"/>
                </a:solidFill>
                <a:latin typeface="Arial" pitchFamily="34" charset="0"/>
                <a:cs typeface="Arial" pitchFamily="34" charset="0"/>
              </a:rPr>
              <a:t>управления контрольно-надзорной деятельностью</a:t>
            </a:r>
          </a:p>
          <a:p>
            <a:pPr marL="722313" algn="ctr"/>
            <a:endParaRPr lang="ru-RU" sz="2000" b="1" dirty="0" smtClean="0">
              <a:solidFill>
                <a:srgbClr val="F8F8F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22313" algn="ctr"/>
            <a:endParaRPr lang="ru-RU" sz="2000" b="1" dirty="0">
              <a:solidFill>
                <a:srgbClr val="F8F8F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22313" algn="ctr"/>
            <a:endParaRPr lang="ru-RU" sz="2000" b="1" dirty="0">
              <a:solidFill>
                <a:srgbClr val="F8F8F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22313" algn="r"/>
            <a:r>
              <a:rPr lang="ru-RU" b="1" i="1" dirty="0" smtClean="0">
                <a:solidFill>
                  <a:srgbClr val="F8F8F8"/>
                </a:solidFill>
                <a:latin typeface="Arial" pitchFamily="34" charset="0"/>
                <a:cs typeface="Arial" pitchFamily="34" charset="0"/>
              </a:rPr>
              <a:t>П.В. Ворожбицкий</a:t>
            </a:r>
          </a:p>
          <a:p>
            <a:pPr marL="722313" algn="r"/>
            <a:r>
              <a:rPr lang="ru-RU" b="1" dirty="0" smtClean="0">
                <a:solidFill>
                  <a:srgbClr val="F8F8F8"/>
                </a:solidFill>
                <a:latin typeface="Arial" pitchFamily="34" charset="0"/>
                <a:cs typeface="Arial" pitchFamily="34" charset="0"/>
              </a:rPr>
              <a:t>Начальник </a:t>
            </a:r>
            <a:r>
              <a:rPr lang="ru-RU" b="1" dirty="0">
                <a:solidFill>
                  <a:srgbClr val="F8F8F8"/>
                </a:solidFill>
                <a:latin typeface="Arial" pitchFamily="34" charset="0"/>
                <a:cs typeface="Arial" pitchFamily="34" charset="0"/>
              </a:rPr>
              <a:t>отдела </a:t>
            </a:r>
          </a:p>
        </p:txBody>
      </p:sp>
    </p:spTree>
    <p:extLst>
      <p:ext uri="{BB962C8B-B14F-4D97-AF65-F5344CB8AC3E}">
        <p14:creationId xmlns:p14="http://schemas.microsoft.com/office/powerpoint/2010/main" val="3462455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alpha val="0"/>
                <a:lumMod val="0"/>
                <a:lumOff val="100000"/>
              </a:schemeClr>
            </a:gs>
            <a:gs pos="0">
              <a:srgbClr val="E1EFE9">
                <a:alpha val="70980"/>
              </a:srgbClr>
            </a:gs>
            <a:gs pos="58000">
              <a:srgbClr val="F0FAF4"/>
            </a:gs>
            <a:gs pos="100000">
              <a:schemeClr val="bg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усеченными противолежащими углами 1"/>
          <p:cNvSpPr/>
          <p:nvPr/>
        </p:nvSpPr>
        <p:spPr>
          <a:xfrm>
            <a:off x="214010" y="139415"/>
            <a:ext cx="9129282" cy="868729"/>
          </a:xfrm>
          <a:prstGeom prst="snip2DiagRect">
            <a:avLst>
              <a:gd name="adj1" fmla="val 0"/>
              <a:gd name="adj2" fmla="val 50000"/>
            </a:avLst>
          </a:prstGeom>
          <a:solidFill>
            <a:schemeClr val="accent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2000" b="1" dirty="0" smtClean="0">
                <a:solidFill>
                  <a:srgbClr val="F8F8F8"/>
                </a:solidFill>
                <a:latin typeface="Arial" pitchFamily="34" charset="0"/>
                <a:cs typeface="Arial" pitchFamily="34" charset="0"/>
              </a:rPr>
              <a:t>Краткая информация </a:t>
            </a:r>
            <a:r>
              <a:rPr lang="ru-RU" sz="2000" b="1" dirty="0">
                <a:solidFill>
                  <a:srgbClr val="F8F8F8"/>
                </a:solidFill>
                <a:latin typeface="Arial" pitchFamily="34" charset="0"/>
                <a:cs typeface="Arial" pitchFamily="34" charset="0"/>
              </a:rPr>
              <a:t>о ртутьсодержащих </a:t>
            </a:r>
            <a:r>
              <a:rPr lang="ru-RU" sz="2000" b="1" dirty="0" smtClean="0">
                <a:solidFill>
                  <a:srgbClr val="F8F8F8"/>
                </a:solidFill>
                <a:latin typeface="Arial" pitchFamily="34" charset="0"/>
                <a:cs typeface="Arial" pitchFamily="34" charset="0"/>
              </a:rPr>
              <a:t>лампах</a:t>
            </a:r>
            <a:endParaRPr lang="ru-RU" sz="2000" b="1" dirty="0">
              <a:solidFill>
                <a:srgbClr val="F8F8F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-341670" y="6380997"/>
            <a:ext cx="683339" cy="365125"/>
          </a:xfrm>
        </p:spPr>
        <p:txBody>
          <a:bodyPr vert="horz" lIns="91440" tIns="45720" rIns="91440" bIns="45720" rtlCol="0" anchor="ctr"/>
          <a:lstStyle/>
          <a:p>
            <a:fld id="{45A5D54C-AE98-40EB-9D78-28E180E78F75}" type="slidenum">
              <a:rPr lang="ru-RU" sz="1100" b="1" spc="5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10</a:t>
            </a:fld>
            <a:endParaRPr lang="ru-RU" sz="1100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:\Users\DPR\Desktop\18.05.2021\фото\lampa-energosberegayushhaya-1800x120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29" t="-378" r="4318" b="1"/>
          <a:stretch/>
        </p:blipFill>
        <p:spPr bwMode="auto">
          <a:xfrm>
            <a:off x="420661" y="1538894"/>
            <a:ext cx="4357990" cy="4254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4964295" y="1220520"/>
            <a:ext cx="4378998" cy="868604"/>
          </a:xfrm>
          <a:prstGeom prst="roundRect">
            <a:avLst/>
          </a:prstGeom>
          <a:solidFill>
            <a:schemeClr val="accent2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3-5 мг ртути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964300" y="2247462"/>
            <a:ext cx="4378993" cy="868604"/>
          </a:xfrm>
          <a:prstGeom prst="roundRect">
            <a:avLst/>
          </a:prstGeom>
          <a:solidFill>
            <a:schemeClr val="accent2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класс опасности – 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чрезвычайно опасные</a:t>
            </a:r>
            <a:endParaRPr lang="ru-RU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964292" y="3310332"/>
            <a:ext cx="4378997" cy="868604"/>
          </a:xfrm>
          <a:prstGeom prst="roundRect">
            <a:avLst/>
          </a:prstGeom>
          <a:solidFill>
            <a:schemeClr val="accent2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Степень воздействия 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окружающую среду: 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очень высокая  </a:t>
            </a:r>
            <a:endParaRPr lang="ru-RU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964300" y="4357616"/>
            <a:ext cx="4378997" cy="868604"/>
          </a:xfrm>
          <a:prstGeom prst="roundRect">
            <a:avLst/>
          </a:prstGeom>
          <a:solidFill>
            <a:schemeClr val="accent2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Пары ртути могут вызвать 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тяжелое отравление с поражением нервной системы, почек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964291" y="5465470"/>
            <a:ext cx="4378997" cy="868604"/>
          </a:xfrm>
          <a:prstGeom prst="roundRect">
            <a:avLst/>
          </a:prstGeom>
          <a:solidFill>
            <a:schemeClr val="accent2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Разбитая лампа загрязняет 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м3 воздуха</a:t>
            </a:r>
          </a:p>
        </p:txBody>
      </p:sp>
    </p:spTree>
    <p:extLst>
      <p:ext uri="{BB962C8B-B14F-4D97-AF65-F5344CB8AC3E}">
        <p14:creationId xmlns:p14="http://schemas.microsoft.com/office/powerpoint/2010/main" val="3490259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alpha val="0"/>
                <a:lumMod val="0"/>
                <a:lumOff val="100000"/>
              </a:schemeClr>
            </a:gs>
            <a:gs pos="0">
              <a:srgbClr val="E1EFE9">
                <a:alpha val="70980"/>
              </a:srgbClr>
            </a:gs>
            <a:gs pos="58000">
              <a:srgbClr val="F0FAF4"/>
            </a:gs>
            <a:gs pos="100000">
              <a:schemeClr val="bg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усеченными противолежащими углами 1"/>
          <p:cNvSpPr/>
          <p:nvPr/>
        </p:nvSpPr>
        <p:spPr>
          <a:xfrm>
            <a:off x="214010" y="139415"/>
            <a:ext cx="9129282" cy="868729"/>
          </a:xfrm>
          <a:prstGeom prst="snip2DiagRect">
            <a:avLst>
              <a:gd name="adj1" fmla="val 0"/>
              <a:gd name="adj2" fmla="val 50000"/>
            </a:avLst>
          </a:prstGeom>
          <a:solidFill>
            <a:schemeClr val="accent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ru-RU" sz="20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Пункт </a:t>
            </a:r>
            <a:r>
              <a:rPr lang="ru-RU" sz="20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6 статьи 14.3 Федерального закона от 24.06.1998 № </a:t>
            </a:r>
            <a:r>
              <a:rPr lang="ru-RU" sz="20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89-ФЗ «</a:t>
            </a:r>
            <a:r>
              <a:rPr lang="ru-RU" sz="20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Об отходах производства и потребления»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-341670" y="6380997"/>
            <a:ext cx="683339" cy="365125"/>
          </a:xfrm>
        </p:spPr>
        <p:txBody>
          <a:bodyPr vert="horz" lIns="91440" tIns="45720" rIns="91440" bIns="45720" rtlCol="0" anchor="ctr"/>
          <a:lstStyle/>
          <a:p>
            <a:fld id="{45A5D54C-AE98-40EB-9D78-28E180E78F75}" type="slidenum">
              <a:rPr lang="ru-RU" sz="1100" b="1" spc="5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11</a:t>
            </a:fld>
            <a:endParaRPr lang="ru-RU" sz="1100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14010" y="1119116"/>
            <a:ext cx="2797791" cy="1214651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ЮЛ, ИП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14008" y="2531658"/>
            <a:ext cx="2797791" cy="1214651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Операторы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14010" y="3923730"/>
            <a:ext cx="2797791" cy="1214651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Arial" pitchFamily="34" charset="0"/>
                <a:cs typeface="Arial" pitchFamily="34" charset="0"/>
              </a:rPr>
              <a:t>Р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егиональные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операторы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ТКО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625420" y="2531658"/>
            <a:ext cx="2352300" cy="1214651"/>
          </a:xfrm>
          <a:prstGeom prst="roundRect">
            <a:avLst/>
          </a:prstGeom>
          <a:solidFill>
            <a:srgbClr val="8AAE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Отходы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I и II классов опасности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578221" y="1726441"/>
            <a:ext cx="3384645" cy="290015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Государственная информационная система </a:t>
            </a:r>
            <a:r>
              <a:rPr lang="ru-RU" sz="2400" dirty="0"/>
              <a:t>учета и контроля за обращением с отходами I и II классов </a:t>
            </a:r>
            <a:r>
              <a:rPr lang="ru-RU" sz="2400" dirty="0" smtClean="0"/>
              <a:t>опасности</a:t>
            </a:r>
          </a:p>
          <a:p>
            <a:pPr algn="ctr"/>
            <a:r>
              <a:rPr lang="ru-RU" sz="2400" dirty="0" smtClean="0"/>
              <a:t>(</a:t>
            </a:r>
            <a:r>
              <a:rPr lang="ru-RU" sz="2400" dirty="0"/>
              <a:t>ГИС ОПВК)</a:t>
            </a:r>
          </a:p>
        </p:txBody>
      </p:sp>
      <p:sp>
        <p:nvSpPr>
          <p:cNvPr id="18" name="Стрелка углом вверх 17"/>
          <p:cNvSpPr/>
          <p:nvPr/>
        </p:nvSpPr>
        <p:spPr>
          <a:xfrm>
            <a:off x="3172596" y="3923730"/>
            <a:ext cx="1795189" cy="607325"/>
          </a:xfrm>
          <a:prstGeom prst="bent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>
            <a:off x="3172594" y="2982034"/>
            <a:ext cx="329992" cy="313898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углом вверх 22"/>
          <p:cNvSpPr/>
          <p:nvPr/>
        </p:nvSpPr>
        <p:spPr>
          <a:xfrm rot="10800000" flipH="1">
            <a:off x="3168927" y="1726440"/>
            <a:ext cx="1798858" cy="607325"/>
          </a:xfrm>
          <a:prstGeom prst="bent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>
            <a:off x="6122777" y="2984307"/>
            <a:ext cx="329992" cy="313898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169351" y="5338546"/>
            <a:ext cx="6500692" cy="1214651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www.rosfeo.ru (ФГУП </a:t>
            </a:r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«ФЭО</a:t>
            </a:r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»)</a:t>
            </a:r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раздел «Федеральная схема и ГИС ОПВК»</a:t>
            </a:r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0608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alpha val="0"/>
                <a:lumMod val="0"/>
                <a:lumOff val="100000"/>
              </a:schemeClr>
            </a:gs>
            <a:gs pos="0">
              <a:srgbClr val="E1EFE9">
                <a:alpha val="70980"/>
              </a:srgbClr>
            </a:gs>
            <a:gs pos="58000">
              <a:srgbClr val="F0FAF4"/>
            </a:gs>
            <a:gs pos="100000">
              <a:schemeClr val="bg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33464" y="233467"/>
            <a:ext cx="100681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13383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</a:t>
            </a:r>
          </a:p>
        </p:txBody>
      </p:sp>
      <p:sp>
        <p:nvSpPr>
          <p:cNvPr id="4" name="Прямоугольник с двумя усеченными противолежащими углами 3"/>
          <p:cNvSpPr/>
          <p:nvPr/>
        </p:nvSpPr>
        <p:spPr>
          <a:xfrm>
            <a:off x="463060" y="303191"/>
            <a:ext cx="8880231" cy="868729"/>
          </a:xfrm>
          <a:prstGeom prst="snip2DiagRect">
            <a:avLst>
              <a:gd name="adj1" fmla="val 0"/>
              <a:gd name="adj2" fmla="val 50000"/>
            </a:avLst>
          </a:prstGeom>
          <a:solidFill>
            <a:schemeClr val="accent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2000" b="1" dirty="0">
                <a:solidFill>
                  <a:srgbClr val="F8F8F8"/>
                </a:solidFill>
                <a:latin typeface="Arial" pitchFamily="34" charset="0"/>
                <a:cs typeface="Arial" pitchFamily="34" charset="0"/>
              </a:rPr>
              <a:t>Основные нарушения законодательства в области охраны окружающей </a:t>
            </a:r>
            <a:r>
              <a:rPr lang="ru-RU" sz="2000" b="1" dirty="0" smtClean="0">
                <a:solidFill>
                  <a:srgbClr val="F8F8F8"/>
                </a:solidFill>
                <a:latin typeface="Arial" pitchFamily="34" charset="0"/>
                <a:cs typeface="Arial" pitchFamily="34" charset="0"/>
              </a:rPr>
              <a:t>среды за 1 квартал 2021 года</a:t>
            </a:r>
            <a:endParaRPr lang="ru-RU" sz="2000" b="1" dirty="0">
              <a:solidFill>
                <a:srgbClr val="F8F8F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-341670" y="6433313"/>
            <a:ext cx="683339" cy="365125"/>
          </a:xfrm>
        </p:spPr>
        <p:txBody>
          <a:bodyPr vert="horz" lIns="91440" tIns="45720" rIns="91440" bIns="45720" rtlCol="0" anchor="ctr"/>
          <a:lstStyle/>
          <a:p>
            <a:fld id="{45A5D54C-AE98-40EB-9D78-28E180E78F75}" type="slidenum">
              <a:rPr lang="ru-RU" sz="1100" b="1" spc="5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12</a:t>
            </a:fld>
            <a:endParaRPr lang="ru-RU" sz="1100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"/>
          <p:cNvSpPr>
            <a:spLocks noChangeArrowheads="1"/>
          </p:cNvSpPr>
          <p:nvPr/>
        </p:nvSpPr>
        <p:spPr bwMode="auto">
          <a:xfrm>
            <a:off x="463060" y="1199093"/>
            <a:ext cx="91680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800" b="1" i="1" dirty="0" smtClean="0">
                <a:latin typeface="Arial" pitchFamily="34" charset="0"/>
                <a:cs typeface="Arial" pitchFamily="34" charset="0"/>
              </a:rPr>
              <a:t>Не </a:t>
            </a:r>
            <a:r>
              <a:rPr lang="ru-RU" altLang="ru-RU" sz="1800" b="1" i="1" dirty="0">
                <a:latin typeface="Arial" pitchFamily="34" charset="0"/>
                <a:cs typeface="Arial" pitchFamily="34" charset="0"/>
              </a:rPr>
              <a:t>проведение хозяйствующими субъектами мероприятий по уменьшению выбросов загрязняющих веществ в атмосферный воздух в периоды неблагоприятных метеорологических условий (НМУ).</a:t>
            </a:r>
          </a:p>
        </p:txBody>
      </p:sp>
      <p:sp>
        <p:nvSpPr>
          <p:cNvPr id="36" name="Блок-схема: знак завершения 35"/>
          <p:cNvSpPr/>
          <p:nvPr/>
        </p:nvSpPr>
        <p:spPr>
          <a:xfrm>
            <a:off x="7246843" y="3616961"/>
            <a:ext cx="3054747" cy="2856428"/>
          </a:xfrm>
          <a:prstGeom prst="flowChartTerminator">
            <a:avLst/>
          </a:prstGeom>
          <a:solidFill>
            <a:srgbClr val="D7E9E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altLang="ru-RU" dirty="0" smtClean="0">
                <a:latin typeface="Arial" pitchFamily="34" charset="0"/>
                <a:cs typeface="Arial" pitchFamily="34" charset="0"/>
              </a:rPr>
              <a:t>Отсутствие согласованных планов </a:t>
            </a:r>
            <a:r>
              <a:rPr lang="ru-RU" altLang="ru-RU" dirty="0">
                <a:latin typeface="Arial" pitchFamily="34" charset="0"/>
                <a:cs typeface="Arial" pitchFamily="34" charset="0"/>
              </a:rPr>
              <a:t>мероприятий по уменьшению выбросов загрязняющих веществ в атмосферный воздух в периоды НМУ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60" y="2122424"/>
            <a:ext cx="6663154" cy="435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Блок-схема: знак завершения 11"/>
          <p:cNvSpPr/>
          <p:nvPr/>
        </p:nvSpPr>
        <p:spPr>
          <a:xfrm>
            <a:off x="7246843" y="2148062"/>
            <a:ext cx="3054747" cy="908864"/>
          </a:xfrm>
          <a:prstGeom prst="flowChartTerminator">
            <a:avLst/>
          </a:prstGeom>
          <a:solidFill>
            <a:srgbClr val="D7E9E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dirty="0" smtClean="0">
                <a:latin typeface="Arial" pitchFamily="34" charset="0"/>
                <a:cs typeface="Arial" pitchFamily="34" charset="0"/>
              </a:rPr>
              <a:t>Объекты НВОС</a:t>
            </a:r>
          </a:p>
          <a:p>
            <a:pPr algn="ctr">
              <a:spcBef>
                <a:spcPct val="0"/>
              </a:spcBef>
            </a:pPr>
            <a:r>
              <a:rPr lang="en-US" altLang="ru-RU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ru-RU" altLang="ru-RU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ru-RU" dirty="0" smtClean="0">
                <a:latin typeface="Arial" pitchFamily="34" charset="0"/>
                <a:cs typeface="Arial" pitchFamily="34" charset="0"/>
              </a:rPr>
              <a:t>II</a:t>
            </a:r>
            <a:r>
              <a:rPr lang="ru-RU" altLang="ru-RU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ru-RU" dirty="0" smtClean="0">
                <a:latin typeface="Arial" pitchFamily="34" charset="0"/>
                <a:cs typeface="Arial" pitchFamily="34" charset="0"/>
              </a:rPr>
              <a:t>III</a:t>
            </a:r>
            <a:r>
              <a:rPr lang="ru-RU" altLang="ru-RU" dirty="0" smtClean="0">
                <a:latin typeface="Arial" pitchFamily="34" charset="0"/>
                <a:cs typeface="Arial" pitchFamily="34" charset="0"/>
              </a:rPr>
              <a:t> категорий</a:t>
            </a:r>
            <a:endParaRPr lang="ru-RU" alt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Стрелка вверх 12"/>
          <p:cNvSpPr/>
          <p:nvPr/>
        </p:nvSpPr>
        <p:spPr>
          <a:xfrm rot="10800000">
            <a:off x="8604834" y="3199572"/>
            <a:ext cx="291830" cy="291111"/>
          </a:xfrm>
          <a:prstGeom prst="up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616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alpha val="0"/>
                <a:lumMod val="0"/>
                <a:lumOff val="100000"/>
              </a:schemeClr>
            </a:gs>
            <a:gs pos="0">
              <a:srgbClr val="E1EFE9">
                <a:alpha val="70980"/>
              </a:srgbClr>
            </a:gs>
            <a:gs pos="58000">
              <a:srgbClr val="F0FAF4"/>
            </a:gs>
            <a:gs pos="100000">
              <a:schemeClr val="bg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33464" y="233467"/>
            <a:ext cx="100681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13383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</a:t>
            </a:r>
          </a:p>
        </p:txBody>
      </p:sp>
      <p:sp>
        <p:nvSpPr>
          <p:cNvPr id="4" name="Прямоугольник с двумя усеченными противолежащими углами 3"/>
          <p:cNvSpPr/>
          <p:nvPr/>
        </p:nvSpPr>
        <p:spPr>
          <a:xfrm>
            <a:off x="463060" y="303191"/>
            <a:ext cx="8880231" cy="868729"/>
          </a:xfrm>
          <a:prstGeom prst="snip2DiagRect">
            <a:avLst>
              <a:gd name="adj1" fmla="val 0"/>
              <a:gd name="adj2" fmla="val 50000"/>
            </a:avLst>
          </a:prstGeom>
          <a:solidFill>
            <a:schemeClr val="accent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2000" b="1" dirty="0">
                <a:solidFill>
                  <a:srgbClr val="F8F8F8"/>
                </a:solidFill>
                <a:latin typeface="Arial" pitchFamily="34" charset="0"/>
                <a:cs typeface="Arial" pitchFamily="34" charset="0"/>
              </a:rPr>
              <a:t>Основные нарушения законодательства в области охраны окружающей </a:t>
            </a:r>
            <a:r>
              <a:rPr lang="ru-RU" sz="2000" b="1" dirty="0" smtClean="0">
                <a:solidFill>
                  <a:srgbClr val="F8F8F8"/>
                </a:solidFill>
                <a:latin typeface="Arial" pitchFamily="34" charset="0"/>
                <a:cs typeface="Arial" pitchFamily="34" charset="0"/>
              </a:rPr>
              <a:t>среды за 1 квартал 2021 года</a:t>
            </a:r>
            <a:endParaRPr lang="ru-RU" sz="2000" b="1" dirty="0">
              <a:solidFill>
                <a:srgbClr val="F8F8F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-341670" y="6433313"/>
            <a:ext cx="683339" cy="365125"/>
          </a:xfrm>
        </p:spPr>
        <p:txBody>
          <a:bodyPr vert="horz" lIns="91440" tIns="45720" rIns="91440" bIns="45720" rtlCol="0" anchor="ctr"/>
          <a:lstStyle/>
          <a:p>
            <a:fld id="{45A5D54C-AE98-40EB-9D78-28E180E78F75}" type="slidenum">
              <a:rPr lang="ru-RU" sz="1100" b="1" spc="5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13</a:t>
            </a:fld>
            <a:endParaRPr lang="ru-RU" sz="1100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90" y="975368"/>
            <a:ext cx="10998200" cy="318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340" y="3531756"/>
            <a:ext cx="9523412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4848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alpha val="0"/>
                <a:lumMod val="0"/>
                <a:lumOff val="100000"/>
              </a:schemeClr>
            </a:gs>
            <a:gs pos="0">
              <a:srgbClr val="E1EFE9">
                <a:alpha val="70980"/>
              </a:srgbClr>
            </a:gs>
            <a:gs pos="58000">
              <a:srgbClr val="F0FAF4"/>
            </a:gs>
            <a:gs pos="100000">
              <a:schemeClr val="bg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усеченными противолежащими углами 4"/>
          <p:cNvSpPr/>
          <p:nvPr/>
        </p:nvSpPr>
        <p:spPr>
          <a:xfrm>
            <a:off x="435764" y="204712"/>
            <a:ext cx="8880231" cy="776714"/>
          </a:xfrm>
          <a:prstGeom prst="snip2DiagRect">
            <a:avLst>
              <a:gd name="adj1" fmla="val 0"/>
              <a:gd name="adj2" fmla="val 50000"/>
            </a:avLst>
          </a:prstGeom>
          <a:solidFill>
            <a:schemeClr val="accent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F8F8F8"/>
                </a:solidFill>
                <a:latin typeface="Arial" pitchFamily="34" charset="0"/>
                <a:cs typeface="Arial" pitchFamily="34" charset="0"/>
              </a:rPr>
              <a:t>Изменения в законодательстве с </a:t>
            </a:r>
            <a:r>
              <a:rPr lang="ru-RU" sz="2400" b="1" dirty="0" smtClean="0">
                <a:solidFill>
                  <a:srgbClr val="F8F8F8"/>
                </a:solidFill>
                <a:latin typeface="Arial" pitchFamily="34" charset="0"/>
                <a:cs typeface="Arial" pitchFamily="34" charset="0"/>
              </a:rPr>
              <a:t>1 января 2021 </a:t>
            </a:r>
            <a:r>
              <a:rPr lang="ru-RU" sz="2400" b="1" dirty="0">
                <a:solidFill>
                  <a:srgbClr val="F8F8F8"/>
                </a:solidFill>
                <a:latin typeface="Arial" pitchFamily="34" charset="0"/>
                <a:cs typeface="Arial" pitchFamily="34" charset="0"/>
              </a:rPr>
              <a:t>года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-341670" y="6363579"/>
            <a:ext cx="683339" cy="365125"/>
          </a:xfrm>
        </p:spPr>
        <p:txBody>
          <a:bodyPr vert="horz" lIns="91440" tIns="45720" rIns="91440" bIns="45720" rtlCol="0" anchor="ctr"/>
          <a:lstStyle/>
          <a:p>
            <a:fld id="{45A5D54C-AE98-40EB-9D78-28E180E78F75}" type="slidenum">
              <a:rPr lang="ru-RU" sz="1100" b="1" spc="5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14</a:t>
            </a:fld>
            <a:endParaRPr lang="ru-RU" sz="1100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22"/>
          <p:cNvSpPr>
            <a:spLocks noChangeArrowheads="1"/>
          </p:cNvSpPr>
          <p:nvPr/>
        </p:nvSpPr>
        <p:spPr bwMode="auto">
          <a:xfrm>
            <a:off x="174429" y="1082812"/>
            <a:ext cx="4879237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84455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8445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84455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84455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84455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8445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8445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8445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84455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Tx/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Приказ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Минприроды России от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05.12.2014 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№ 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541 «Об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утверждении Порядка отнесения отходов I-IV классов опасности к конкретному классу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опасности»</a:t>
            </a:r>
            <a:endParaRPr lang="ru-RU" altLang="ru-RU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23"/>
          <p:cNvSpPr>
            <a:spLocks noChangeArrowheads="1"/>
          </p:cNvSpPr>
          <p:nvPr/>
        </p:nvSpPr>
        <p:spPr bwMode="auto">
          <a:xfrm>
            <a:off x="5224264" y="1100716"/>
            <a:ext cx="6632812" cy="923330"/>
          </a:xfrm>
          <a:prstGeom prst="rect">
            <a:avLst/>
          </a:prstGeom>
          <a:solidFill>
            <a:srgbClr val="D7E9E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П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риказ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Минприроды России от 08.12.2020 № 1027 «Об утверждении порядка отнесения отходов I - IV классов опасности к конкретному классу опасности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»</a:t>
            </a:r>
            <a:endParaRPr lang="ru-RU" altLang="ru-RU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трелка вверх 9"/>
          <p:cNvSpPr/>
          <p:nvPr/>
        </p:nvSpPr>
        <p:spPr>
          <a:xfrm rot="10800000">
            <a:off x="2468132" y="2651061"/>
            <a:ext cx="291830" cy="291111"/>
          </a:xfrm>
          <a:prstGeom prst="up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053667" y="2430518"/>
            <a:ext cx="6974006" cy="4278094"/>
          </a:xfrm>
          <a:prstGeom prst="rect">
            <a:avLst/>
          </a:prstGeom>
          <a:gradFill>
            <a:gsLst>
              <a:gs pos="0">
                <a:schemeClr val="accent3">
                  <a:tint val="65000"/>
                  <a:lumMod val="110000"/>
                  <a:alpha val="7000"/>
                </a:schemeClr>
              </a:gs>
              <a:gs pos="88000">
                <a:schemeClr val="accent3">
                  <a:tint val="90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ЮЛ, ИП, в процессе деятельности которых образуются отходы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I-V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классов опасности, виды которых не включены в ФККО, в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течение 90 рабочих дней со дня установления, по результатам проведения учета отходов, такого вида отходов, а также со дня изменения технологического процесса или вида деятельности, приводящих к изменению видов образующихся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отходов, подготавливает документы и материалы обоснования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отнесения отходов к конкретному классу опасности по степени негативного воздействия на окружающую среду и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направляют их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в территориальный орган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Росприроднадзора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для подтверждения отнесения отходов к конкретному классу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опасности;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00" dirty="0" smtClean="0"/>
              <a:t>при </a:t>
            </a:r>
            <a:r>
              <a:rPr lang="ru-RU" sz="1600" dirty="0"/>
              <a:t>наличии у </a:t>
            </a:r>
            <a:r>
              <a:rPr lang="ru-RU" sz="1600" dirty="0" smtClean="0"/>
              <a:t>ЮЛ или ИП обособленных </a:t>
            </a:r>
            <a:r>
              <a:rPr lang="ru-RU" sz="1600" dirty="0"/>
              <a:t>подразделений, расположенных в разных субъектах </a:t>
            </a:r>
            <a:r>
              <a:rPr lang="ru-RU" sz="1600" dirty="0" smtClean="0"/>
              <a:t>РФ, </a:t>
            </a:r>
            <a:r>
              <a:rPr lang="ru-RU" sz="1600" dirty="0"/>
              <a:t>при осуществлении деятельности которых образуются отходы, имеющие одинаковые классификационные признаки, </a:t>
            </a:r>
            <a:r>
              <a:rPr lang="ru-RU" sz="1600" dirty="0" smtClean="0"/>
              <a:t>ЮЛ, ИП направляет </a:t>
            </a:r>
            <a:r>
              <a:rPr lang="ru-RU" sz="1600" dirty="0"/>
              <a:t>документы и материалы только в один из территориальных органов </a:t>
            </a:r>
            <a:r>
              <a:rPr lang="ru-RU" sz="1600" dirty="0" err="1"/>
              <a:t>Росприроднадзора</a:t>
            </a:r>
            <a:r>
              <a:rPr lang="ru-RU" sz="1600" dirty="0"/>
              <a:t>, который определяет самостоятельно </a:t>
            </a:r>
            <a:r>
              <a:rPr lang="ru-RU" sz="1600" dirty="0" smtClean="0"/>
              <a:t>.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Стрелка вверх 11"/>
          <p:cNvSpPr/>
          <p:nvPr/>
        </p:nvSpPr>
        <p:spPr>
          <a:xfrm rot="10800000">
            <a:off x="8395376" y="2086567"/>
            <a:ext cx="291830" cy="291111"/>
          </a:xfrm>
          <a:prstGeom prst="up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74430" y="3139041"/>
            <a:ext cx="4879237" cy="2308324"/>
          </a:xfrm>
          <a:prstGeom prst="rect">
            <a:avLst/>
          </a:prstGeom>
          <a:gradFill>
            <a:gsLst>
              <a:gs pos="0">
                <a:schemeClr val="accent5">
                  <a:tint val="65000"/>
                  <a:lumMod val="110000"/>
                  <a:alpha val="7000"/>
                </a:schemeClr>
              </a:gs>
              <a:gs pos="88000">
                <a:schemeClr val="accent5">
                  <a:tint val="90000"/>
                </a:schemeClr>
              </a:gs>
            </a:gsLst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Arial" panose="020B0604020202020204" pitchFamily="34" charset="0"/>
                <a:cs typeface="Arial" pitchFamily="34" charset="0"/>
              </a:rPr>
              <a:t>на отходы,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не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включенные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в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ФККО, у хозяйствующих субъектов была обязанность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подтверждения отнесения таких отходов к конкретному классу опасности в течение 90 дней со дня их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образования;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хозяйствующие субъекты направляли документы и материалы в территориальные органы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Росприроднадзора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по месту нахождения обособленных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подразделений.</a:t>
            </a:r>
          </a:p>
        </p:txBody>
      </p:sp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1172" y="1482255"/>
            <a:ext cx="1159816" cy="1156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4136" y="2240669"/>
            <a:ext cx="670795" cy="580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2284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alpha val="0"/>
                <a:lumMod val="0"/>
                <a:lumOff val="100000"/>
              </a:schemeClr>
            </a:gs>
            <a:gs pos="0">
              <a:srgbClr val="E1EFE9">
                <a:alpha val="70980"/>
              </a:srgbClr>
            </a:gs>
            <a:gs pos="58000">
              <a:srgbClr val="F0FAF4"/>
            </a:gs>
            <a:gs pos="100000">
              <a:schemeClr val="bg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усеченными противолежащими углами 4"/>
          <p:cNvSpPr/>
          <p:nvPr/>
        </p:nvSpPr>
        <p:spPr>
          <a:xfrm>
            <a:off x="435764" y="204712"/>
            <a:ext cx="8880231" cy="776714"/>
          </a:xfrm>
          <a:prstGeom prst="snip2DiagRect">
            <a:avLst>
              <a:gd name="adj1" fmla="val 0"/>
              <a:gd name="adj2" fmla="val 50000"/>
            </a:avLst>
          </a:prstGeom>
          <a:solidFill>
            <a:schemeClr val="accent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F8F8F8"/>
                </a:solidFill>
                <a:latin typeface="Arial" pitchFamily="34" charset="0"/>
                <a:cs typeface="Arial" pitchFamily="34" charset="0"/>
              </a:rPr>
              <a:t>Изменения в законодательстве с </a:t>
            </a:r>
            <a:r>
              <a:rPr lang="ru-RU" sz="2400" b="1" dirty="0" smtClean="0">
                <a:solidFill>
                  <a:srgbClr val="F8F8F8"/>
                </a:solidFill>
                <a:latin typeface="Arial" pitchFamily="34" charset="0"/>
                <a:cs typeface="Arial" pitchFamily="34" charset="0"/>
              </a:rPr>
              <a:t>15 января 2021 </a:t>
            </a:r>
            <a:r>
              <a:rPr lang="ru-RU" sz="2400" b="1" dirty="0">
                <a:solidFill>
                  <a:srgbClr val="F8F8F8"/>
                </a:solidFill>
                <a:latin typeface="Arial" pitchFamily="34" charset="0"/>
                <a:cs typeface="Arial" pitchFamily="34" charset="0"/>
              </a:rPr>
              <a:t>года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-341670" y="6363579"/>
            <a:ext cx="683339" cy="365125"/>
          </a:xfrm>
        </p:spPr>
        <p:txBody>
          <a:bodyPr vert="horz" lIns="91440" tIns="45720" rIns="91440" bIns="45720" rtlCol="0" anchor="ctr"/>
          <a:lstStyle/>
          <a:p>
            <a:fld id="{45A5D54C-AE98-40EB-9D78-28E180E78F75}" type="slidenum">
              <a:rPr lang="ru-RU" sz="1100" b="1" spc="5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15</a:t>
            </a:fld>
            <a:endParaRPr lang="ru-RU" sz="1100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23"/>
          <p:cNvSpPr>
            <a:spLocks noChangeArrowheads="1"/>
          </p:cNvSpPr>
          <p:nvPr/>
        </p:nvSpPr>
        <p:spPr bwMode="auto">
          <a:xfrm>
            <a:off x="435764" y="1178348"/>
            <a:ext cx="11096595" cy="1200329"/>
          </a:xfrm>
          <a:prstGeom prst="rect">
            <a:avLst/>
          </a:prstGeom>
          <a:solidFill>
            <a:srgbClr val="D7E9E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П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риказ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Минприроды России от 10.12.2020 № 1043 «Об утверждении Порядка представления декларации о плате за негативное воздействие на окружающую среду и ее формы и о признании утратившими силу приказов Министерства природных ресурсов и экологии Российской Федерации от 9 января 2017 г. № 3 и от 30 декабря 2019 г. № 899»</a:t>
            </a:r>
            <a:endParaRPr lang="ru-RU" altLang="ru-RU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трелка вверх 9"/>
          <p:cNvSpPr/>
          <p:nvPr/>
        </p:nvSpPr>
        <p:spPr>
          <a:xfrm rot="10800000">
            <a:off x="5804022" y="2543951"/>
            <a:ext cx="291830" cy="296885"/>
          </a:xfrm>
          <a:prstGeom prst="up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35765" y="2958546"/>
            <a:ext cx="11096594" cy="3293209"/>
          </a:xfrm>
          <a:prstGeom prst="rect">
            <a:avLst/>
          </a:prstGeom>
          <a:gradFill>
            <a:gsLst>
              <a:gs pos="0">
                <a:schemeClr val="accent3">
                  <a:tint val="65000"/>
                  <a:lumMod val="110000"/>
                  <a:alpha val="7000"/>
                </a:schemeClr>
              </a:gs>
              <a:gs pos="88000">
                <a:schemeClr val="accent3">
                  <a:tint val="90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00" dirty="0"/>
              <a:t>к</a:t>
            </a:r>
            <a:r>
              <a:rPr lang="ru-RU" sz="1600" dirty="0" smtClean="0"/>
              <a:t> декларации </a:t>
            </a:r>
            <a:r>
              <a:rPr lang="ru-RU" sz="1600" dirty="0"/>
              <a:t>о плате за негативное воздействие на окружающую среду </a:t>
            </a:r>
            <a:r>
              <a:rPr lang="ru-RU" sz="1600" dirty="0" smtClean="0"/>
              <a:t>(декларация о плате) прикладываются копии </a:t>
            </a:r>
            <a:r>
              <a:rPr lang="ru-RU" sz="1600" dirty="0"/>
              <a:t>договоров на размещение отходов и журналы учета движения отходов за отчетный </a:t>
            </a:r>
            <a:r>
              <a:rPr lang="ru-RU" sz="1600" dirty="0" smtClean="0"/>
              <a:t>период;</a:t>
            </a:r>
            <a:endParaRPr lang="ru-RU" sz="1600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при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осуществлении проверки декларации о плате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Федеральная служба по надзору в сфере природопользования и ее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территориальные органы вправе запросить у лица, обязанного вносить плату, документы учета выбросов, сбросов загрязняющих веществ, отходов производства и потребления, формируемые при осуществлении производственного экологического контроля в соответствии с Федеральным законом № 7-ФЗ, подтверждающие определение платежной базы за отчетный период, за исключением документов бухгалтерского учета, а также документов, которые ранее предоставлялись лицом, обязанным вносить плату, и (или) имеются у Федеральной службы по надзору в сфере природопользования и ее территориальных органов и (или) могут быть получены с использованием системы межведомственного электронного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взаимодействия. Срок направления копий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указанных документов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лицом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, обязанным вносить плату, в территориальный орган Федеральной службы по надзору в сфере природопользования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- в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течение 20 рабочих дней со дня получения соответствующего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запроса. </a:t>
            </a:r>
          </a:p>
        </p:txBody>
      </p:sp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623" y="1738472"/>
            <a:ext cx="1159816" cy="1156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8842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alpha val="0"/>
                <a:lumMod val="0"/>
                <a:lumOff val="100000"/>
              </a:schemeClr>
            </a:gs>
            <a:gs pos="0">
              <a:srgbClr val="E1EFE9">
                <a:alpha val="70980"/>
              </a:srgbClr>
            </a:gs>
            <a:gs pos="58000">
              <a:srgbClr val="F0FAF4"/>
            </a:gs>
            <a:gs pos="100000">
              <a:schemeClr val="bg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33464" y="233467"/>
            <a:ext cx="100681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13383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</a:t>
            </a:r>
          </a:p>
        </p:txBody>
      </p:sp>
      <p:sp>
        <p:nvSpPr>
          <p:cNvPr id="3" name="Прямоугольник с двумя усеченными противолежащими углами 2"/>
          <p:cNvSpPr/>
          <p:nvPr/>
        </p:nvSpPr>
        <p:spPr>
          <a:xfrm>
            <a:off x="426240" y="233467"/>
            <a:ext cx="8880231" cy="708229"/>
          </a:xfrm>
          <a:prstGeom prst="snip2DiagRect">
            <a:avLst>
              <a:gd name="adj1" fmla="val 0"/>
              <a:gd name="adj2" fmla="val 50000"/>
            </a:avLst>
          </a:prstGeom>
          <a:solidFill>
            <a:schemeClr val="accent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000" b="1" dirty="0">
                <a:solidFill>
                  <a:srgbClr val="F8F8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 по профилактике нарушений ЮЛ и ИП обязательных требований в области охраны окружающей </a:t>
            </a:r>
            <a:r>
              <a:rPr lang="ru-RU" sz="2000" b="1" dirty="0" smtClean="0">
                <a:solidFill>
                  <a:srgbClr val="F8F8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среды</a:t>
            </a:r>
            <a:endParaRPr lang="ru-RU" sz="2000" b="1" dirty="0">
              <a:solidFill>
                <a:srgbClr val="F8F8F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-338987" y="6433958"/>
            <a:ext cx="683339" cy="365125"/>
          </a:xfrm>
        </p:spPr>
        <p:txBody>
          <a:bodyPr vert="horz" lIns="91440" tIns="45720" rIns="91440" bIns="45720" rtlCol="0" anchor="ctr"/>
          <a:lstStyle/>
          <a:p>
            <a:fld id="{45A5D54C-AE98-40EB-9D78-28E180E78F75}" type="slidenum">
              <a:rPr lang="ru-RU" sz="1100" b="1" spc="5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16</a:t>
            </a:fld>
            <a:endParaRPr lang="ru-RU" sz="1100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160588150"/>
              </p:ext>
            </p:extLst>
          </p:nvPr>
        </p:nvGraphicFramePr>
        <p:xfrm>
          <a:off x="316802" y="1238798"/>
          <a:ext cx="11006375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19970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alpha val="0"/>
                <a:lumMod val="0"/>
                <a:lumOff val="100000"/>
              </a:schemeClr>
            </a:gs>
            <a:gs pos="0">
              <a:srgbClr val="E1EFE9">
                <a:alpha val="70980"/>
              </a:srgbClr>
            </a:gs>
            <a:gs pos="58000">
              <a:srgbClr val="F0FAF4"/>
            </a:gs>
            <a:gs pos="100000">
              <a:schemeClr val="bg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33464" y="233467"/>
            <a:ext cx="100681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13383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</a:t>
            </a:r>
          </a:p>
        </p:txBody>
      </p:sp>
      <p:sp>
        <p:nvSpPr>
          <p:cNvPr id="3" name="Прямоугольник с двумя усеченными противолежащими углами 2"/>
          <p:cNvSpPr/>
          <p:nvPr/>
        </p:nvSpPr>
        <p:spPr>
          <a:xfrm>
            <a:off x="426240" y="233467"/>
            <a:ext cx="8880231" cy="708229"/>
          </a:xfrm>
          <a:prstGeom prst="snip2DiagRect">
            <a:avLst>
              <a:gd name="adj1" fmla="val 0"/>
              <a:gd name="adj2" fmla="val 50000"/>
            </a:avLst>
          </a:prstGeom>
          <a:solidFill>
            <a:schemeClr val="accent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000" b="1" dirty="0">
                <a:solidFill>
                  <a:srgbClr val="F8F8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 по профилактике нарушений ЮЛ и ИП обязательных требований в области охраны окружающей </a:t>
            </a:r>
            <a:r>
              <a:rPr lang="ru-RU" sz="2000" b="1" dirty="0" smtClean="0">
                <a:solidFill>
                  <a:srgbClr val="F8F8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среды</a:t>
            </a:r>
            <a:endParaRPr lang="ru-RU" sz="2000" b="1" dirty="0">
              <a:solidFill>
                <a:srgbClr val="F8F8F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-338987" y="6433958"/>
            <a:ext cx="683339" cy="365125"/>
          </a:xfrm>
        </p:spPr>
        <p:txBody>
          <a:bodyPr vert="horz" lIns="91440" tIns="45720" rIns="91440" bIns="45720" rtlCol="0" anchor="ctr"/>
          <a:lstStyle/>
          <a:p>
            <a:fld id="{45A5D54C-AE98-40EB-9D78-28E180E78F75}" type="slidenum">
              <a:rPr lang="ru-RU" sz="1100" b="1" spc="5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17</a:t>
            </a:fld>
            <a:endParaRPr lang="ru-RU" sz="1100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2537626" y="4473718"/>
            <a:ext cx="4657458" cy="1854437"/>
          </a:xfrm>
          <a:prstGeom prst="ellipse">
            <a:avLst/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30 предупреждений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070028384"/>
              </p:ext>
            </p:extLst>
          </p:nvPr>
        </p:nvGraphicFramePr>
        <p:xfrm>
          <a:off x="753273" y="1037421"/>
          <a:ext cx="8937658" cy="33636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23457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525" y="-1"/>
            <a:ext cx="12182475" cy="295275"/>
          </a:xfrm>
          <a:prstGeom prst="rect">
            <a:avLst/>
          </a:prstGeom>
          <a:gradFill flip="none" rotWithShape="1">
            <a:gsLst>
              <a:gs pos="98000">
                <a:schemeClr val="accent2">
                  <a:alpha val="58000"/>
                </a:schemeClr>
              </a:gs>
              <a:gs pos="30000">
                <a:srgbClr val="257E7F"/>
              </a:gs>
              <a:gs pos="61000">
                <a:schemeClr val="accent2"/>
              </a:gs>
              <a:gs pos="74000">
                <a:schemeClr val="tx2">
                  <a:lumMod val="75000"/>
                </a:schemeClr>
              </a:gs>
              <a:gs pos="16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с двумя усеченными противолежащими углами 5"/>
          <p:cNvSpPr/>
          <p:nvPr/>
        </p:nvSpPr>
        <p:spPr>
          <a:xfrm>
            <a:off x="390745" y="5667375"/>
            <a:ext cx="7162579" cy="1009591"/>
          </a:xfrm>
          <a:prstGeom prst="snip2DiagRect">
            <a:avLst>
              <a:gd name="adj1" fmla="val 0"/>
              <a:gd name="adj2" fmla="val 50000"/>
            </a:avLst>
          </a:prstGeom>
          <a:solidFill>
            <a:schemeClr val="accent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22313"/>
            <a:r>
              <a:rPr lang="ru-RU" sz="3200" b="1" dirty="0" smtClean="0">
                <a:solidFill>
                  <a:srgbClr val="F8F8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  <a:endParaRPr lang="ru-RU" sz="3200" b="1" dirty="0">
              <a:solidFill>
                <a:srgbClr val="F8F8F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4194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alpha val="0"/>
                <a:lumMod val="0"/>
                <a:lumOff val="100000"/>
              </a:schemeClr>
            </a:gs>
            <a:gs pos="0">
              <a:srgbClr val="E1EFE9">
                <a:alpha val="70980"/>
              </a:srgbClr>
            </a:gs>
            <a:gs pos="58000">
              <a:srgbClr val="F0FAF4"/>
            </a:gs>
            <a:gs pos="100000">
              <a:schemeClr val="bg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усеченными противолежащими углами 4"/>
          <p:cNvSpPr/>
          <p:nvPr/>
        </p:nvSpPr>
        <p:spPr>
          <a:xfrm>
            <a:off x="463060" y="303191"/>
            <a:ext cx="8880231" cy="868729"/>
          </a:xfrm>
          <a:prstGeom prst="snip2DiagRect">
            <a:avLst>
              <a:gd name="adj1" fmla="val 0"/>
              <a:gd name="adj2" fmla="val 50000"/>
            </a:avLst>
          </a:prstGeom>
          <a:solidFill>
            <a:schemeClr val="accent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F8F8F8"/>
                </a:solidFill>
                <a:latin typeface="Arial" pitchFamily="34" charset="0"/>
                <a:cs typeface="Arial" pitchFamily="34" charset="0"/>
              </a:rPr>
              <a:t>Региональный государственный экологический надзор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7448" y="6415830"/>
            <a:ext cx="683339" cy="365125"/>
          </a:xfrm>
        </p:spPr>
        <p:txBody>
          <a:bodyPr/>
          <a:lstStyle/>
          <a:p>
            <a:pPr algn="l"/>
            <a:fld id="{45A5D54C-AE98-40EB-9D78-28E180E78F75}" type="slidenum">
              <a:rPr lang="ru-RU" sz="1100" b="1" spc="5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 algn="l"/>
              <a:t>2</a:t>
            </a:fld>
            <a:endParaRPr lang="ru-RU" sz="11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Шестиугольник 7"/>
          <p:cNvSpPr/>
          <p:nvPr/>
        </p:nvSpPr>
        <p:spPr>
          <a:xfrm>
            <a:off x="1147115" y="1828077"/>
            <a:ext cx="2880000" cy="1440000"/>
          </a:xfrm>
          <a:prstGeom prst="hexagon">
            <a:avLst/>
          </a:prstGeom>
          <a:gradFill>
            <a:gsLst>
              <a:gs pos="0">
                <a:srgbClr val="E8F8EE"/>
              </a:gs>
              <a:gs pos="88000">
                <a:srgbClr val="8AAEA3"/>
              </a:gs>
            </a:gsLst>
          </a:gra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Надзор в области обращения с отходами</a:t>
            </a:r>
          </a:p>
        </p:txBody>
      </p:sp>
      <p:sp>
        <p:nvSpPr>
          <p:cNvPr id="9" name="Шестиугольник 8"/>
          <p:cNvSpPr/>
          <p:nvPr/>
        </p:nvSpPr>
        <p:spPr>
          <a:xfrm>
            <a:off x="1867195" y="5384009"/>
            <a:ext cx="2880000" cy="1440000"/>
          </a:xfrm>
          <a:prstGeom prst="hexagon">
            <a:avLst/>
          </a:prstGeom>
          <a:gradFill>
            <a:gsLst>
              <a:gs pos="0">
                <a:srgbClr val="E8F8EE"/>
              </a:gs>
              <a:gs pos="88000">
                <a:srgbClr val="8AAEA3"/>
              </a:gs>
            </a:gsLst>
          </a:gra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Надзор за геологическим изучением, рациональным использованием и охраной недр</a:t>
            </a:r>
          </a:p>
        </p:txBody>
      </p:sp>
      <p:sp>
        <p:nvSpPr>
          <p:cNvPr id="10" name="Шестиугольник 9"/>
          <p:cNvSpPr/>
          <p:nvPr/>
        </p:nvSpPr>
        <p:spPr>
          <a:xfrm>
            <a:off x="6870522" y="1828077"/>
            <a:ext cx="2880000" cy="1440000"/>
          </a:xfrm>
          <a:prstGeom prst="hexagon">
            <a:avLst/>
          </a:prstGeom>
          <a:gradFill>
            <a:gsLst>
              <a:gs pos="0">
                <a:srgbClr val="E8F8EE"/>
              </a:gs>
              <a:gs pos="88000">
                <a:srgbClr val="8AAEA3"/>
              </a:gs>
            </a:gsLst>
          </a:gra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Надзор за соблюдением требований к обращению </a:t>
            </a:r>
            <a:r>
              <a:rPr lang="ru-RU" sz="16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озоноразрушающих</a:t>
            </a:r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веществ</a:t>
            </a:r>
          </a:p>
        </p:txBody>
      </p:sp>
      <p:cxnSp>
        <p:nvCxnSpPr>
          <p:cNvPr id="11" name="Прямая соединительная линия 10"/>
          <p:cNvCxnSpPr>
            <a:stCxn id="122" idx="4"/>
          </p:cNvCxnSpPr>
          <p:nvPr/>
        </p:nvCxnSpPr>
        <p:spPr>
          <a:xfrm flipH="1" flipV="1">
            <a:off x="3810817" y="4376258"/>
            <a:ext cx="99211" cy="96836"/>
          </a:xfrm>
          <a:prstGeom prst="lin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cxnSp>
      <p:cxnSp>
        <p:nvCxnSpPr>
          <p:cNvPr id="12" name="Прямая соединительная линия 11"/>
          <p:cNvCxnSpPr>
            <a:stCxn id="134" idx="3"/>
            <a:endCxn id="122" idx="1"/>
          </p:cNvCxnSpPr>
          <p:nvPr/>
        </p:nvCxnSpPr>
        <p:spPr>
          <a:xfrm flipH="1">
            <a:off x="7052101" y="4378793"/>
            <a:ext cx="140617" cy="94301"/>
          </a:xfrm>
          <a:prstGeom prst="lin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 flipV="1">
            <a:off x="3666353" y="3267308"/>
            <a:ext cx="555625" cy="104775"/>
          </a:xfrm>
          <a:prstGeom prst="lin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cxnSp>
      <p:cxnSp>
        <p:nvCxnSpPr>
          <p:cNvPr id="14" name="Прямая соединительная линия 13"/>
          <p:cNvCxnSpPr>
            <a:endCxn id="122" idx="2"/>
          </p:cNvCxnSpPr>
          <p:nvPr/>
        </p:nvCxnSpPr>
        <p:spPr>
          <a:xfrm flipH="1" flipV="1">
            <a:off x="6180234" y="5356322"/>
            <a:ext cx="440457" cy="28000"/>
          </a:xfrm>
          <a:prstGeom prst="lin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cxnSp>
      <p:cxnSp>
        <p:nvCxnSpPr>
          <p:cNvPr id="15" name="Прямая соединительная линия 14"/>
          <p:cNvCxnSpPr>
            <a:stCxn id="122" idx="3"/>
            <a:endCxn id="9" idx="5"/>
          </p:cNvCxnSpPr>
          <p:nvPr/>
        </p:nvCxnSpPr>
        <p:spPr>
          <a:xfrm flipH="1">
            <a:off x="4387195" y="5356322"/>
            <a:ext cx="394700" cy="27687"/>
          </a:xfrm>
          <a:prstGeom prst="lin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5486858" y="2595796"/>
            <a:ext cx="0" cy="285750"/>
          </a:xfrm>
          <a:prstGeom prst="lin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cxnSp>
      <p:sp>
        <p:nvSpPr>
          <p:cNvPr id="121" name="Шестиугольник 120"/>
          <p:cNvSpPr/>
          <p:nvPr/>
        </p:nvSpPr>
        <p:spPr>
          <a:xfrm>
            <a:off x="6259963" y="5384009"/>
            <a:ext cx="2880000" cy="1440000"/>
          </a:xfrm>
          <a:prstGeom prst="hexagon">
            <a:avLst/>
          </a:prstGeom>
          <a:gradFill>
            <a:gsLst>
              <a:gs pos="0">
                <a:srgbClr val="E8F8EE"/>
              </a:gs>
              <a:gs pos="88000">
                <a:srgbClr val="8AAEA3"/>
              </a:gs>
            </a:gsLst>
          </a:gra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7200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Надзор в области обеспечения санитарной (горно-санитарной) охраны природных лечебных ресурсов, лечебно-оздоровительных местностей и курортов</a:t>
            </a:r>
          </a:p>
        </p:txBody>
      </p:sp>
      <p:sp>
        <p:nvSpPr>
          <p:cNvPr id="122" name="Семиугольник 121"/>
          <p:cNvSpPr/>
          <p:nvPr/>
        </p:nvSpPr>
        <p:spPr>
          <a:xfrm>
            <a:off x="3910036" y="2881577"/>
            <a:ext cx="3142057" cy="2474732"/>
          </a:xfrm>
          <a:prstGeom prst="heptagon">
            <a:avLst/>
          </a:prstGeom>
          <a:gradFill>
            <a:gsLst>
              <a:gs pos="0">
                <a:srgbClr val="E8F8EE"/>
              </a:gs>
              <a:gs pos="88000">
                <a:srgbClr val="8AAEA3"/>
              </a:gs>
            </a:gsLst>
          </a:gra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Направления </a:t>
            </a:r>
            <a:r>
              <a:rPr lang="ru-RU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регионального государственного экологического </a:t>
            </a:r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надзора</a:t>
            </a:r>
          </a:p>
        </p:txBody>
      </p:sp>
      <p:cxnSp>
        <p:nvCxnSpPr>
          <p:cNvPr id="123" name="Прямая соединительная линия 122"/>
          <p:cNvCxnSpPr>
            <a:stCxn id="10" idx="2"/>
            <a:endCxn id="122" idx="0"/>
          </p:cNvCxnSpPr>
          <p:nvPr/>
        </p:nvCxnSpPr>
        <p:spPr>
          <a:xfrm flipH="1">
            <a:off x="6740933" y="3268077"/>
            <a:ext cx="489589" cy="103653"/>
          </a:xfrm>
          <a:prstGeom prst="lin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cxnSp>
      <p:sp>
        <p:nvSpPr>
          <p:cNvPr id="131" name="Шестиугольник 130"/>
          <p:cNvSpPr/>
          <p:nvPr/>
        </p:nvSpPr>
        <p:spPr>
          <a:xfrm>
            <a:off x="931091" y="3655657"/>
            <a:ext cx="2880000" cy="1440000"/>
          </a:xfrm>
          <a:prstGeom prst="hexagon">
            <a:avLst/>
          </a:prstGeom>
          <a:gradFill>
            <a:gsLst>
              <a:gs pos="0">
                <a:srgbClr val="E8F8EE"/>
              </a:gs>
              <a:gs pos="88000">
                <a:srgbClr val="8AAEA3"/>
              </a:gs>
            </a:gsLst>
          </a:gra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10763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Надзор в области использования и охраны водных объектов</a:t>
            </a:r>
          </a:p>
        </p:txBody>
      </p:sp>
      <p:sp>
        <p:nvSpPr>
          <p:cNvPr id="132" name="Шестиугольник 131"/>
          <p:cNvSpPr/>
          <p:nvPr/>
        </p:nvSpPr>
        <p:spPr>
          <a:xfrm>
            <a:off x="4011013" y="1294861"/>
            <a:ext cx="2880000" cy="1440000"/>
          </a:xfrm>
          <a:prstGeom prst="hexagon">
            <a:avLst/>
          </a:prstGeom>
          <a:gradFill>
            <a:gsLst>
              <a:gs pos="0">
                <a:srgbClr val="E8F8EE"/>
              </a:gs>
              <a:gs pos="88000">
                <a:srgbClr val="8AAEA3"/>
              </a:gs>
            </a:gsLst>
          </a:gra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Надзор в области охраны атмосферного воздуха </a:t>
            </a:r>
          </a:p>
        </p:txBody>
      </p:sp>
      <p:sp>
        <p:nvSpPr>
          <p:cNvPr id="134" name="Шестиугольник 133"/>
          <p:cNvSpPr/>
          <p:nvPr/>
        </p:nvSpPr>
        <p:spPr>
          <a:xfrm>
            <a:off x="7192718" y="3658793"/>
            <a:ext cx="2880000" cy="1440000"/>
          </a:xfrm>
          <a:prstGeom prst="hexagon">
            <a:avLst/>
          </a:prstGeom>
          <a:gradFill>
            <a:gsLst>
              <a:gs pos="0">
                <a:srgbClr val="E8F8EE"/>
              </a:gs>
              <a:gs pos="88000">
                <a:srgbClr val="8AAEA3"/>
              </a:gs>
            </a:gsLst>
          </a:gra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Надзор в области охраны и </a:t>
            </a: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использования ООПТ регионального </a:t>
            </a:r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значения</a:t>
            </a:r>
          </a:p>
        </p:txBody>
      </p:sp>
      <p:grpSp>
        <p:nvGrpSpPr>
          <p:cNvPr id="36" name="Группа 57"/>
          <p:cNvGrpSpPr/>
          <p:nvPr/>
        </p:nvGrpSpPr>
        <p:grpSpPr>
          <a:xfrm>
            <a:off x="4155773" y="5483992"/>
            <a:ext cx="1339622" cy="1064993"/>
            <a:chOff x="4087862" y="5408702"/>
            <a:chExt cx="1401778" cy="722324"/>
          </a:xfrm>
          <a:solidFill>
            <a:srgbClr val="0F8DAE"/>
          </a:solidFill>
        </p:grpSpPr>
        <p:sp>
          <p:nvSpPr>
            <p:cNvPr id="37" name="Freeform 95"/>
            <p:cNvSpPr>
              <a:spLocks noEditPoints="1"/>
            </p:cNvSpPr>
            <p:nvPr/>
          </p:nvSpPr>
          <p:spPr bwMode="auto">
            <a:xfrm>
              <a:off x="4087862" y="5665881"/>
              <a:ext cx="660408" cy="271467"/>
            </a:xfrm>
            <a:custGeom>
              <a:avLst/>
              <a:gdLst>
                <a:gd name="T0" fmla="*/ 60 w 1834"/>
                <a:gd name="T1" fmla="*/ 750 h 752"/>
                <a:gd name="T2" fmla="*/ 55 w 1834"/>
                <a:gd name="T3" fmla="*/ 717 h 752"/>
                <a:gd name="T4" fmla="*/ 0 w 1834"/>
                <a:gd name="T5" fmla="*/ 713 h 752"/>
                <a:gd name="T6" fmla="*/ 0 w 1834"/>
                <a:gd name="T7" fmla="*/ 568 h 752"/>
                <a:gd name="T8" fmla="*/ 55 w 1834"/>
                <a:gd name="T9" fmla="*/ 564 h 752"/>
                <a:gd name="T10" fmla="*/ 55 w 1834"/>
                <a:gd name="T11" fmla="*/ 421 h 752"/>
                <a:gd name="T12" fmla="*/ 340 w 1834"/>
                <a:gd name="T13" fmla="*/ 369 h 752"/>
                <a:gd name="T14" fmla="*/ 379 w 1834"/>
                <a:gd name="T15" fmla="*/ 339 h 752"/>
                <a:gd name="T16" fmla="*/ 427 w 1834"/>
                <a:gd name="T17" fmla="*/ 196 h 752"/>
                <a:gd name="T18" fmla="*/ 495 w 1834"/>
                <a:gd name="T19" fmla="*/ 150 h 752"/>
                <a:gd name="T20" fmla="*/ 539 w 1834"/>
                <a:gd name="T21" fmla="*/ 117 h 752"/>
                <a:gd name="T22" fmla="*/ 812 w 1834"/>
                <a:gd name="T23" fmla="*/ 117 h 752"/>
                <a:gd name="T24" fmla="*/ 812 w 1834"/>
                <a:gd name="T25" fmla="*/ 1 h 752"/>
                <a:gd name="T26" fmla="*/ 841 w 1834"/>
                <a:gd name="T27" fmla="*/ 46 h 752"/>
                <a:gd name="T28" fmla="*/ 841 w 1834"/>
                <a:gd name="T29" fmla="*/ 114 h 752"/>
                <a:gd name="T30" fmla="*/ 894 w 1834"/>
                <a:gd name="T31" fmla="*/ 119 h 752"/>
                <a:gd name="T32" fmla="*/ 894 w 1834"/>
                <a:gd name="T33" fmla="*/ 155 h 752"/>
                <a:gd name="T34" fmla="*/ 750 w 1834"/>
                <a:gd name="T35" fmla="*/ 158 h 752"/>
                <a:gd name="T36" fmla="*/ 750 w 1834"/>
                <a:gd name="T37" fmla="*/ 526 h 752"/>
                <a:gd name="T38" fmla="*/ 868 w 1834"/>
                <a:gd name="T39" fmla="*/ 526 h 752"/>
                <a:gd name="T40" fmla="*/ 1046 w 1834"/>
                <a:gd name="T41" fmla="*/ 527 h 752"/>
                <a:gd name="T42" fmla="*/ 1104 w 1834"/>
                <a:gd name="T43" fmla="*/ 490 h 752"/>
                <a:gd name="T44" fmla="*/ 1214 w 1834"/>
                <a:gd name="T45" fmla="*/ 276 h 752"/>
                <a:gd name="T46" fmla="*/ 1264 w 1834"/>
                <a:gd name="T47" fmla="*/ 312 h 752"/>
                <a:gd name="T48" fmla="*/ 1154 w 1834"/>
                <a:gd name="T49" fmla="*/ 524 h 752"/>
                <a:gd name="T50" fmla="*/ 1193 w 1834"/>
                <a:gd name="T51" fmla="*/ 526 h 752"/>
                <a:gd name="T52" fmla="*/ 1536 w 1834"/>
                <a:gd name="T53" fmla="*/ 524 h 752"/>
                <a:gd name="T54" fmla="*/ 1668 w 1834"/>
                <a:gd name="T55" fmla="*/ 569 h 752"/>
                <a:gd name="T56" fmla="*/ 1778 w 1834"/>
                <a:gd name="T57" fmla="*/ 643 h 752"/>
                <a:gd name="T58" fmla="*/ 1806 w 1834"/>
                <a:gd name="T59" fmla="*/ 633 h 752"/>
                <a:gd name="T60" fmla="*/ 1834 w 1834"/>
                <a:gd name="T61" fmla="*/ 596 h 752"/>
                <a:gd name="T62" fmla="*/ 1834 w 1834"/>
                <a:gd name="T63" fmla="*/ 748 h 752"/>
                <a:gd name="T64" fmla="*/ 1617 w 1834"/>
                <a:gd name="T65" fmla="*/ 747 h 752"/>
                <a:gd name="T66" fmla="*/ 1595 w 1834"/>
                <a:gd name="T67" fmla="*/ 726 h 752"/>
                <a:gd name="T68" fmla="*/ 1361 w 1834"/>
                <a:gd name="T69" fmla="*/ 660 h 752"/>
                <a:gd name="T70" fmla="*/ 1320 w 1834"/>
                <a:gd name="T71" fmla="*/ 706 h 752"/>
                <a:gd name="T72" fmla="*/ 1240 w 1834"/>
                <a:gd name="T73" fmla="*/ 646 h 752"/>
                <a:gd name="T74" fmla="*/ 1040 w 1834"/>
                <a:gd name="T75" fmla="*/ 721 h 752"/>
                <a:gd name="T76" fmla="*/ 994 w 1834"/>
                <a:gd name="T77" fmla="*/ 749 h 752"/>
                <a:gd name="T78" fmla="*/ 562 w 1834"/>
                <a:gd name="T79" fmla="*/ 751 h 752"/>
                <a:gd name="T80" fmla="*/ 519 w 1834"/>
                <a:gd name="T81" fmla="*/ 723 h 752"/>
                <a:gd name="T82" fmla="*/ 382 w 1834"/>
                <a:gd name="T83" fmla="*/ 632 h 752"/>
                <a:gd name="T84" fmla="*/ 243 w 1834"/>
                <a:gd name="T85" fmla="*/ 719 h 752"/>
                <a:gd name="T86" fmla="*/ 192 w 1834"/>
                <a:gd name="T87" fmla="*/ 751 h 752"/>
                <a:gd name="T88" fmla="*/ 60 w 1834"/>
                <a:gd name="T89" fmla="*/ 750 h 752"/>
                <a:gd name="T90" fmla="*/ 392 w 1834"/>
                <a:gd name="T91" fmla="*/ 378 h 752"/>
                <a:gd name="T92" fmla="*/ 392 w 1834"/>
                <a:gd name="T93" fmla="*/ 378 h 752"/>
                <a:gd name="T94" fmla="*/ 641 w 1834"/>
                <a:gd name="T95" fmla="*/ 378 h 752"/>
                <a:gd name="T96" fmla="*/ 641 w 1834"/>
                <a:gd name="T97" fmla="*/ 276 h 752"/>
                <a:gd name="T98" fmla="*/ 641 w 1834"/>
                <a:gd name="T99" fmla="*/ 174 h 752"/>
                <a:gd name="T100" fmla="*/ 473 w 1834"/>
                <a:gd name="T101" fmla="*/ 175 h 752"/>
                <a:gd name="T102" fmla="*/ 455 w 1834"/>
                <a:gd name="T103" fmla="*/ 190 h 752"/>
                <a:gd name="T104" fmla="*/ 392 w 1834"/>
                <a:gd name="T105" fmla="*/ 378 h 7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834" h="752">
                  <a:moveTo>
                    <a:pt x="60" y="750"/>
                  </a:moveTo>
                  <a:cubicBezTo>
                    <a:pt x="58" y="738"/>
                    <a:pt x="57" y="729"/>
                    <a:pt x="55" y="717"/>
                  </a:cubicBezTo>
                  <a:cubicBezTo>
                    <a:pt x="37" y="716"/>
                    <a:pt x="20" y="714"/>
                    <a:pt x="0" y="713"/>
                  </a:cubicBezTo>
                  <a:cubicBezTo>
                    <a:pt x="0" y="664"/>
                    <a:pt x="0" y="617"/>
                    <a:pt x="0" y="568"/>
                  </a:cubicBezTo>
                  <a:cubicBezTo>
                    <a:pt x="18" y="567"/>
                    <a:pt x="35" y="566"/>
                    <a:pt x="55" y="564"/>
                  </a:cubicBezTo>
                  <a:cubicBezTo>
                    <a:pt x="55" y="516"/>
                    <a:pt x="55" y="469"/>
                    <a:pt x="55" y="421"/>
                  </a:cubicBezTo>
                  <a:cubicBezTo>
                    <a:pt x="152" y="403"/>
                    <a:pt x="246" y="385"/>
                    <a:pt x="340" y="369"/>
                  </a:cubicBezTo>
                  <a:cubicBezTo>
                    <a:pt x="360" y="365"/>
                    <a:pt x="373" y="360"/>
                    <a:pt x="379" y="339"/>
                  </a:cubicBezTo>
                  <a:cubicBezTo>
                    <a:pt x="394" y="291"/>
                    <a:pt x="411" y="244"/>
                    <a:pt x="427" y="196"/>
                  </a:cubicBezTo>
                  <a:cubicBezTo>
                    <a:pt x="437" y="165"/>
                    <a:pt x="448" y="134"/>
                    <a:pt x="495" y="150"/>
                  </a:cubicBezTo>
                  <a:cubicBezTo>
                    <a:pt x="496" y="116"/>
                    <a:pt x="515" y="116"/>
                    <a:pt x="539" y="117"/>
                  </a:cubicBezTo>
                  <a:cubicBezTo>
                    <a:pt x="629" y="118"/>
                    <a:pt x="719" y="117"/>
                    <a:pt x="812" y="117"/>
                  </a:cubicBezTo>
                  <a:cubicBezTo>
                    <a:pt x="812" y="77"/>
                    <a:pt x="812" y="39"/>
                    <a:pt x="812" y="1"/>
                  </a:cubicBezTo>
                  <a:cubicBezTo>
                    <a:pt x="841" y="0"/>
                    <a:pt x="841" y="0"/>
                    <a:pt x="841" y="46"/>
                  </a:cubicBezTo>
                  <a:cubicBezTo>
                    <a:pt x="841" y="68"/>
                    <a:pt x="841" y="89"/>
                    <a:pt x="841" y="114"/>
                  </a:cubicBezTo>
                  <a:cubicBezTo>
                    <a:pt x="859" y="116"/>
                    <a:pt x="876" y="117"/>
                    <a:pt x="894" y="119"/>
                  </a:cubicBezTo>
                  <a:cubicBezTo>
                    <a:pt x="894" y="132"/>
                    <a:pt x="894" y="144"/>
                    <a:pt x="894" y="155"/>
                  </a:cubicBezTo>
                  <a:cubicBezTo>
                    <a:pt x="846" y="175"/>
                    <a:pt x="799" y="160"/>
                    <a:pt x="750" y="158"/>
                  </a:cubicBezTo>
                  <a:cubicBezTo>
                    <a:pt x="750" y="282"/>
                    <a:pt x="750" y="402"/>
                    <a:pt x="750" y="526"/>
                  </a:cubicBezTo>
                  <a:cubicBezTo>
                    <a:pt x="791" y="526"/>
                    <a:pt x="829" y="526"/>
                    <a:pt x="868" y="526"/>
                  </a:cubicBezTo>
                  <a:cubicBezTo>
                    <a:pt x="927" y="526"/>
                    <a:pt x="987" y="524"/>
                    <a:pt x="1046" y="527"/>
                  </a:cubicBezTo>
                  <a:cubicBezTo>
                    <a:pt x="1077" y="529"/>
                    <a:pt x="1091" y="514"/>
                    <a:pt x="1104" y="490"/>
                  </a:cubicBezTo>
                  <a:cubicBezTo>
                    <a:pt x="1140" y="420"/>
                    <a:pt x="1176" y="349"/>
                    <a:pt x="1214" y="276"/>
                  </a:cubicBezTo>
                  <a:cubicBezTo>
                    <a:pt x="1231" y="288"/>
                    <a:pt x="1245" y="298"/>
                    <a:pt x="1264" y="312"/>
                  </a:cubicBezTo>
                  <a:cubicBezTo>
                    <a:pt x="1227" y="382"/>
                    <a:pt x="1191" y="451"/>
                    <a:pt x="1154" y="524"/>
                  </a:cubicBezTo>
                  <a:cubicBezTo>
                    <a:pt x="1169" y="525"/>
                    <a:pt x="1181" y="526"/>
                    <a:pt x="1193" y="526"/>
                  </a:cubicBezTo>
                  <a:cubicBezTo>
                    <a:pt x="1307" y="526"/>
                    <a:pt x="1422" y="529"/>
                    <a:pt x="1536" y="524"/>
                  </a:cubicBezTo>
                  <a:cubicBezTo>
                    <a:pt x="1588" y="521"/>
                    <a:pt x="1628" y="543"/>
                    <a:pt x="1668" y="569"/>
                  </a:cubicBezTo>
                  <a:cubicBezTo>
                    <a:pt x="1705" y="593"/>
                    <a:pt x="1740" y="620"/>
                    <a:pt x="1778" y="643"/>
                  </a:cubicBezTo>
                  <a:cubicBezTo>
                    <a:pt x="1783" y="647"/>
                    <a:pt x="1800" y="640"/>
                    <a:pt x="1806" y="633"/>
                  </a:cubicBezTo>
                  <a:cubicBezTo>
                    <a:pt x="1816" y="622"/>
                    <a:pt x="1821" y="607"/>
                    <a:pt x="1834" y="596"/>
                  </a:cubicBezTo>
                  <a:cubicBezTo>
                    <a:pt x="1834" y="645"/>
                    <a:pt x="1834" y="695"/>
                    <a:pt x="1834" y="748"/>
                  </a:cubicBezTo>
                  <a:cubicBezTo>
                    <a:pt x="1760" y="748"/>
                    <a:pt x="1689" y="748"/>
                    <a:pt x="1617" y="747"/>
                  </a:cubicBezTo>
                  <a:cubicBezTo>
                    <a:pt x="1609" y="747"/>
                    <a:pt x="1599" y="735"/>
                    <a:pt x="1595" y="726"/>
                  </a:cubicBezTo>
                  <a:cubicBezTo>
                    <a:pt x="1549" y="631"/>
                    <a:pt x="1447" y="601"/>
                    <a:pt x="1361" y="660"/>
                  </a:cubicBezTo>
                  <a:cubicBezTo>
                    <a:pt x="1343" y="672"/>
                    <a:pt x="1331" y="693"/>
                    <a:pt x="1320" y="706"/>
                  </a:cubicBezTo>
                  <a:cubicBezTo>
                    <a:pt x="1293" y="685"/>
                    <a:pt x="1269" y="660"/>
                    <a:pt x="1240" y="646"/>
                  </a:cubicBezTo>
                  <a:cubicBezTo>
                    <a:pt x="1164" y="608"/>
                    <a:pt x="1073" y="643"/>
                    <a:pt x="1040" y="721"/>
                  </a:cubicBezTo>
                  <a:cubicBezTo>
                    <a:pt x="1030" y="745"/>
                    <a:pt x="1018" y="749"/>
                    <a:pt x="994" y="749"/>
                  </a:cubicBezTo>
                  <a:cubicBezTo>
                    <a:pt x="850" y="749"/>
                    <a:pt x="706" y="750"/>
                    <a:pt x="562" y="751"/>
                  </a:cubicBezTo>
                  <a:cubicBezTo>
                    <a:pt x="540" y="751"/>
                    <a:pt x="528" y="746"/>
                    <a:pt x="519" y="723"/>
                  </a:cubicBezTo>
                  <a:cubicBezTo>
                    <a:pt x="494" y="664"/>
                    <a:pt x="445" y="633"/>
                    <a:pt x="382" y="632"/>
                  </a:cubicBezTo>
                  <a:cubicBezTo>
                    <a:pt x="320" y="632"/>
                    <a:pt x="268" y="658"/>
                    <a:pt x="243" y="719"/>
                  </a:cubicBezTo>
                  <a:cubicBezTo>
                    <a:pt x="233" y="745"/>
                    <a:pt x="218" y="752"/>
                    <a:pt x="192" y="751"/>
                  </a:cubicBezTo>
                  <a:cubicBezTo>
                    <a:pt x="149" y="749"/>
                    <a:pt x="105" y="750"/>
                    <a:pt x="60" y="750"/>
                  </a:cubicBezTo>
                  <a:close/>
                  <a:moveTo>
                    <a:pt x="392" y="378"/>
                  </a:moveTo>
                  <a:lnTo>
                    <a:pt x="392" y="378"/>
                  </a:lnTo>
                  <a:cubicBezTo>
                    <a:pt x="477" y="378"/>
                    <a:pt x="558" y="378"/>
                    <a:pt x="641" y="378"/>
                  </a:cubicBezTo>
                  <a:cubicBezTo>
                    <a:pt x="641" y="342"/>
                    <a:pt x="641" y="309"/>
                    <a:pt x="641" y="276"/>
                  </a:cubicBezTo>
                  <a:cubicBezTo>
                    <a:pt x="641" y="243"/>
                    <a:pt x="641" y="211"/>
                    <a:pt x="641" y="174"/>
                  </a:cubicBezTo>
                  <a:cubicBezTo>
                    <a:pt x="582" y="174"/>
                    <a:pt x="527" y="174"/>
                    <a:pt x="473" y="175"/>
                  </a:cubicBezTo>
                  <a:cubicBezTo>
                    <a:pt x="466" y="175"/>
                    <a:pt x="457" y="183"/>
                    <a:pt x="455" y="190"/>
                  </a:cubicBezTo>
                  <a:cubicBezTo>
                    <a:pt x="433" y="252"/>
                    <a:pt x="413" y="314"/>
                    <a:pt x="392" y="378"/>
                  </a:cubicBezTo>
                  <a:close/>
                </a:path>
              </a:pathLst>
            </a:custGeom>
            <a:grpFill/>
            <a:ln>
              <a:solidFill>
                <a:srgbClr val="13383B"/>
              </a:solidFill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Freeform 96"/>
            <p:cNvSpPr>
              <a:spLocks/>
            </p:cNvSpPr>
            <p:nvPr/>
          </p:nvSpPr>
          <p:spPr bwMode="auto">
            <a:xfrm>
              <a:off x="4411715" y="5492841"/>
              <a:ext cx="403230" cy="401644"/>
            </a:xfrm>
            <a:custGeom>
              <a:avLst/>
              <a:gdLst>
                <a:gd name="T0" fmla="*/ 0 w 1117"/>
                <a:gd name="T1" fmla="*/ 542 h 1115"/>
                <a:gd name="T2" fmla="*/ 144 w 1117"/>
                <a:gd name="T3" fmla="*/ 325 h 1115"/>
                <a:gd name="T4" fmla="*/ 229 w 1117"/>
                <a:gd name="T5" fmla="*/ 190 h 1115"/>
                <a:gd name="T6" fmla="*/ 225 w 1117"/>
                <a:gd name="T7" fmla="*/ 163 h 1115"/>
                <a:gd name="T8" fmla="*/ 174 w 1117"/>
                <a:gd name="T9" fmla="*/ 70 h 1115"/>
                <a:gd name="T10" fmla="*/ 194 w 1117"/>
                <a:gd name="T11" fmla="*/ 10 h 1115"/>
                <a:gd name="T12" fmla="*/ 222 w 1117"/>
                <a:gd name="T13" fmla="*/ 0 h 1115"/>
                <a:gd name="T14" fmla="*/ 315 w 1117"/>
                <a:gd name="T15" fmla="*/ 175 h 1115"/>
                <a:gd name="T16" fmla="*/ 302 w 1117"/>
                <a:gd name="T17" fmla="*/ 232 h 1115"/>
                <a:gd name="T18" fmla="*/ 1117 w 1117"/>
                <a:gd name="T19" fmla="*/ 759 h 1115"/>
                <a:gd name="T20" fmla="*/ 887 w 1117"/>
                <a:gd name="T21" fmla="*/ 1115 h 1115"/>
                <a:gd name="T22" fmla="*/ 0 w 1117"/>
                <a:gd name="T23" fmla="*/ 542 h 1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17" h="1115">
                  <a:moveTo>
                    <a:pt x="0" y="542"/>
                  </a:moveTo>
                  <a:cubicBezTo>
                    <a:pt x="50" y="467"/>
                    <a:pt x="98" y="396"/>
                    <a:pt x="144" y="325"/>
                  </a:cubicBezTo>
                  <a:cubicBezTo>
                    <a:pt x="173" y="280"/>
                    <a:pt x="202" y="235"/>
                    <a:pt x="229" y="190"/>
                  </a:cubicBezTo>
                  <a:cubicBezTo>
                    <a:pt x="233" y="184"/>
                    <a:pt x="229" y="170"/>
                    <a:pt x="225" y="163"/>
                  </a:cubicBezTo>
                  <a:cubicBezTo>
                    <a:pt x="209" y="131"/>
                    <a:pt x="191" y="101"/>
                    <a:pt x="174" y="70"/>
                  </a:cubicBezTo>
                  <a:cubicBezTo>
                    <a:pt x="153" y="31"/>
                    <a:pt x="154" y="28"/>
                    <a:pt x="194" y="10"/>
                  </a:cubicBezTo>
                  <a:cubicBezTo>
                    <a:pt x="202" y="6"/>
                    <a:pt x="211" y="4"/>
                    <a:pt x="222" y="0"/>
                  </a:cubicBezTo>
                  <a:cubicBezTo>
                    <a:pt x="254" y="58"/>
                    <a:pt x="287" y="115"/>
                    <a:pt x="315" y="175"/>
                  </a:cubicBezTo>
                  <a:cubicBezTo>
                    <a:pt x="321" y="188"/>
                    <a:pt x="307" y="211"/>
                    <a:pt x="302" y="232"/>
                  </a:cubicBezTo>
                  <a:cubicBezTo>
                    <a:pt x="572" y="407"/>
                    <a:pt x="842" y="581"/>
                    <a:pt x="1117" y="759"/>
                  </a:cubicBezTo>
                  <a:cubicBezTo>
                    <a:pt x="1039" y="880"/>
                    <a:pt x="963" y="997"/>
                    <a:pt x="887" y="1115"/>
                  </a:cubicBezTo>
                  <a:cubicBezTo>
                    <a:pt x="589" y="922"/>
                    <a:pt x="297" y="733"/>
                    <a:pt x="0" y="542"/>
                  </a:cubicBezTo>
                  <a:close/>
                </a:path>
              </a:pathLst>
            </a:custGeom>
            <a:grpFill/>
            <a:ln>
              <a:solidFill>
                <a:srgbClr val="13383B"/>
              </a:solidFill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Freeform 97"/>
            <p:cNvSpPr>
              <a:spLocks/>
            </p:cNvSpPr>
            <p:nvPr/>
          </p:nvSpPr>
          <p:spPr bwMode="auto">
            <a:xfrm>
              <a:off x="4721282" y="5681756"/>
              <a:ext cx="560394" cy="300042"/>
            </a:xfrm>
            <a:custGeom>
              <a:avLst/>
              <a:gdLst>
                <a:gd name="T0" fmla="*/ 279 w 1557"/>
                <a:gd name="T1" fmla="*/ 230 h 832"/>
                <a:gd name="T2" fmla="*/ 0 w 1557"/>
                <a:gd name="T3" fmla="*/ 48 h 832"/>
                <a:gd name="T4" fmla="*/ 4 w 1557"/>
                <a:gd name="T5" fmla="*/ 39 h 832"/>
                <a:gd name="T6" fmla="*/ 152 w 1557"/>
                <a:gd name="T7" fmla="*/ 72 h 832"/>
                <a:gd name="T8" fmla="*/ 297 w 1557"/>
                <a:gd name="T9" fmla="*/ 96 h 832"/>
                <a:gd name="T10" fmla="*/ 324 w 1557"/>
                <a:gd name="T11" fmla="*/ 76 h 832"/>
                <a:gd name="T12" fmla="*/ 369 w 1557"/>
                <a:gd name="T13" fmla="*/ 0 h 832"/>
                <a:gd name="T14" fmla="*/ 402 w 1557"/>
                <a:gd name="T15" fmla="*/ 28 h 832"/>
                <a:gd name="T16" fmla="*/ 348 w 1557"/>
                <a:gd name="T17" fmla="*/ 119 h 832"/>
                <a:gd name="T18" fmla="*/ 400 w 1557"/>
                <a:gd name="T19" fmla="*/ 161 h 832"/>
                <a:gd name="T20" fmla="*/ 445 w 1557"/>
                <a:gd name="T21" fmla="*/ 135 h 832"/>
                <a:gd name="T22" fmla="*/ 450 w 1557"/>
                <a:gd name="T23" fmla="*/ 142 h 832"/>
                <a:gd name="T24" fmla="*/ 415 w 1557"/>
                <a:gd name="T25" fmla="*/ 181 h 832"/>
                <a:gd name="T26" fmla="*/ 443 w 1557"/>
                <a:gd name="T27" fmla="*/ 242 h 832"/>
                <a:gd name="T28" fmla="*/ 515 w 1557"/>
                <a:gd name="T29" fmla="*/ 224 h 832"/>
                <a:gd name="T30" fmla="*/ 517 w 1557"/>
                <a:gd name="T31" fmla="*/ 233 h 832"/>
                <a:gd name="T32" fmla="*/ 453 w 1557"/>
                <a:gd name="T33" fmla="*/ 263 h 832"/>
                <a:gd name="T34" fmla="*/ 515 w 1557"/>
                <a:gd name="T35" fmla="*/ 529 h 832"/>
                <a:gd name="T36" fmla="*/ 594 w 1557"/>
                <a:gd name="T37" fmla="*/ 562 h 832"/>
                <a:gd name="T38" fmla="*/ 839 w 1557"/>
                <a:gd name="T39" fmla="*/ 489 h 832"/>
                <a:gd name="T40" fmla="*/ 952 w 1557"/>
                <a:gd name="T41" fmla="*/ 416 h 832"/>
                <a:gd name="T42" fmla="*/ 991 w 1557"/>
                <a:gd name="T43" fmla="*/ 433 h 832"/>
                <a:gd name="T44" fmla="*/ 950 w 1557"/>
                <a:gd name="T45" fmla="*/ 502 h 832"/>
                <a:gd name="T46" fmla="*/ 1056 w 1557"/>
                <a:gd name="T47" fmla="*/ 601 h 832"/>
                <a:gd name="T48" fmla="*/ 1145 w 1557"/>
                <a:gd name="T49" fmla="*/ 637 h 832"/>
                <a:gd name="T50" fmla="*/ 1534 w 1557"/>
                <a:gd name="T51" fmla="*/ 754 h 832"/>
                <a:gd name="T52" fmla="*/ 1557 w 1557"/>
                <a:gd name="T53" fmla="*/ 792 h 832"/>
                <a:gd name="T54" fmla="*/ 1513 w 1557"/>
                <a:gd name="T55" fmla="*/ 792 h 832"/>
                <a:gd name="T56" fmla="*/ 879 w 1557"/>
                <a:gd name="T57" fmla="*/ 794 h 832"/>
                <a:gd name="T58" fmla="*/ 833 w 1557"/>
                <a:gd name="T59" fmla="*/ 771 h 832"/>
                <a:gd name="T60" fmla="*/ 704 w 1557"/>
                <a:gd name="T61" fmla="*/ 669 h 832"/>
                <a:gd name="T62" fmla="*/ 659 w 1557"/>
                <a:gd name="T63" fmla="*/ 676 h 832"/>
                <a:gd name="T64" fmla="*/ 574 w 1557"/>
                <a:gd name="T65" fmla="*/ 759 h 832"/>
                <a:gd name="T66" fmla="*/ 536 w 1557"/>
                <a:gd name="T67" fmla="*/ 775 h 832"/>
                <a:gd name="T68" fmla="*/ 246 w 1557"/>
                <a:gd name="T69" fmla="*/ 817 h 832"/>
                <a:gd name="T70" fmla="*/ 158 w 1557"/>
                <a:gd name="T71" fmla="*/ 775 h 832"/>
                <a:gd name="T72" fmla="*/ 109 w 1557"/>
                <a:gd name="T73" fmla="*/ 509 h 832"/>
                <a:gd name="T74" fmla="*/ 116 w 1557"/>
                <a:gd name="T75" fmla="*/ 477 h 832"/>
                <a:gd name="T76" fmla="*/ 279 w 1557"/>
                <a:gd name="T77" fmla="*/ 230 h 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557" h="832">
                  <a:moveTo>
                    <a:pt x="279" y="230"/>
                  </a:moveTo>
                  <a:cubicBezTo>
                    <a:pt x="183" y="168"/>
                    <a:pt x="91" y="108"/>
                    <a:pt x="0" y="48"/>
                  </a:cubicBezTo>
                  <a:cubicBezTo>
                    <a:pt x="1" y="45"/>
                    <a:pt x="2" y="42"/>
                    <a:pt x="4" y="39"/>
                  </a:cubicBezTo>
                  <a:cubicBezTo>
                    <a:pt x="53" y="50"/>
                    <a:pt x="102" y="62"/>
                    <a:pt x="152" y="72"/>
                  </a:cubicBezTo>
                  <a:cubicBezTo>
                    <a:pt x="200" y="82"/>
                    <a:pt x="248" y="90"/>
                    <a:pt x="297" y="96"/>
                  </a:cubicBezTo>
                  <a:cubicBezTo>
                    <a:pt x="305" y="97"/>
                    <a:pt x="318" y="85"/>
                    <a:pt x="324" y="76"/>
                  </a:cubicBezTo>
                  <a:cubicBezTo>
                    <a:pt x="340" y="53"/>
                    <a:pt x="353" y="28"/>
                    <a:pt x="369" y="0"/>
                  </a:cubicBezTo>
                  <a:cubicBezTo>
                    <a:pt x="381" y="10"/>
                    <a:pt x="390" y="18"/>
                    <a:pt x="402" y="28"/>
                  </a:cubicBezTo>
                  <a:cubicBezTo>
                    <a:pt x="383" y="59"/>
                    <a:pt x="366" y="88"/>
                    <a:pt x="348" y="119"/>
                  </a:cubicBezTo>
                  <a:cubicBezTo>
                    <a:pt x="364" y="133"/>
                    <a:pt x="381" y="146"/>
                    <a:pt x="400" y="161"/>
                  </a:cubicBezTo>
                  <a:cubicBezTo>
                    <a:pt x="412" y="154"/>
                    <a:pt x="429" y="144"/>
                    <a:pt x="445" y="135"/>
                  </a:cubicBezTo>
                  <a:cubicBezTo>
                    <a:pt x="447" y="137"/>
                    <a:pt x="449" y="140"/>
                    <a:pt x="450" y="142"/>
                  </a:cubicBezTo>
                  <a:cubicBezTo>
                    <a:pt x="439" y="155"/>
                    <a:pt x="427" y="168"/>
                    <a:pt x="415" y="181"/>
                  </a:cubicBezTo>
                  <a:cubicBezTo>
                    <a:pt x="423" y="200"/>
                    <a:pt x="433" y="221"/>
                    <a:pt x="443" y="242"/>
                  </a:cubicBezTo>
                  <a:cubicBezTo>
                    <a:pt x="467" y="236"/>
                    <a:pt x="491" y="230"/>
                    <a:pt x="515" y="224"/>
                  </a:cubicBezTo>
                  <a:cubicBezTo>
                    <a:pt x="516" y="227"/>
                    <a:pt x="517" y="230"/>
                    <a:pt x="517" y="233"/>
                  </a:cubicBezTo>
                  <a:cubicBezTo>
                    <a:pt x="495" y="243"/>
                    <a:pt x="474" y="253"/>
                    <a:pt x="453" y="263"/>
                  </a:cubicBezTo>
                  <a:cubicBezTo>
                    <a:pt x="473" y="352"/>
                    <a:pt x="491" y="442"/>
                    <a:pt x="515" y="529"/>
                  </a:cubicBezTo>
                  <a:cubicBezTo>
                    <a:pt x="529" y="581"/>
                    <a:pt x="548" y="589"/>
                    <a:pt x="594" y="562"/>
                  </a:cubicBezTo>
                  <a:cubicBezTo>
                    <a:pt x="670" y="516"/>
                    <a:pt x="752" y="487"/>
                    <a:pt x="839" y="489"/>
                  </a:cubicBezTo>
                  <a:cubicBezTo>
                    <a:pt x="900" y="491"/>
                    <a:pt x="930" y="467"/>
                    <a:pt x="952" y="416"/>
                  </a:cubicBezTo>
                  <a:cubicBezTo>
                    <a:pt x="966" y="422"/>
                    <a:pt x="977" y="427"/>
                    <a:pt x="991" y="433"/>
                  </a:cubicBezTo>
                  <a:cubicBezTo>
                    <a:pt x="977" y="456"/>
                    <a:pt x="965" y="477"/>
                    <a:pt x="950" y="502"/>
                  </a:cubicBezTo>
                  <a:cubicBezTo>
                    <a:pt x="1009" y="514"/>
                    <a:pt x="1033" y="556"/>
                    <a:pt x="1056" y="601"/>
                  </a:cubicBezTo>
                  <a:cubicBezTo>
                    <a:pt x="1077" y="642"/>
                    <a:pt x="1100" y="651"/>
                    <a:pt x="1145" y="637"/>
                  </a:cubicBezTo>
                  <a:cubicBezTo>
                    <a:pt x="1301" y="590"/>
                    <a:pt x="1422" y="655"/>
                    <a:pt x="1534" y="754"/>
                  </a:cubicBezTo>
                  <a:cubicBezTo>
                    <a:pt x="1543" y="762"/>
                    <a:pt x="1547" y="775"/>
                    <a:pt x="1557" y="792"/>
                  </a:cubicBezTo>
                  <a:cubicBezTo>
                    <a:pt x="1537" y="792"/>
                    <a:pt x="1525" y="792"/>
                    <a:pt x="1513" y="792"/>
                  </a:cubicBezTo>
                  <a:cubicBezTo>
                    <a:pt x="1301" y="793"/>
                    <a:pt x="1090" y="793"/>
                    <a:pt x="879" y="794"/>
                  </a:cubicBezTo>
                  <a:cubicBezTo>
                    <a:pt x="858" y="794"/>
                    <a:pt x="848" y="785"/>
                    <a:pt x="833" y="771"/>
                  </a:cubicBezTo>
                  <a:cubicBezTo>
                    <a:pt x="795" y="732"/>
                    <a:pt x="749" y="700"/>
                    <a:pt x="704" y="669"/>
                  </a:cubicBezTo>
                  <a:cubicBezTo>
                    <a:pt x="694" y="663"/>
                    <a:pt x="670" y="668"/>
                    <a:pt x="659" y="676"/>
                  </a:cubicBezTo>
                  <a:cubicBezTo>
                    <a:pt x="629" y="702"/>
                    <a:pt x="603" y="732"/>
                    <a:pt x="574" y="759"/>
                  </a:cubicBezTo>
                  <a:cubicBezTo>
                    <a:pt x="564" y="768"/>
                    <a:pt x="547" y="777"/>
                    <a:pt x="536" y="775"/>
                  </a:cubicBezTo>
                  <a:cubicBezTo>
                    <a:pt x="434" y="760"/>
                    <a:pt x="338" y="772"/>
                    <a:pt x="246" y="817"/>
                  </a:cubicBezTo>
                  <a:cubicBezTo>
                    <a:pt x="214" y="832"/>
                    <a:pt x="165" y="811"/>
                    <a:pt x="158" y="775"/>
                  </a:cubicBezTo>
                  <a:cubicBezTo>
                    <a:pt x="139" y="687"/>
                    <a:pt x="124" y="598"/>
                    <a:pt x="109" y="509"/>
                  </a:cubicBezTo>
                  <a:cubicBezTo>
                    <a:pt x="107" y="499"/>
                    <a:pt x="110" y="486"/>
                    <a:pt x="116" y="477"/>
                  </a:cubicBezTo>
                  <a:cubicBezTo>
                    <a:pt x="168" y="396"/>
                    <a:pt x="222" y="316"/>
                    <a:pt x="279" y="230"/>
                  </a:cubicBezTo>
                  <a:close/>
                </a:path>
              </a:pathLst>
            </a:custGeom>
            <a:grpFill/>
            <a:ln>
              <a:solidFill>
                <a:srgbClr val="13383B"/>
              </a:solidFill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Freeform 98"/>
            <p:cNvSpPr>
              <a:spLocks/>
            </p:cNvSpPr>
            <p:nvPr/>
          </p:nvSpPr>
          <p:spPr bwMode="auto">
            <a:xfrm>
              <a:off x="5081648" y="5965923"/>
              <a:ext cx="407992" cy="65089"/>
            </a:xfrm>
            <a:custGeom>
              <a:avLst/>
              <a:gdLst>
                <a:gd name="T0" fmla="*/ 0 w 1130"/>
                <a:gd name="T1" fmla="*/ 12 h 180"/>
                <a:gd name="T2" fmla="*/ 368 w 1130"/>
                <a:gd name="T3" fmla="*/ 38 h 180"/>
                <a:gd name="T4" fmla="*/ 818 w 1130"/>
                <a:gd name="T5" fmla="*/ 105 h 180"/>
                <a:gd name="T6" fmla="*/ 1112 w 1130"/>
                <a:gd name="T7" fmla="*/ 155 h 180"/>
                <a:gd name="T8" fmla="*/ 1130 w 1130"/>
                <a:gd name="T9" fmla="*/ 172 h 180"/>
                <a:gd name="T10" fmla="*/ 1060 w 1130"/>
                <a:gd name="T11" fmla="*/ 178 h 180"/>
                <a:gd name="T12" fmla="*/ 471 w 1130"/>
                <a:gd name="T13" fmla="*/ 114 h 180"/>
                <a:gd name="T14" fmla="*/ 59 w 1130"/>
                <a:gd name="T15" fmla="*/ 30 h 180"/>
                <a:gd name="T16" fmla="*/ 0 w 1130"/>
                <a:gd name="T17" fmla="*/ 12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30" h="180">
                  <a:moveTo>
                    <a:pt x="0" y="12"/>
                  </a:moveTo>
                  <a:cubicBezTo>
                    <a:pt x="130" y="0"/>
                    <a:pt x="249" y="14"/>
                    <a:pt x="368" y="38"/>
                  </a:cubicBezTo>
                  <a:cubicBezTo>
                    <a:pt x="517" y="67"/>
                    <a:pt x="668" y="82"/>
                    <a:pt x="818" y="105"/>
                  </a:cubicBezTo>
                  <a:cubicBezTo>
                    <a:pt x="916" y="120"/>
                    <a:pt x="1014" y="138"/>
                    <a:pt x="1112" y="155"/>
                  </a:cubicBezTo>
                  <a:cubicBezTo>
                    <a:pt x="1118" y="156"/>
                    <a:pt x="1124" y="161"/>
                    <a:pt x="1130" y="172"/>
                  </a:cubicBezTo>
                  <a:cubicBezTo>
                    <a:pt x="1106" y="175"/>
                    <a:pt x="1083" y="180"/>
                    <a:pt x="1060" y="178"/>
                  </a:cubicBezTo>
                  <a:cubicBezTo>
                    <a:pt x="862" y="169"/>
                    <a:pt x="665" y="153"/>
                    <a:pt x="471" y="114"/>
                  </a:cubicBezTo>
                  <a:cubicBezTo>
                    <a:pt x="334" y="86"/>
                    <a:pt x="196" y="58"/>
                    <a:pt x="59" y="30"/>
                  </a:cubicBezTo>
                  <a:cubicBezTo>
                    <a:pt x="42" y="26"/>
                    <a:pt x="25" y="20"/>
                    <a:pt x="0" y="12"/>
                  </a:cubicBezTo>
                  <a:close/>
                </a:path>
              </a:pathLst>
            </a:custGeom>
            <a:grpFill/>
            <a:ln>
              <a:solidFill>
                <a:srgbClr val="13383B"/>
              </a:solidFill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Freeform 99"/>
            <p:cNvSpPr>
              <a:spLocks/>
            </p:cNvSpPr>
            <p:nvPr/>
          </p:nvSpPr>
          <p:spPr bwMode="auto">
            <a:xfrm>
              <a:off x="4557767" y="5408702"/>
              <a:ext cx="257178" cy="296867"/>
            </a:xfrm>
            <a:custGeom>
              <a:avLst/>
              <a:gdLst>
                <a:gd name="T0" fmla="*/ 602 w 711"/>
                <a:gd name="T1" fmla="*/ 810 h 823"/>
                <a:gd name="T2" fmla="*/ 659 w 711"/>
                <a:gd name="T3" fmla="*/ 690 h 823"/>
                <a:gd name="T4" fmla="*/ 624 w 711"/>
                <a:gd name="T5" fmla="*/ 560 h 823"/>
                <a:gd name="T6" fmla="*/ 338 w 711"/>
                <a:gd name="T7" fmla="*/ 419 h 823"/>
                <a:gd name="T8" fmla="*/ 135 w 711"/>
                <a:gd name="T9" fmla="*/ 341 h 823"/>
                <a:gd name="T10" fmla="*/ 93 w 711"/>
                <a:gd name="T11" fmla="*/ 326 h 823"/>
                <a:gd name="T12" fmla="*/ 48 w 711"/>
                <a:gd name="T13" fmla="*/ 177 h 823"/>
                <a:gd name="T14" fmla="*/ 133 w 711"/>
                <a:gd name="T15" fmla="*/ 98 h 823"/>
                <a:gd name="T16" fmla="*/ 285 w 711"/>
                <a:gd name="T17" fmla="*/ 2 h 823"/>
                <a:gd name="T18" fmla="*/ 303 w 711"/>
                <a:gd name="T19" fmla="*/ 2 h 823"/>
                <a:gd name="T20" fmla="*/ 165 w 711"/>
                <a:gd name="T21" fmla="*/ 92 h 823"/>
                <a:gd name="T22" fmla="*/ 48 w 711"/>
                <a:gd name="T23" fmla="*/ 199 h 823"/>
                <a:gd name="T24" fmla="*/ 67 w 711"/>
                <a:gd name="T25" fmla="*/ 288 h 823"/>
                <a:gd name="T26" fmla="*/ 265 w 711"/>
                <a:gd name="T27" fmla="*/ 370 h 823"/>
                <a:gd name="T28" fmla="*/ 504 w 711"/>
                <a:gd name="T29" fmla="*/ 461 h 823"/>
                <a:gd name="T30" fmla="*/ 621 w 711"/>
                <a:gd name="T31" fmla="*/ 522 h 823"/>
                <a:gd name="T32" fmla="*/ 699 w 711"/>
                <a:gd name="T33" fmla="*/ 672 h 823"/>
                <a:gd name="T34" fmla="*/ 695 w 711"/>
                <a:gd name="T35" fmla="*/ 688 h 823"/>
                <a:gd name="T36" fmla="*/ 640 w 711"/>
                <a:gd name="T37" fmla="*/ 805 h 823"/>
                <a:gd name="T38" fmla="*/ 614 w 711"/>
                <a:gd name="T39" fmla="*/ 823 h 823"/>
                <a:gd name="T40" fmla="*/ 602 w 711"/>
                <a:gd name="T41" fmla="*/ 810 h 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1" h="823">
                  <a:moveTo>
                    <a:pt x="602" y="810"/>
                  </a:moveTo>
                  <a:cubicBezTo>
                    <a:pt x="621" y="770"/>
                    <a:pt x="640" y="730"/>
                    <a:pt x="659" y="690"/>
                  </a:cubicBezTo>
                  <a:cubicBezTo>
                    <a:pt x="684" y="635"/>
                    <a:pt x="671" y="598"/>
                    <a:pt x="624" y="560"/>
                  </a:cubicBezTo>
                  <a:cubicBezTo>
                    <a:pt x="540" y="490"/>
                    <a:pt x="439" y="456"/>
                    <a:pt x="338" y="419"/>
                  </a:cubicBezTo>
                  <a:cubicBezTo>
                    <a:pt x="270" y="394"/>
                    <a:pt x="203" y="367"/>
                    <a:pt x="135" y="341"/>
                  </a:cubicBezTo>
                  <a:cubicBezTo>
                    <a:pt x="121" y="336"/>
                    <a:pt x="107" y="330"/>
                    <a:pt x="93" y="326"/>
                  </a:cubicBezTo>
                  <a:cubicBezTo>
                    <a:pt x="22" y="301"/>
                    <a:pt x="0" y="235"/>
                    <a:pt x="48" y="177"/>
                  </a:cubicBezTo>
                  <a:cubicBezTo>
                    <a:pt x="72" y="147"/>
                    <a:pt x="101" y="121"/>
                    <a:pt x="133" y="98"/>
                  </a:cubicBezTo>
                  <a:cubicBezTo>
                    <a:pt x="181" y="64"/>
                    <a:pt x="234" y="34"/>
                    <a:pt x="285" y="2"/>
                  </a:cubicBezTo>
                  <a:cubicBezTo>
                    <a:pt x="288" y="0"/>
                    <a:pt x="293" y="2"/>
                    <a:pt x="303" y="2"/>
                  </a:cubicBezTo>
                  <a:cubicBezTo>
                    <a:pt x="254" y="34"/>
                    <a:pt x="207" y="60"/>
                    <a:pt x="165" y="92"/>
                  </a:cubicBezTo>
                  <a:cubicBezTo>
                    <a:pt x="123" y="124"/>
                    <a:pt x="84" y="160"/>
                    <a:pt x="48" y="199"/>
                  </a:cubicBezTo>
                  <a:cubicBezTo>
                    <a:pt x="22" y="228"/>
                    <a:pt x="31" y="271"/>
                    <a:pt x="67" y="288"/>
                  </a:cubicBezTo>
                  <a:cubicBezTo>
                    <a:pt x="131" y="319"/>
                    <a:pt x="198" y="345"/>
                    <a:pt x="265" y="370"/>
                  </a:cubicBezTo>
                  <a:cubicBezTo>
                    <a:pt x="344" y="401"/>
                    <a:pt x="425" y="428"/>
                    <a:pt x="504" y="461"/>
                  </a:cubicBezTo>
                  <a:cubicBezTo>
                    <a:pt x="544" y="477"/>
                    <a:pt x="585" y="497"/>
                    <a:pt x="621" y="522"/>
                  </a:cubicBezTo>
                  <a:cubicBezTo>
                    <a:pt x="683" y="566"/>
                    <a:pt x="711" y="602"/>
                    <a:pt x="699" y="672"/>
                  </a:cubicBezTo>
                  <a:cubicBezTo>
                    <a:pt x="698" y="677"/>
                    <a:pt x="698" y="683"/>
                    <a:pt x="695" y="688"/>
                  </a:cubicBezTo>
                  <a:cubicBezTo>
                    <a:pt x="677" y="727"/>
                    <a:pt x="660" y="767"/>
                    <a:pt x="640" y="805"/>
                  </a:cubicBezTo>
                  <a:cubicBezTo>
                    <a:pt x="636" y="814"/>
                    <a:pt x="623" y="817"/>
                    <a:pt x="614" y="823"/>
                  </a:cubicBezTo>
                  <a:cubicBezTo>
                    <a:pt x="610" y="819"/>
                    <a:pt x="606" y="814"/>
                    <a:pt x="602" y="810"/>
                  </a:cubicBezTo>
                  <a:close/>
                </a:path>
              </a:pathLst>
            </a:custGeom>
            <a:grpFill/>
            <a:ln>
              <a:solidFill>
                <a:srgbClr val="13383B"/>
              </a:solidFill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Freeform 100"/>
            <p:cNvSpPr>
              <a:spLocks/>
            </p:cNvSpPr>
            <p:nvPr/>
          </p:nvSpPr>
          <p:spPr bwMode="auto">
            <a:xfrm>
              <a:off x="4316464" y="5569042"/>
              <a:ext cx="87314" cy="74614"/>
            </a:xfrm>
            <a:custGeom>
              <a:avLst/>
              <a:gdLst>
                <a:gd name="T0" fmla="*/ 128 w 240"/>
                <a:gd name="T1" fmla="*/ 196 h 207"/>
                <a:gd name="T2" fmla="*/ 116 w 240"/>
                <a:gd name="T3" fmla="*/ 205 h 207"/>
                <a:gd name="T4" fmla="*/ 85 w 240"/>
                <a:gd name="T5" fmla="*/ 207 h 207"/>
                <a:gd name="T6" fmla="*/ 46 w 240"/>
                <a:gd name="T7" fmla="*/ 147 h 207"/>
                <a:gd name="T8" fmla="*/ 51 w 240"/>
                <a:gd name="T9" fmla="*/ 129 h 207"/>
                <a:gd name="T10" fmla="*/ 6 w 240"/>
                <a:gd name="T11" fmla="*/ 53 h 207"/>
                <a:gd name="T12" fmla="*/ 5 w 240"/>
                <a:gd name="T13" fmla="*/ 55 h 207"/>
                <a:gd name="T14" fmla="*/ 49 w 240"/>
                <a:gd name="T15" fmla="*/ 28 h 207"/>
                <a:gd name="T16" fmla="*/ 95 w 240"/>
                <a:gd name="T17" fmla="*/ 52 h 207"/>
                <a:gd name="T18" fmla="*/ 133 w 240"/>
                <a:gd name="T19" fmla="*/ 5 h 207"/>
                <a:gd name="T20" fmla="*/ 163 w 240"/>
                <a:gd name="T21" fmla="*/ 53 h 207"/>
                <a:gd name="T22" fmla="*/ 208 w 240"/>
                <a:gd name="T23" fmla="*/ 61 h 207"/>
                <a:gd name="T24" fmla="*/ 203 w 240"/>
                <a:gd name="T25" fmla="*/ 123 h 207"/>
                <a:gd name="T26" fmla="*/ 205 w 240"/>
                <a:gd name="T27" fmla="*/ 122 h 207"/>
                <a:gd name="T28" fmla="*/ 173 w 240"/>
                <a:gd name="T29" fmla="*/ 126 h 207"/>
                <a:gd name="T30" fmla="*/ 189 w 240"/>
                <a:gd name="T31" fmla="*/ 195 h 207"/>
                <a:gd name="T32" fmla="*/ 137 w 240"/>
                <a:gd name="T33" fmla="*/ 151 h 207"/>
                <a:gd name="T34" fmla="*/ 128 w 240"/>
                <a:gd name="T35" fmla="*/ 196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0" h="207">
                  <a:moveTo>
                    <a:pt x="128" y="196"/>
                  </a:moveTo>
                  <a:cubicBezTo>
                    <a:pt x="124" y="199"/>
                    <a:pt x="120" y="202"/>
                    <a:pt x="116" y="205"/>
                  </a:cubicBezTo>
                  <a:cubicBezTo>
                    <a:pt x="106" y="206"/>
                    <a:pt x="96" y="207"/>
                    <a:pt x="85" y="207"/>
                  </a:cubicBezTo>
                  <a:cubicBezTo>
                    <a:pt x="49" y="206"/>
                    <a:pt x="34" y="183"/>
                    <a:pt x="46" y="147"/>
                  </a:cubicBezTo>
                  <a:cubicBezTo>
                    <a:pt x="49" y="142"/>
                    <a:pt x="50" y="135"/>
                    <a:pt x="51" y="129"/>
                  </a:cubicBezTo>
                  <a:cubicBezTo>
                    <a:pt x="1" y="109"/>
                    <a:pt x="0" y="108"/>
                    <a:pt x="6" y="53"/>
                  </a:cubicBezTo>
                  <a:lnTo>
                    <a:pt x="5" y="55"/>
                  </a:lnTo>
                  <a:cubicBezTo>
                    <a:pt x="19" y="45"/>
                    <a:pt x="34" y="29"/>
                    <a:pt x="49" y="28"/>
                  </a:cubicBezTo>
                  <a:cubicBezTo>
                    <a:pt x="63" y="27"/>
                    <a:pt x="79" y="42"/>
                    <a:pt x="95" y="52"/>
                  </a:cubicBezTo>
                  <a:cubicBezTo>
                    <a:pt x="97" y="28"/>
                    <a:pt x="99" y="0"/>
                    <a:pt x="133" y="5"/>
                  </a:cubicBezTo>
                  <a:cubicBezTo>
                    <a:pt x="165" y="9"/>
                    <a:pt x="169" y="32"/>
                    <a:pt x="163" y="53"/>
                  </a:cubicBezTo>
                  <a:cubicBezTo>
                    <a:pt x="178" y="55"/>
                    <a:pt x="196" y="53"/>
                    <a:pt x="208" y="61"/>
                  </a:cubicBezTo>
                  <a:cubicBezTo>
                    <a:pt x="240" y="82"/>
                    <a:pt x="216" y="103"/>
                    <a:pt x="203" y="123"/>
                  </a:cubicBezTo>
                  <a:lnTo>
                    <a:pt x="205" y="122"/>
                  </a:lnTo>
                  <a:cubicBezTo>
                    <a:pt x="194" y="124"/>
                    <a:pt x="184" y="125"/>
                    <a:pt x="173" y="126"/>
                  </a:cubicBezTo>
                  <a:cubicBezTo>
                    <a:pt x="178" y="148"/>
                    <a:pt x="183" y="169"/>
                    <a:pt x="189" y="195"/>
                  </a:cubicBezTo>
                  <a:cubicBezTo>
                    <a:pt x="170" y="179"/>
                    <a:pt x="155" y="166"/>
                    <a:pt x="137" y="151"/>
                  </a:cubicBezTo>
                  <a:cubicBezTo>
                    <a:pt x="133" y="170"/>
                    <a:pt x="131" y="183"/>
                    <a:pt x="128" y="196"/>
                  </a:cubicBezTo>
                  <a:close/>
                </a:path>
              </a:pathLst>
            </a:custGeom>
            <a:grpFill/>
            <a:ln>
              <a:solidFill>
                <a:srgbClr val="13383B"/>
              </a:solidFill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Freeform 101"/>
            <p:cNvSpPr>
              <a:spLocks/>
            </p:cNvSpPr>
            <p:nvPr/>
          </p:nvSpPr>
          <p:spPr bwMode="auto">
            <a:xfrm>
              <a:off x="4897496" y="5811933"/>
              <a:ext cx="82551" cy="76201"/>
            </a:xfrm>
            <a:custGeom>
              <a:avLst/>
              <a:gdLst>
                <a:gd name="T0" fmla="*/ 229 w 229"/>
                <a:gd name="T1" fmla="*/ 125 h 210"/>
                <a:gd name="T2" fmla="*/ 85 w 229"/>
                <a:gd name="T3" fmla="*/ 199 h 210"/>
                <a:gd name="T4" fmla="*/ 39 w 229"/>
                <a:gd name="T5" fmla="*/ 178 h 210"/>
                <a:gd name="T6" fmla="*/ 5 w 229"/>
                <a:gd name="T7" fmla="*/ 45 h 210"/>
                <a:gd name="T8" fmla="*/ 26 w 229"/>
                <a:gd name="T9" fmla="*/ 11 h 210"/>
                <a:gd name="T10" fmla="*/ 143 w 229"/>
                <a:gd name="T11" fmla="*/ 46 h 210"/>
                <a:gd name="T12" fmla="*/ 229 w 229"/>
                <a:gd name="T13" fmla="*/ 125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9" h="210">
                  <a:moveTo>
                    <a:pt x="229" y="125"/>
                  </a:moveTo>
                  <a:cubicBezTo>
                    <a:pt x="179" y="151"/>
                    <a:pt x="132" y="176"/>
                    <a:pt x="85" y="199"/>
                  </a:cubicBezTo>
                  <a:cubicBezTo>
                    <a:pt x="63" y="210"/>
                    <a:pt x="45" y="205"/>
                    <a:pt x="39" y="178"/>
                  </a:cubicBezTo>
                  <a:cubicBezTo>
                    <a:pt x="28" y="133"/>
                    <a:pt x="17" y="89"/>
                    <a:pt x="5" y="45"/>
                  </a:cubicBezTo>
                  <a:cubicBezTo>
                    <a:pt x="0" y="26"/>
                    <a:pt x="5" y="15"/>
                    <a:pt x="26" y="11"/>
                  </a:cubicBezTo>
                  <a:cubicBezTo>
                    <a:pt x="72" y="1"/>
                    <a:pt x="111" y="0"/>
                    <a:pt x="143" y="46"/>
                  </a:cubicBezTo>
                  <a:cubicBezTo>
                    <a:pt x="165" y="77"/>
                    <a:pt x="200" y="99"/>
                    <a:pt x="229" y="125"/>
                  </a:cubicBezTo>
                  <a:close/>
                </a:path>
              </a:pathLst>
            </a:custGeom>
            <a:grpFill/>
            <a:ln>
              <a:solidFill>
                <a:srgbClr val="13383B"/>
              </a:solidFill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Freeform 102"/>
            <p:cNvSpPr>
              <a:spLocks noEditPoints="1"/>
            </p:cNvSpPr>
            <p:nvPr/>
          </p:nvSpPr>
          <p:spPr bwMode="auto">
            <a:xfrm>
              <a:off x="4570467" y="5907185"/>
              <a:ext cx="80963" cy="82551"/>
            </a:xfrm>
            <a:custGeom>
              <a:avLst/>
              <a:gdLst>
                <a:gd name="T0" fmla="*/ 115 w 226"/>
                <a:gd name="T1" fmla="*/ 222 h 228"/>
                <a:gd name="T2" fmla="*/ 1 w 226"/>
                <a:gd name="T3" fmla="*/ 113 h 228"/>
                <a:gd name="T4" fmla="*/ 114 w 226"/>
                <a:gd name="T5" fmla="*/ 2 h 228"/>
                <a:gd name="T6" fmla="*/ 225 w 226"/>
                <a:gd name="T7" fmla="*/ 112 h 228"/>
                <a:gd name="T8" fmla="*/ 115 w 226"/>
                <a:gd name="T9" fmla="*/ 222 h 228"/>
                <a:gd name="T10" fmla="*/ 115 w 226"/>
                <a:gd name="T11" fmla="*/ 173 h 228"/>
                <a:gd name="T12" fmla="*/ 115 w 226"/>
                <a:gd name="T13" fmla="*/ 173 h 228"/>
                <a:gd name="T14" fmla="*/ 177 w 226"/>
                <a:gd name="T15" fmla="*/ 111 h 228"/>
                <a:gd name="T16" fmla="*/ 115 w 226"/>
                <a:gd name="T17" fmla="*/ 50 h 228"/>
                <a:gd name="T18" fmla="*/ 50 w 226"/>
                <a:gd name="T19" fmla="*/ 111 h 228"/>
                <a:gd name="T20" fmla="*/ 115 w 226"/>
                <a:gd name="T21" fmla="*/ 17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6" h="228">
                  <a:moveTo>
                    <a:pt x="115" y="222"/>
                  </a:moveTo>
                  <a:cubicBezTo>
                    <a:pt x="51" y="228"/>
                    <a:pt x="0" y="170"/>
                    <a:pt x="1" y="113"/>
                  </a:cubicBezTo>
                  <a:cubicBezTo>
                    <a:pt x="3" y="50"/>
                    <a:pt x="50" y="0"/>
                    <a:pt x="114" y="2"/>
                  </a:cubicBezTo>
                  <a:cubicBezTo>
                    <a:pt x="179" y="3"/>
                    <a:pt x="225" y="53"/>
                    <a:pt x="225" y="112"/>
                  </a:cubicBezTo>
                  <a:cubicBezTo>
                    <a:pt x="226" y="162"/>
                    <a:pt x="186" y="227"/>
                    <a:pt x="115" y="222"/>
                  </a:cubicBezTo>
                  <a:close/>
                  <a:moveTo>
                    <a:pt x="115" y="173"/>
                  </a:moveTo>
                  <a:lnTo>
                    <a:pt x="115" y="173"/>
                  </a:lnTo>
                  <a:cubicBezTo>
                    <a:pt x="150" y="173"/>
                    <a:pt x="177" y="145"/>
                    <a:pt x="177" y="111"/>
                  </a:cubicBezTo>
                  <a:cubicBezTo>
                    <a:pt x="176" y="79"/>
                    <a:pt x="146" y="50"/>
                    <a:pt x="115" y="50"/>
                  </a:cubicBezTo>
                  <a:cubicBezTo>
                    <a:pt x="81" y="49"/>
                    <a:pt x="50" y="79"/>
                    <a:pt x="50" y="111"/>
                  </a:cubicBezTo>
                  <a:cubicBezTo>
                    <a:pt x="49" y="150"/>
                    <a:pt x="73" y="174"/>
                    <a:pt x="115" y="173"/>
                  </a:cubicBezTo>
                  <a:close/>
                </a:path>
              </a:pathLst>
            </a:custGeom>
            <a:grpFill/>
            <a:ln>
              <a:solidFill>
                <a:srgbClr val="13383B"/>
              </a:solidFill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Freeform 103"/>
            <p:cNvSpPr>
              <a:spLocks noEditPoints="1"/>
            </p:cNvSpPr>
            <p:nvPr/>
          </p:nvSpPr>
          <p:spPr bwMode="auto">
            <a:xfrm>
              <a:off x="4183113" y="5908772"/>
              <a:ext cx="80963" cy="80964"/>
            </a:xfrm>
            <a:custGeom>
              <a:avLst/>
              <a:gdLst>
                <a:gd name="T0" fmla="*/ 227 w 228"/>
                <a:gd name="T1" fmla="*/ 112 h 224"/>
                <a:gd name="T2" fmla="*/ 115 w 228"/>
                <a:gd name="T3" fmla="*/ 221 h 224"/>
                <a:gd name="T4" fmla="*/ 2 w 228"/>
                <a:gd name="T5" fmla="*/ 113 h 224"/>
                <a:gd name="T6" fmla="*/ 117 w 228"/>
                <a:gd name="T7" fmla="*/ 0 h 224"/>
                <a:gd name="T8" fmla="*/ 227 w 228"/>
                <a:gd name="T9" fmla="*/ 112 h 224"/>
                <a:gd name="T10" fmla="*/ 115 w 228"/>
                <a:gd name="T11" fmla="*/ 172 h 224"/>
                <a:gd name="T12" fmla="*/ 115 w 228"/>
                <a:gd name="T13" fmla="*/ 172 h 224"/>
                <a:gd name="T14" fmla="*/ 181 w 228"/>
                <a:gd name="T15" fmla="*/ 113 h 224"/>
                <a:gd name="T16" fmla="*/ 118 w 228"/>
                <a:gd name="T17" fmla="*/ 48 h 224"/>
                <a:gd name="T18" fmla="*/ 50 w 228"/>
                <a:gd name="T19" fmla="*/ 112 h 224"/>
                <a:gd name="T20" fmla="*/ 115 w 228"/>
                <a:gd name="T21" fmla="*/ 17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8" h="224">
                  <a:moveTo>
                    <a:pt x="227" y="112"/>
                  </a:moveTo>
                  <a:cubicBezTo>
                    <a:pt x="227" y="179"/>
                    <a:pt x="184" y="218"/>
                    <a:pt x="115" y="221"/>
                  </a:cubicBezTo>
                  <a:cubicBezTo>
                    <a:pt x="44" y="224"/>
                    <a:pt x="3" y="159"/>
                    <a:pt x="2" y="113"/>
                  </a:cubicBezTo>
                  <a:cubicBezTo>
                    <a:pt x="0" y="56"/>
                    <a:pt x="59" y="0"/>
                    <a:pt x="117" y="0"/>
                  </a:cubicBezTo>
                  <a:cubicBezTo>
                    <a:pt x="177" y="1"/>
                    <a:pt x="228" y="52"/>
                    <a:pt x="227" y="112"/>
                  </a:cubicBezTo>
                  <a:close/>
                  <a:moveTo>
                    <a:pt x="115" y="172"/>
                  </a:moveTo>
                  <a:lnTo>
                    <a:pt x="115" y="172"/>
                  </a:lnTo>
                  <a:cubicBezTo>
                    <a:pt x="153" y="173"/>
                    <a:pt x="180" y="148"/>
                    <a:pt x="181" y="113"/>
                  </a:cubicBezTo>
                  <a:cubicBezTo>
                    <a:pt x="182" y="84"/>
                    <a:pt x="148" y="49"/>
                    <a:pt x="118" y="48"/>
                  </a:cubicBezTo>
                  <a:cubicBezTo>
                    <a:pt x="87" y="47"/>
                    <a:pt x="49" y="83"/>
                    <a:pt x="50" y="112"/>
                  </a:cubicBezTo>
                  <a:cubicBezTo>
                    <a:pt x="50" y="146"/>
                    <a:pt x="78" y="172"/>
                    <a:pt x="115" y="172"/>
                  </a:cubicBezTo>
                  <a:close/>
                </a:path>
              </a:pathLst>
            </a:custGeom>
            <a:grpFill/>
            <a:ln>
              <a:solidFill>
                <a:srgbClr val="13383B"/>
              </a:solidFill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Freeform 104"/>
            <p:cNvSpPr>
              <a:spLocks noEditPoints="1"/>
            </p:cNvSpPr>
            <p:nvPr/>
          </p:nvSpPr>
          <p:spPr bwMode="auto">
            <a:xfrm>
              <a:off x="4472041" y="5908772"/>
              <a:ext cx="80963" cy="79376"/>
            </a:xfrm>
            <a:custGeom>
              <a:avLst/>
              <a:gdLst>
                <a:gd name="T0" fmla="*/ 111 w 226"/>
                <a:gd name="T1" fmla="*/ 220 h 220"/>
                <a:gd name="T2" fmla="*/ 0 w 226"/>
                <a:gd name="T3" fmla="*/ 109 h 220"/>
                <a:gd name="T4" fmla="*/ 113 w 226"/>
                <a:gd name="T5" fmla="*/ 0 h 220"/>
                <a:gd name="T6" fmla="*/ 226 w 226"/>
                <a:gd name="T7" fmla="*/ 110 h 220"/>
                <a:gd name="T8" fmla="*/ 111 w 226"/>
                <a:gd name="T9" fmla="*/ 220 h 220"/>
                <a:gd name="T10" fmla="*/ 115 w 226"/>
                <a:gd name="T11" fmla="*/ 172 h 220"/>
                <a:gd name="T12" fmla="*/ 115 w 226"/>
                <a:gd name="T13" fmla="*/ 172 h 220"/>
                <a:gd name="T14" fmla="*/ 177 w 226"/>
                <a:gd name="T15" fmla="*/ 109 h 220"/>
                <a:gd name="T16" fmla="*/ 111 w 226"/>
                <a:gd name="T17" fmla="*/ 48 h 220"/>
                <a:gd name="T18" fmla="*/ 48 w 226"/>
                <a:gd name="T19" fmla="*/ 111 h 220"/>
                <a:gd name="T20" fmla="*/ 115 w 226"/>
                <a:gd name="T21" fmla="*/ 172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6" h="220">
                  <a:moveTo>
                    <a:pt x="111" y="220"/>
                  </a:moveTo>
                  <a:cubicBezTo>
                    <a:pt x="45" y="219"/>
                    <a:pt x="0" y="174"/>
                    <a:pt x="0" y="109"/>
                  </a:cubicBezTo>
                  <a:cubicBezTo>
                    <a:pt x="0" y="50"/>
                    <a:pt x="52" y="0"/>
                    <a:pt x="113" y="0"/>
                  </a:cubicBezTo>
                  <a:cubicBezTo>
                    <a:pt x="171" y="0"/>
                    <a:pt x="226" y="54"/>
                    <a:pt x="226" y="110"/>
                  </a:cubicBezTo>
                  <a:cubicBezTo>
                    <a:pt x="225" y="172"/>
                    <a:pt x="175" y="220"/>
                    <a:pt x="111" y="220"/>
                  </a:cubicBezTo>
                  <a:close/>
                  <a:moveTo>
                    <a:pt x="115" y="172"/>
                  </a:moveTo>
                  <a:lnTo>
                    <a:pt x="115" y="172"/>
                  </a:lnTo>
                  <a:cubicBezTo>
                    <a:pt x="150" y="171"/>
                    <a:pt x="178" y="143"/>
                    <a:pt x="177" y="109"/>
                  </a:cubicBezTo>
                  <a:cubicBezTo>
                    <a:pt x="177" y="79"/>
                    <a:pt x="143" y="47"/>
                    <a:pt x="111" y="48"/>
                  </a:cubicBezTo>
                  <a:cubicBezTo>
                    <a:pt x="78" y="48"/>
                    <a:pt x="48" y="78"/>
                    <a:pt x="48" y="111"/>
                  </a:cubicBezTo>
                  <a:cubicBezTo>
                    <a:pt x="48" y="149"/>
                    <a:pt x="74" y="172"/>
                    <a:pt x="115" y="172"/>
                  </a:cubicBezTo>
                  <a:close/>
                </a:path>
              </a:pathLst>
            </a:custGeom>
            <a:grpFill/>
            <a:ln>
              <a:solidFill>
                <a:srgbClr val="13383B"/>
              </a:solidFill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Freeform 105"/>
            <p:cNvSpPr>
              <a:spLocks/>
            </p:cNvSpPr>
            <p:nvPr/>
          </p:nvSpPr>
          <p:spPr bwMode="auto">
            <a:xfrm>
              <a:off x="4921309" y="5924648"/>
              <a:ext cx="100014" cy="57151"/>
            </a:xfrm>
            <a:custGeom>
              <a:avLst/>
              <a:gdLst>
                <a:gd name="T0" fmla="*/ 0 w 277"/>
                <a:gd name="T1" fmla="*/ 134 h 160"/>
                <a:gd name="T2" fmla="*/ 73 w 277"/>
                <a:gd name="T3" fmla="*/ 40 h 160"/>
                <a:gd name="T4" fmla="*/ 204 w 277"/>
                <a:gd name="T5" fmla="*/ 43 h 160"/>
                <a:gd name="T6" fmla="*/ 225 w 277"/>
                <a:gd name="T7" fmla="*/ 63 h 160"/>
                <a:gd name="T8" fmla="*/ 277 w 277"/>
                <a:gd name="T9" fmla="*/ 129 h 160"/>
                <a:gd name="T10" fmla="*/ 0 w 277"/>
                <a:gd name="T11" fmla="*/ 134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7" h="160">
                  <a:moveTo>
                    <a:pt x="0" y="134"/>
                  </a:moveTo>
                  <a:cubicBezTo>
                    <a:pt x="26" y="100"/>
                    <a:pt x="49" y="70"/>
                    <a:pt x="73" y="40"/>
                  </a:cubicBezTo>
                  <a:cubicBezTo>
                    <a:pt x="105" y="0"/>
                    <a:pt x="163" y="2"/>
                    <a:pt x="204" y="43"/>
                  </a:cubicBezTo>
                  <a:cubicBezTo>
                    <a:pt x="211" y="50"/>
                    <a:pt x="217" y="61"/>
                    <a:pt x="225" y="63"/>
                  </a:cubicBezTo>
                  <a:cubicBezTo>
                    <a:pt x="260" y="73"/>
                    <a:pt x="267" y="102"/>
                    <a:pt x="277" y="129"/>
                  </a:cubicBezTo>
                  <a:cubicBezTo>
                    <a:pt x="187" y="160"/>
                    <a:pt x="97" y="159"/>
                    <a:pt x="0" y="134"/>
                  </a:cubicBezTo>
                  <a:close/>
                </a:path>
              </a:pathLst>
            </a:custGeom>
            <a:grpFill/>
            <a:ln>
              <a:solidFill>
                <a:srgbClr val="13383B"/>
              </a:solidFill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Freeform 106"/>
            <p:cNvSpPr>
              <a:spLocks/>
            </p:cNvSpPr>
            <p:nvPr/>
          </p:nvSpPr>
          <p:spPr bwMode="auto">
            <a:xfrm>
              <a:off x="5095936" y="5838921"/>
              <a:ext cx="101601" cy="71439"/>
            </a:xfrm>
            <a:custGeom>
              <a:avLst/>
              <a:gdLst>
                <a:gd name="T0" fmla="*/ 280 w 280"/>
                <a:gd name="T1" fmla="*/ 168 h 197"/>
                <a:gd name="T2" fmla="*/ 89 w 280"/>
                <a:gd name="T3" fmla="*/ 192 h 197"/>
                <a:gd name="T4" fmla="*/ 24 w 280"/>
                <a:gd name="T5" fmla="*/ 159 h 197"/>
                <a:gd name="T6" fmla="*/ 0 w 280"/>
                <a:gd name="T7" fmla="*/ 113 h 197"/>
                <a:gd name="T8" fmla="*/ 21 w 280"/>
                <a:gd name="T9" fmla="*/ 104 h 197"/>
                <a:gd name="T10" fmla="*/ 101 w 280"/>
                <a:gd name="T11" fmla="*/ 22 h 197"/>
                <a:gd name="T12" fmla="*/ 115 w 280"/>
                <a:gd name="T13" fmla="*/ 6 h 197"/>
                <a:gd name="T14" fmla="*/ 115 w 280"/>
                <a:gd name="T15" fmla="*/ 76 h 197"/>
                <a:gd name="T16" fmla="*/ 158 w 280"/>
                <a:gd name="T17" fmla="*/ 49 h 197"/>
                <a:gd name="T18" fmla="*/ 194 w 280"/>
                <a:gd name="T19" fmla="*/ 0 h 197"/>
                <a:gd name="T20" fmla="*/ 206 w 280"/>
                <a:gd name="T21" fmla="*/ 6 h 197"/>
                <a:gd name="T22" fmla="*/ 174 w 280"/>
                <a:gd name="T23" fmla="*/ 72 h 197"/>
                <a:gd name="T24" fmla="*/ 280 w 280"/>
                <a:gd name="T25" fmla="*/ 168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0" h="197">
                  <a:moveTo>
                    <a:pt x="280" y="168"/>
                  </a:moveTo>
                  <a:cubicBezTo>
                    <a:pt x="210" y="176"/>
                    <a:pt x="149" y="183"/>
                    <a:pt x="89" y="192"/>
                  </a:cubicBezTo>
                  <a:cubicBezTo>
                    <a:pt x="57" y="197"/>
                    <a:pt x="39" y="183"/>
                    <a:pt x="24" y="159"/>
                  </a:cubicBezTo>
                  <a:cubicBezTo>
                    <a:pt x="16" y="145"/>
                    <a:pt x="8" y="129"/>
                    <a:pt x="0" y="113"/>
                  </a:cubicBezTo>
                  <a:cubicBezTo>
                    <a:pt x="9" y="110"/>
                    <a:pt x="14" y="106"/>
                    <a:pt x="21" y="104"/>
                  </a:cubicBezTo>
                  <a:cubicBezTo>
                    <a:pt x="63" y="92"/>
                    <a:pt x="113" y="88"/>
                    <a:pt x="101" y="22"/>
                  </a:cubicBezTo>
                  <a:cubicBezTo>
                    <a:pt x="101" y="20"/>
                    <a:pt x="106" y="16"/>
                    <a:pt x="115" y="6"/>
                  </a:cubicBezTo>
                  <a:cubicBezTo>
                    <a:pt x="115" y="35"/>
                    <a:pt x="115" y="56"/>
                    <a:pt x="115" y="76"/>
                  </a:cubicBezTo>
                  <a:cubicBezTo>
                    <a:pt x="139" y="81"/>
                    <a:pt x="139" y="80"/>
                    <a:pt x="158" y="49"/>
                  </a:cubicBezTo>
                  <a:cubicBezTo>
                    <a:pt x="169" y="32"/>
                    <a:pt x="182" y="16"/>
                    <a:pt x="194" y="0"/>
                  </a:cubicBezTo>
                  <a:cubicBezTo>
                    <a:pt x="198" y="2"/>
                    <a:pt x="202" y="4"/>
                    <a:pt x="206" y="6"/>
                  </a:cubicBezTo>
                  <a:cubicBezTo>
                    <a:pt x="194" y="30"/>
                    <a:pt x="182" y="55"/>
                    <a:pt x="174" y="72"/>
                  </a:cubicBezTo>
                  <a:cubicBezTo>
                    <a:pt x="210" y="104"/>
                    <a:pt x="244" y="135"/>
                    <a:pt x="280" y="168"/>
                  </a:cubicBezTo>
                  <a:close/>
                </a:path>
              </a:pathLst>
            </a:custGeom>
            <a:grpFill/>
            <a:ln>
              <a:solidFill>
                <a:srgbClr val="13383B"/>
              </a:solidFill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" name="Freeform 107"/>
            <p:cNvSpPr>
              <a:spLocks/>
            </p:cNvSpPr>
            <p:nvPr/>
          </p:nvSpPr>
          <p:spPr bwMode="auto">
            <a:xfrm>
              <a:off x="5135624" y="5792883"/>
              <a:ext cx="320679" cy="3175"/>
            </a:xfrm>
            <a:custGeom>
              <a:avLst/>
              <a:gdLst>
                <a:gd name="T0" fmla="*/ 0 w 891"/>
                <a:gd name="T1" fmla="*/ 0 h 8"/>
                <a:gd name="T2" fmla="*/ 891 w 891"/>
                <a:gd name="T3" fmla="*/ 0 h 8"/>
                <a:gd name="T4" fmla="*/ 891 w 891"/>
                <a:gd name="T5" fmla="*/ 8 h 8"/>
                <a:gd name="T6" fmla="*/ 1 w 891"/>
                <a:gd name="T7" fmla="*/ 8 h 8"/>
                <a:gd name="T8" fmla="*/ 0 w 891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1" h="8">
                  <a:moveTo>
                    <a:pt x="0" y="0"/>
                  </a:moveTo>
                  <a:cubicBezTo>
                    <a:pt x="297" y="0"/>
                    <a:pt x="594" y="0"/>
                    <a:pt x="891" y="0"/>
                  </a:cubicBezTo>
                  <a:cubicBezTo>
                    <a:pt x="891" y="2"/>
                    <a:pt x="891" y="5"/>
                    <a:pt x="891" y="8"/>
                  </a:cubicBezTo>
                  <a:cubicBezTo>
                    <a:pt x="594" y="8"/>
                    <a:pt x="297" y="8"/>
                    <a:pt x="1" y="8"/>
                  </a:cubicBezTo>
                  <a:cubicBezTo>
                    <a:pt x="1" y="5"/>
                    <a:pt x="1" y="2"/>
                    <a:pt x="0" y="0"/>
                  </a:cubicBezTo>
                  <a:close/>
                </a:path>
              </a:pathLst>
            </a:custGeom>
            <a:grpFill/>
            <a:ln>
              <a:solidFill>
                <a:srgbClr val="13383B"/>
              </a:solidFill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Freeform 108"/>
            <p:cNvSpPr>
              <a:spLocks/>
            </p:cNvSpPr>
            <p:nvPr/>
          </p:nvSpPr>
          <p:spPr bwMode="auto">
            <a:xfrm>
              <a:off x="5072123" y="5662706"/>
              <a:ext cx="209552" cy="7938"/>
            </a:xfrm>
            <a:custGeom>
              <a:avLst/>
              <a:gdLst>
                <a:gd name="T0" fmla="*/ 584 w 584"/>
                <a:gd name="T1" fmla="*/ 21 h 21"/>
                <a:gd name="T2" fmla="*/ 0 w 584"/>
                <a:gd name="T3" fmla="*/ 21 h 21"/>
                <a:gd name="T4" fmla="*/ 584 w 584"/>
                <a:gd name="T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84" h="21">
                  <a:moveTo>
                    <a:pt x="584" y="21"/>
                  </a:moveTo>
                  <a:cubicBezTo>
                    <a:pt x="387" y="21"/>
                    <a:pt x="195" y="21"/>
                    <a:pt x="0" y="21"/>
                  </a:cubicBezTo>
                  <a:cubicBezTo>
                    <a:pt x="25" y="1"/>
                    <a:pt x="557" y="0"/>
                    <a:pt x="584" y="21"/>
                  </a:cubicBezTo>
                  <a:close/>
                </a:path>
              </a:pathLst>
            </a:custGeom>
            <a:grpFill/>
            <a:ln>
              <a:solidFill>
                <a:srgbClr val="13383B"/>
              </a:solidFill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" name="Freeform 109"/>
            <p:cNvSpPr>
              <a:spLocks/>
            </p:cNvSpPr>
            <p:nvPr/>
          </p:nvSpPr>
          <p:spPr bwMode="auto">
            <a:xfrm>
              <a:off x="5394390" y="5918298"/>
              <a:ext cx="92076" cy="7938"/>
            </a:xfrm>
            <a:custGeom>
              <a:avLst/>
              <a:gdLst>
                <a:gd name="T0" fmla="*/ 8 w 253"/>
                <a:gd name="T1" fmla="*/ 1 h 26"/>
                <a:gd name="T2" fmla="*/ 233 w 253"/>
                <a:gd name="T3" fmla="*/ 1 h 26"/>
                <a:gd name="T4" fmla="*/ 253 w 253"/>
                <a:gd name="T5" fmla="*/ 13 h 26"/>
                <a:gd name="T6" fmla="*/ 233 w 253"/>
                <a:gd name="T7" fmla="*/ 25 h 26"/>
                <a:gd name="T8" fmla="*/ 21 w 253"/>
                <a:gd name="T9" fmla="*/ 25 h 26"/>
                <a:gd name="T10" fmla="*/ 0 w 253"/>
                <a:gd name="T11" fmla="*/ 10 h 26"/>
                <a:gd name="T12" fmla="*/ 8 w 253"/>
                <a:gd name="T13" fmla="*/ 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3" h="26">
                  <a:moveTo>
                    <a:pt x="8" y="1"/>
                  </a:moveTo>
                  <a:cubicBezTo>
                    <a:pt x="83" y="1"/>
                    <a:pt x="158" y="0"/>
                    <a:pt x="233" y="1"/>
                  </a:cubicBezTo>
                  <a:cubicBezTo>
                    <a:pt x="240" y="1"/>
                    <a:pt x="246" y="9"/>
                    <a:pt x="253" y="13"/>
                  </a:cubicBezTo>
                  <a:cubicBezTo>
                    <a:pt x="246" y="17"/>
                    <a:pt x="239" y="25"/>
                    <a:pt x="233" y="25"/>
                  </a:cubicBezTo>
                  <a:cubicBezTo>
                    <a:pt x="162" y="26"/>
                    <a:pt x="92" y="26"/>
                    <a:pt x="21" y="25"/>
                  </a:cubicBezTo>
                  <a:cubicBezTo>
                    <a:pt x="14" y="25"/>
                    <a:pt x="7" y="15"/>
                    <a:pt x="0" y="10"/>
                  </a:cubicBezTo>
                  <a:cubicBezTo>
                    <a:pt x="3" y="7"/>
                    <a:pt x="5" y="4"/>
                    <a:pt x="8" y="1"/>
                  </a:cubicBezTo>
                  <a:close/>
                </a:path>
              </a:pathLst>
            </a:custGeom>
            <a:grpFill/>
            <a:ln>
              <a:solidFill>
                <a:srgbClr val="13383B"/>
              </a:solidFill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" name="Freeform 110"/>
            <p:cNvSpPr>
              <a:spLocks/>
            </p:cNvSpPr>
            <p:nvPr/>
          </p:nvSpPr>
          <p:spPr bwMode="auto">
            <a:xfrm>
              <a:off x="4753032" y="6023074"/>
              <a:ext cx="61913" cy="14288"/>
            </a:xfrm>
            <a:custGeom>
              <a:avLst/>
              <a:gdLst>
                <a:gd name="T0" fmla="*/ 172 w 172"/>
                <a:gd name="T1" fmla="*/ 0 h 41"/>
                <a:gd name="T2" fmla="*/ 152 w 172"/>
                <a:gd name="T3" fmla="*/ 35 h 41"/>
                <a:gd name="T4" fmla="*/ 31 w 172"/>
                <a:gd name="T5" fmla="*/ 39 h 41"/>
                <a:gd name="T6" fmla="*/ 10 w 172"/>
                <a:gd name="T7" fmla="*/ 0 h 41"/>
                <a:gd name="T8" fmla="*/ 172 w 172"/>
                <a:gd name="T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2" h="41">
                  <a:moveTo>
                    <a:pt x="172" y="0"/>
                  </a:moveTo>
                  <a:cubicBezTo>
                    <a:pt x="164" y="14"/>
                    <a:pt x="159" y="34"/>
                    <a:pt x="152" y="35"/>
                  </a:cubicBezTo>
                  <a:cubicBezTo>
                    <a:pt x="112" y="39"/>
                    <a:pt x="71" y="41"/>
                    <a:pt x="31" y="39"/>
                  </a:cubicBezTo>
                  <a:cubicBezTo>
                    <a:pt x="10" y="38"/>
                    <a:pt x="0" y="23"/>
                    <a:pt x="10" y="0"/>
                  </a:cubicBezTo>
                  <a:cubicBezTo>
                    <a:pt x="60" y="0"/>
                    <a:pt x="110" y="0"/>
                    <a:pt x="172" y="0"/>
                  </a:cubicBezTo>
                  <a:close/>
                </a:path>
              </a:pathLst>
            </a:custGeom>
            <a:grpFill/>
            <a:ln>
              <a:solidFill>
                <a:srgbClr val="13383B"/>
              </a:solidFill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" name="Freeform 111"/>
            <p:cNvSpPr>
              <a:spLocks/>
            </p:cNvSpPr>
            <p:nvPr/>
          </p:nvSpPr>
          <p:spPr bwMode="auto">
            <a:xfrm>
              <a:off x="4873683" y="5605555"/>
              <a:ext cx="88901" cy="7938"/>
            </a:xfrm>
            <a:custGeom>
              <a:avLst/>
              <a:gdLst>
                <a:gd name="T0" fmla="*/ 0 w 249"/>
                <a:gd name="T1" fmla="*/ 0 h 22"/>
                <a:gd name="T2" fmla="*/ 249 w 249"/>
                <a:gd name="T3" fmla="*/ 0 h 22"/>
                <a:gd name="T4" fmla="*/ 0 w 249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9" h="22">
                  <a:moveTo>
                    <a:pt x="0" y="0"/>
                  </a:moveTo>
                  <a:cubicBezTo>
                    <a:pt x="88" y="0"/>
                    <a:pt x="167" y="0"/>
                    <a:pt x="249" y="0"/>
                  </a:cubicBezTo>
                  <a:cubicBezTo>
                    <a:pt x="229" y="20"/>
                    <a:pt x="32" y="22"/>
                    <a:pt x="0" y="0"/>
                  </a:cubicBezTo>
                  <a:close/>
                </a:path>
              </a:pathLst>
            </a:custGeom>
            <a:grpFill/>
            <a:ln>
              <a:solidFill>
                <a:srgbClr val="13383B"/>
              </a:solidFill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" name="Freeform 112"/>
            <p:cNvSpPr>
              <a:spLocks/>
            </p:cNvSpPr>
            <p:nvPr/>
          </p:nvSpPr>
          <p:spPr bwMode="auto">
            <a:xfrm>
              <a:off x="4318052" y="5559517"/>
              <a:ext cx="85726" cy="53976"/>
            </a:xfrm>
            <a:custGeom>
              <a:avLst/>
              <a:gdLst>
                <a:gd name="T0" fmla="*/ 198 w 235"/>
                <a:gd name="T1" fmla="*/ 149 h 149"/>
                <a:gd name="T2" fmla="*/ 203 w 235"/>
                <a:gd name="T3" fmla="*/ 87 h 149"/>
                <a:gd name="T4" fmla="*/ 158 w 235"/>
                <a:gd name="T5" fmla="*/ 79 h 149"/>
                <a:gd name="T6" fmla="*/ 128 w 235"/>
                <a:gd name="T7" fmla="*/ 31 h 149"/>
                <a:gd name="T8" fmla="*/ 90 w 235"/>
                <a:gd name="T9" fmla="*/ 78 h 149"/>
                <a:gd name="T10" fmla="*/ 44 w 235"/>
                <a:gd name="T11" fmla="*/ 54 h 149"/>
                <a:gd name="T12" fmla="*/ 0 w 235"/>
                <a:gd name="T13" fmla="*/ 81 h 149"/>
                <a:gd name="T14" fmla="*/ 83 w 235"/>
                <a:gd name="T15" fmla="*/ 51 h 149"/>
                <a:gd name="T16" fmla="*/ 173 w 235"/>
                <a:gd name="T17" fmla="*/ 53 h 149"/>
                <a:gd name="T18" fmla="*/ 191 w 235"/>
                <a:gd name="T19" fmla="*/ 61 h 149"/>
                <a:gd name="T20" fmla="*/ 224 w 235"/>
                <a:gd name="T21" fmla="*/ 103 h 149"/>
                <a:gd name="T22" fmla="*/ 198 w 235"/>
                <a:gd name="T23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5" h="149">
                  <a:moveTo>
                    <a:pt x="198" y="149"/>
                  </a:moveTo>
                  <a:cubicBezTo>
                    <a:pt x="211" y="129"/>
                    <a:pt x="235" y="108"/>
                    <a:pt x="203" y="87"/>
                  </a:cubicBezTo>
                  <a:cubicBezTo>
                    <a:pt x="191" y="79"/>
                    <a:pt x="173" y="81"/>
                    <a:pt x="158" y="79"/>
                  </a:cubicBezTo>
                  <a:cubicBezTo>
                    <a:pt x="164" y="58"/>
                    <a:pt x="160" y="35"/>
                    <a:pt x="128" y="31"/>
                  </a:cubicBezTo>
                  <a:cubicBezTo>
                    <a:pt x="94" y="26"/>
                    <a:pt x="92" y="54"/>
                    <a:pt x="90" y="78"/>
                  </a:cubicBezTo>
                  <a:cubicBezTo>
                    <a:pt x="74" y="68"/>
                    <a:pt x="58" y="53"/>
                    <a:pt x="44" y="54"/>
                  </a:cubicBezTo>
                  <a:cubicBezTo>
                    <a:pt x="29" y="55"/>
                    <a:pt x="14" y="71"/>
                    <a:pt x="0" y="81"/>
                  </a:cubicBezTo>
                  <a:cubicBezTo>
                    <a:pt x="14" y="46"/>
                    <a:pt x="33" y="39"/>
                    <a:pt x="83" y="51"/>
                  </a:cubicBezTo>
                  <a:cubicBezTo>
                    <a:pt x="114" y="0"/>
                    <a:pt x="139" y="0"/>
                    <a:pt x="173" y="53"/>
                  </a:cubicBezTo>
                  <a:cubicBezTo>
                    <a:pt x="176" y="57"/>
                    <a:pt x="187" y="57"/>
                    <a:pt x="191" y="61"/>
                  </a:cubicBezTo>
                  <a:cubicBezTo>
                    <a:pt x="203" y="74"/>
                    <a:pt x="219" y="87"/>
                    <a:pt x="224" y="103"/>
                  </a:cubicBezTo>
                  <a:cubicBezTo>
                    <a:pt x="230" y="122"/>
                    <a:pt x="226" y="144"/>
                    <a:pt x="198" y="149"/>
                  </a:cubicBezTo>
                  <a:close/>
                </a:path>
              </a:pathLst>
            </a:custGeom>
            <a:grpFill/>
            <a:ln>
              <a:solidFill>
                <a:srgbClr val="13383B"/>
              </a:solidFill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" name="Freeform 113"/>
            <p:cNvSpPr>
              <a:spLocks/>
            </p:cNvSpPr>
            <p:nvPr/>
          </p:nvSpPr>
          <p:spPr bwMode="auto">
            <a:xfrm>
              <a:off x="4714931" y="5989736"/>
              <a:ext cx="31750" cy="30163"/>
            </a:xfrm>
            <a:custGeom>
              <a:avLst/>
              <a:gdLst>
                <a:gd name="T0" fmla="*/ 61 w 87"/>
                <a:gd name="T1" fmla="*/ 80 h 80"/>
                <a:gd name="T2" fmla="*/ 15 w 87"/>
                <a:gd name="T3" fmla="*/ 25 h 80"/>
                <a:gd name="T4" fmla="*/ 66 w 87"/>
                <a:gd name="T5" fmla="*/ 1 h 80"/>
                <a:gd name="T6" fmla="*/ 61 w 87"/>
                <a:gd name="T7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" h="80">
                  <a:moveTo>
                    <a:pt x="61" y="80"/>
                  </a:moveTo>
                  <a:cubicBezTo>
                    <a:pt x="18" y="62"/>
                    <a:pt x="0" y="41"/>
                    <a:pt x="15" y="25"/>
                  </a:cubicBezTo>
                  <a:cubicBezTo>
                    <a:pt x="27" y="12"/>
                    <a:pt x="49" y="0"/>
                    <a:pt x="66" y="1"/>
                  </a:cubicBezTo>
                  <a:cubicBezTo>
                    <a:pt x="87" y="3"/>
                    <a:pt x="86" y="32"/>
                    <a:pt x="61" y="80"/>
                  </a:cubicBezTo>
                  <a:close/>
                </a:path>
              </a:pathLst>
            </a:custGeom>
            <a:grpFill/>
            <a:ln>
              <a:solidFill>
                <a:srgbClr val="13383B"/>
              </a:solidFill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" name="Freeform 114"/>
            <p:cNvSpPr>
              <a:spLocks/>
            </p:cNvSpPr>
            <p:nvPr/>
          </p:nvSpPr>
          <p:spPr bwMode="auto">
            <a:xfrm>
              <a:off x="4948297" y="5711919"/>
              <a:ext cx="98426" cy="1588"/>
            </a:xfrm>
            <a:custGeom>
              <a:avLst/>
              <a:gdLst>
                <a:gd name="T0" fmla="*/ 1 w 275"/>
                <a:gd name="T1" fmla="*/ 0 h 6"/>
                <a:gd name="T2" fmla="*/ 275 w 275"/>
                <a:gd name="T3" fmla="*/ 0 h 6"/>
                <a:gd name="T4" fmla="*/ 275 w 275"/>
                <a:gd name="T5" fmla="*/ 6 h 6"/>
                <a:gd name="T6" fmla="*/ 0 w 275"/>
                <a:gd name="T7" fmla="*/ 6 h 6"/>
                <a:gd name="T8" fmla="*/ 1 w 27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" h="6">
                  <a:moveTo>
                    <a:pt x="1" y="0"/>
                  </a:moveTo>
                  <a:cubicBezTo>
                    <a:pt x="92" y="0"/>
                    <a:pt x="183" y="0"/>
                    <a:pt x="275" y="0"/>
                  </a:cubicBezTo>
                  <a:cubicBezTo>
                    <a:pt x="275" y="2"/>
                    <a:pt x="275" y="4"/>
                    <a:pt x="275" y="6"/>
                  </a:cubicBezTo>
                  <a:cubicBezTo>
                    <a:pt x="183" y="6"/>
                    <a:pt x="92" y="6"/>
                    <a:pt x="0" y="6"/>
                  </a:cubicBezTo>
                  <a:cubicBezTo>
                    <a:pt x="0" y="4"/>
                    <a:pt x="0" y="2"/>
                    <a:pt x="1" y="0"/>
                  </a:cubicBezTo>
                  <a:close/>
                </a:path>
              </a:pathLst>
            </a:custGeom>
            <a:grpFill/>
            <a:ln>
              <a:solidFill>
                <a:srgbClr val="13383B"/>
              </a:solidFill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" name="Freeform 115"/>
            <p:cNvSpPr>
              <a:spLocks/>
            </p:cNvSpPr>
            <p:nvPr/>
          </p:nvSpPr>
          <p:spPr bwMode="auto">
            <a:xfrm>
              <a:off x="4965759" y="5830984"/>
              <a:ext cx="36513" cy="28575"/>
            </a:xfrm>
            <a:custGeom>
              <a:avLst/>
              <a:gdLst>
                <a:gd name="T0" fmla="*/ 0 w 101"/>
                <a:gd name="T1" fmla="*/ 20 h 78"/>
                <a:gd name="T2" fmla="*/ 101 w 101"/>
                <a:gd name="T3" fmla="*/ 61 h 78"/>
                <a:gd name="T4" fmla="*/ 0 w 101"/>
                <a:gd name="T5" fmla="*/ 2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1" h="78">
                  <a:moveTo>
                    <a:pt x="0" y="20"/>
                  </a:moveTo>
                  <a:cubicBezTo>
                    <a:pt x="37" y="0"/>
                    <a:pt x="76" y="16"/>
                    <a:pt x="101" y="61"/>
                  </a:cubicBezTo>
                  <a:cubicBezTo>
                    <a:pt x="62" y="78"/>
                    <a:pt x="47" y="72"/>
                    <a:pt x="0" y="20"/>
                  </a:cubicBezTo>
                  <a:close/>
                </a:path>
              </a:pathLst>
            </a:custGeom>
            <a:grpFill/>
            <a:ln>
              <a:solidFill>
                <a:srgbClr val="13383B"/>
              </a:solidFill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" name="Freeform 116"/>
            <p:cNvSpPr>
              <a:spLocks/>
            </p:cNvSpPr>
            <p:nvPr/>
          </p:nvSpPr>
          <p:spPr bwMode="auto">
            <a:xfrm>
              <a:off x="5078473" y="5580155"/>
              <a:ext cx="85726" cy="1588"/>
            </a:xfrm>
            <a:custGeom>
              <a:avLst/>
              <a:gdLst>
                <a:gd name="T0" fmla="*/ 238 w 238"/>
                <a:gd name="T1" fmla="*/ 5 h 5"/>
                <a:gd name="T2" fmla="*/ 1 w 238"/>
                <a:gd name="T3" fmla="*/ 5 h 5"/>
                <a:gd name="T4" fmla="*/ 0 w 238"/>
                <a:gd name="T5" fmla="*/ 0 h 5"/>
                <a:gd name="T6" fmla="*/ 238 w 238"/>
                <a:gd name="T7" fmla="*/ 0 h 5"/>
                <a:gd name="T8" fmla="*/ 238 w 238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8" h="5">
                  <a:moveTo>
                    <a:pt x="238" y="5"/>
                  </a:moveTo>
                  <a:cubicBezTo>
                    <a:pt x="159" y="5"/>
                    <a:pt x="80" y="5"/>
                    <a:pt x="1" y="5"/>
                  </a:cubicBezTo>
                  <a:cubicBezTo>
                    <a:pt x="0" y="3"/>
                    <a:pt x="0" y="1"/>
                    <a:pt x="0" y="0"/>
                  </a:cubicBezTo>
                  <a:cubicBezTo>
                    <a:pt x="79" y="0"/>
                    <a:pt x="159" y="0"/>
                    <a:pt x="238" y="0"/>
                  </a:cubicBezTo>
                  <a:cubicBezTo>
                    <a:pt x="238" y="1"/>
                    <a:pt x="238" y="3"/>
                    <a:pt x="238" y="5"/>
                  </a:cubicBezTo>
                  <a:close/>
                </a:path>
              </a:pathLst>
            </a:custGeom>
            <a:grpFill/>
            <a:ln>
              <a:solidFill>
                <a:srgbClr val="13383B"/>
              </a:solidFill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" name="Freeform 117"/>
            <p:cNvSpPr>
              <a:spLocks/>
            </p:cNvSpPr>
            <p:nvPr/>
          </p:nvSpPr>
          <p:spPr bwMode="auto">
            <a:xfrm>
              <a:off x="4807008" y="5467440"/>
              <a:ext cx="80963" cy="1588"/>
            </a:xfrm>
            <a:custGeom>
              <a:avLst/>
              <a:gdLst>
                <a:gd name="T0" fmla="*/ 223 w 223"/>
                <a:gd name="T1" fmla="*/ 6 h 6"/>
                <a:gd name="T2" fmla="*/ 0 w 223"/>
                <a:gd name="T3" fmla="*/ 6 h 6"/>
                <a:gd name="T4" fmla="*/ 0 w 223"/>
                <a:gd name="T5" fmla="*/ 0 h 6"/>
                <a:gd name="T6" fmla="*/ 222 w 223"/>
                <a:gd name="T7" fmla="*/ 0 h 6"/>
                <a:gd name="T8" fmla="*/ 223 w 223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3" h="6">
                  <a:moveTo>
                    <a:pt x="223" y="6"/>
                  </a:moveTo>
                  <a:cubicBezTo>
                    <a:pt x="148" y="6"/>
                    <a:pt x="74" y="6"/>
                    <a:pt x="0" y="6"/>
                  </a:cubicBezTo>
                  <a:cubicBezTo>
                    <a:pt x="0" y="4"/>
                    <a:pt x="0" y="2"/>
                    <a:pt x="0" y="0"/>
                  </a:cubicBezTo>
                  <a:cubicBezTo>
                    <a:pt x="74" y="0"/>
                    <a:pt x="148" y="0"/>
                    <a:pt x="222" y="0"/>
                  </a:cubicBezTo>
                  <a:cubicBezTo>
                    <a:pt x="222" y="2"/>
                    <a:pt x="223" y="4"/>
                    <a:pt x="223" y="6"/>
                  </a:cubicBezTo>
                  <a:close/>
                </a:path>
              </a:pathLst>
            </a:custGeom>
            <a:grpFill/>
            <a:ln>
              <a:solidFill>
                <a:srgbClr val="13383B"/>
              </a:solidFill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" name="Freeform 118"/>
            <p:cNvSpPr>
              <a:spLocks/>
            </p:cNvSpPr>
            <p:nvPr/>
          </p:nvSpPr>
          <p:spPr bwMode="auto">
            <a:xfrm>
              <a:off x="4841933" y="6018312"/>
              <a:ext cx="28575" cy="19050"/>
            </a:xfrm>
            <a:custGeom>
              <a:avLst/>
              <a:gdLst>
                <a:gd name="T0" fmla="*/ 76 w 76"/>
                <a:gd name="T1" fmla="*/ 0 h 51"/>
                <a:gd name="T2" fmla="*/ 0 w 76"/>
                <a:gd name="T3" fmla="*/ 46 h 51"/>
                <a:gd name="T4" fmla="*/ 11 w 76"/>
                <a:gd name="T5" fmla="*/ 11 h 51"/>
                <a:gd name="T6" fmla="*/ 76 w 76"/>
                <a:gd name="T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51">
                  <a:moveTo>
                    <a:pt x="76" y="0"/>
                  </a:moveTo>
                  <a:cubicBezTo>
                    <a:pt x="66" y="45"/>
                    <a:pt x="54" y="51"/>
                    <a:pt x="0" y="46"/>
                  </a:cubicBezTo>
                  <a:cubicBezTo>
                    <a:pt x="3" y="33"/>
                    <a:pt x="4" y="14"/>
                    <a:pt x="11" y="11"/>
                  </a:cubicBezTo>
                  <a:cubicBezTo>
                    <a:pt x="29" y="4"/>
                    <a:pt x="50" y="4"/>
                    <a:pt x="76" y="0"/>
                  </a:cubicBezTo>
                  <a:close/>
                </a:path>
              </a:pathLst>
            </a:custGeom>
            <a:grpFill/>
            <a:ln>
              <a:solidFill>
                <a:srgbClr val="13383B"/>
              </a:solidFill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" name="Freeform 119"/>
            <p:cNvSpPr>
              <a:spLocks/>
            </p:cNvSpPr>
            <p:nvPr/>
          </p:nvSpPr>
          <p:spPr bwMode="auto">
            <a:xfrm>
              <a:off x="4760970" y="5989736"/>
              <a:ext cx="28575" cy="17463"/>
            </a:xfrm>
            <a:custGeom>
              <a:avLst/>
              <a:gdLst>
                <a:gd name="T0" fmla="*/ 0 w 80"/>
                <a:gd name="T1" fmla="*/ 47 h 47"/>
                <a:gd name="T2" fmla="*/ 19 w 80"/>
                <a:gd name="T3" fmla="*/ 10 h 47"/>
                <a:gd name="T4" fmla="*/ 67 w 80"/>
                <a:gd name="T5" fmla="*/ 0 h 47"/>
                <a:gd name="T6" fmla="*/ 79 w 80"/>
                <a:gd name="T7" fmla="*/ 19 h 47"/>
                <a:gd name="T8" fmla="*/ 63 w 80"/>
                <a:gd name="T9" fmla="*/ 37 h 47"/>
                <a:gd name="T10" fmla="*/ 0 w 80"/>
                <a:gd name="T11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0" h="47">
                  <a:moveTo>
                    <a:pt x="0" y="47"/>
                  </a:moveTo>
                  <a:cubicBezTo>
                    <a:pt x="8" y="30"/>
                    <a:pt x="11" y="15"/>
                    <a:pt x="19" y="10"/>
                  </a:cubicBezTo>
                  <a:cubicBezTo>
                    <a:pt x="33" y="3"/>
                    <a:pt x="51" y="1"/>
                    <a:pt x="67" y="0"/>
                  </a:cubicBezTo>
                  <a:cubicBezTo>
                    <a:pt x="71" y="0"/>
                    <a:pt x="80" y="13"/>
                    <a:pt x="79" y="19"/>
                  </a:cubicBezTo>
                  <a:cubicBezTo>
                    <a:pt x="79" y="26"/>
                    <a:pt x="70" y="36"/>
                    <a:pt x="63" y="37"/>
                  </a:cubicBezTo>
                  <a:cubicBezTo>
                    <a:pt x="46" y="42"/>
                    <a:pt x="28" y="43"/>
                    <a:pt x="0" y="47"/>
                  </a:cubicBezTo>
                  <a:close/>
                </a:path>
              </a:pathLst>
            </a:custGeom>
            <a:grpFill/>
            <a:ln>
              <a:solidFill>
                <a:srgbClr val="13383B"/>
              </a:solidFill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2" name="Freeform 120"/>
            <p:cNvSpPr>
              <a:spLocks/>
            </p:cNvSpPr>
            <p:nvPr/>
          </p:nvSpPr>
          <p:spPr bwMode="auto">
            <a:xfrm>
              <a:off x="4767320" y="6070700"/>
              <a:ext cx="22225" cy="23813"/>
            </a:xfrm>
            <a:custGeom>
              <a:avLst/>
              <a:gdLst>
                <a:gd name="T0" fmla="*/ 30 w 61"/>
                <a:gd name="T1" fmla="*/ 0 h 68"/>
                <a:gd name="T2" fmla="*/ 61 w 61"/>
                <a:gd name="T3" fmla="*/ 39 h 68"/>
                <a:gd name="T4" fmla="*/ 33 w 61"/>
                <a:gd name="T5" fmla="*/ 68 h 68"/>
                <a:gd name="T6" fmla="*/ 2 w 61"/>
                <a:gd name="T7" fmla="*/ 42 h 68"/>
                <a:gd name="T8" fmla="*/ 30 w 61"/>
                <a:gd name="T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8">
                  <a:moveTo>
                    <a:pt x="30" y="0"/>
                  </a:moveTo>
                  <a:cubicBezTo>
                    <a:pt x="44" y="17"/>
                    <a:pt x="61" y="28"/>
                    <a:pt x="61" y="39"/>
                  </a:cubicBezTo>
                  <a:cubicBezTo>
                    <a:pt x="61" y="50"/>
                    <a:pt x="43" y="68"/>
                    <a:pt x="33" y="68"/>
                  </a:cubicBezTo>
                  <a:cubicBezTo>
                    <a:pt x="22" y="68"/>
                    <a:pt x="3" y="53"/>
                    <a:pt x="2" y="42"/>
                  </a:cubicBezTo>
                  <a:cubicBezTo>
                    <a:pt x="0" y="31"/>
                    <a:pt x="16" y="18"/>
                    <a:pt x="30" y="0"/>
                  </a:cubicBezTo>
                  <a:close/>
                </a:path>
              </a:pathLst>
            </a:custGeom>
            <a:grpFill/>
            <a:ln>
              <a:solidFill>
                <a:srgbClr val="13383B"/>
              </a:solidFill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3" name="Freeform 121"/>
            <p:cNvSpPr>
              <a:spLocks/>
            </p:cNvSpPr>
            <p:nvPr/>
          </p:nvSpPr>
          <p:spPr bwMode="auto">
            <a:xfrm>
              <a:off x="5175312" y="6073875"/>
              <a:ext cx="26988" cy="20638"/>
            </a:xfrm>
            <a:custGeom>
              <a:avLst/>
              <a:gdLst>
                <a:gd name="T0" fmla="*/ 74 w 74"/>
                <a:gd name="T1" fmla="*/ 29 h 58"/>
                <a:gd name="T2" fmla="*/ 31 w 74"/>
                <a:gd name="T3" fmla="*/ 57 h 58"/>
                <a:gd name="T4" fmla="*/ 0 w 74"/>
                <a:gd name="T5" fmla="*/ 29 h 58"/>
                <a:gd name="T6" fmla="*/ 31 w 74"/>
                <a:gd name="T7" fmla="*/ 1 h 58"/>
                <a:gd name="T8" fmla="*/ 74 w 74"/>
                <a:gd name="T9" fmla="*/ 29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58">
                  <a:moveTo>
                    <a:pt x="74" y="29"/>
                  </a:moveTo>
                  <a:cubicBezTo>
                    <a:pt x="54" y="43"/>
                    <a:pt x="42" y="58"/>
                    <a:pt x="31" y="57"/>
                  </a:cubicBezTo>
                  <a:cubicBezTo>
                    <a:pt x="20" y="56"/>
                    <a:pt x="10" y="39"/>
                    <a:pt x="0" y="29"/>
                  </a:cubicBezTo>
                  <a:cubicBezTo>
                    <a:pt x="10" y="19"/>
                    <a:pt x="20" y="2"/>
                    <a:pt x="31" y="1"/>
                  </a:cubicBezTo>
                  <a:cubicBezTo>
                    <a:pt x="42" y="0"/>
                    <a:pt x="54" y="15"/>
                    <a:pt x="74" y="29"/>
                  </a:cubicBezTo>
                  <a:close/>
                </a:path>
              </a:pathLst>
            </a:custGeom>
            <a:grpFill/>
            <a:ln>
              <a:solidFill>
                <a:srgbClr val="13383B"/>
              </a:solidFill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4" name="Freeform 122"/>
            <p:cNvSpPr>
              <a:spLocks/>
            </p:cNvSpPr>
            <p:nvPr/>
          </p:nvSpPr>
          <p:spPr bwMode="auto">
            <a:xfrm>
              <a:off x="4857808" y="6108801"/>
              <a:ext cx="25400" cy="22225"/>
            </a:xfrm>
            <a:custGeom>
              <a:avLst/>
              <a:gdLst>
                <a:gd name="T0" fmla="*/ 70 w 70"/>
                <a:gd name="T1" fmla="*/ 31 h 60"/>
                <a:gd name="T2" fmla="*/ 27 w 70"/>
                <a:gd name="T3" fmla="*/ 58 h 60"/>
                <a:gd name="T4" fmla="*/ 0 w 70"/>
                <a:gd name="T5" fmla="*/ 28 h 60"/>
                <a:gd name="T6" fmla="*/ 29 w 70"/>
                <a:gd name="T7" fmla="*/ 1 h 60"/>
                <a:gd name="T8" fmla="*/ 70 w 70"/>
                <a:gd name="T9" fmla="*/ 3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60">
                  <a:moveTo>
                    <a:pt x="70" y="31"/>
                  </a:moveTo>
                  <a:cubicBezTo>
                    <a:pt x="50" y="44"/>
                    <a:pt x="37" y="60"/>
                    <a:pt x="27" y="58"/>
                  </a:cubicBezTo>
                  <a:cubicBezTo>
                    <a:pt x="16" y="56"/>
                    <a:pt x="0" y="38"/>
                    <a:pt x="0" y="28"/>
                  </a:cubicBezTo>
                  <a:cubicBezTo>
                    <a:pt x="1" y="18"/>
                    <a:pt x="18" y="2"/>
                    <a:pt x="29" y="1"/>
                  </a:cubicBezTo>
                  <a:cubicBezTo>
                    <a:pt x="39" y="0"/>
                    <a:pt x="51" y="16"/>
                    <a:pt x="70" y="31"/>
                  </a:cubicBezTo>
                  <a:close/>
                </a:path>
              </a:pathLst>
            </a:custGeom>
            <a:grpFill/>
            <a:ln>
              <a:solidFill>
                <a:srgbClr val="13383B"/>
              </a:solidFill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5" name="Freeform 123"/>
            <p:cNvSpPr>
              <a:spLocks/>
            </p:cNvSpPr>
            <p:nvPr/>
          </p:nvSpPr>
          <p:spPr bwMode="auto">
            <a:xfrm>
              <a:off x="4816533" y="5980211"/>
              <a:ext cx="25400" cy="22225"/>
            </a:xfrm>
            <a:custGeom>
              <a:avLst/>
              <a:gdLst>
                <a:gd name="T0" fmla="*/ 6 w 73"/>
                <a:gd name="T1" fmla="*/ 63 h 63"/>
                <a:gd name="T2" fmla="*/ 58 w 73"/>
                <a:gd name="T3" fmla="*/ 12 h 63"/>
                <a:gd name="T4" fmla="*/ 73 w 73"/>
                <a:gd name="T5" fmla="*/ 30 h 63"/>
                <a:gd name="T6" fmla="*/ 60 w 73"/>
                <a:gd name="T7" fmla="*/ 50 h 63"/>
                <a:gd name="T8" fmla="*/ 6 w 73"/>
                <a:gd name="T9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63">
                  <a:moveTo>
                    <a:pt x="6" y="63"/>
                  </a:moveTo>
                  <a:cubicBezTo>
                    <a:pt x="0" y="25"/>
                    <a:pt x="28" y="0"/>
                    <a:pt x="58" y="12"/>
                  </a:cubicBezTo>
                  <a:cubicBezTo>
                    <a:pt x="64" y="15"/>
                    <a:pt x="72" y="24"/>
                    <a:pt x="73" y="30"/>
                  </a:cubicBezTo>
                  <a:cubicBezTo>
                    <a:pt x="73" y="36"/>
                    <a:pt x="66" y="47"/>
                    <a:pt x="60" y="50"/>
                  </a:cubicBezTo>
                  <a:cubicBezTo>
                    <a:pt x="44" y="56"/>
                    <a:pt x="26" y="59"/>
                    <a:pt x="6" y="63"/>
                  </a:cubicBezTo>
                  <a:close/>
                </a:path>
              </a:pathLst>
            </a:custGeom>
            <a:grpFill/>
            <a:ln>
              <a:solidFill>
                <a:srgbClr val="13383B"/>
              </a:solidFill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6" name="Freeform 124"/>
            <p:cNvSpPr>
              <a:spLocks/>
            </p:cNvSpPr>
            <p:nvPr/>
          </p:nvSpPr>
          <p:spPr bwMode="auto">
            <a:xfrm>
              <a:off x="5297551" y="6032599"/>
              <a:ext cx="22225" cy="25400"/>
            </a:xfrm>
            <a:custGeom>
              <a:avLst/>
              <a:gdLst>
                <a:gd name="T0" fmla="*/ 30 w 60"/>
                <a:gd name="T1" fmla="*/ 0 h 69"/>
                <a:gd name="T2" fmla="*/ 58 w 60"/>
                <a:gd name="T3" fmla="*/ 42 h 69"/>
                <a:gd name="T4" fmla="*/ 27 w 60"/>
                <a:gd name="T5" fmla="*/ 68 h 69"/>
                <a:gd name="T6" fmla="*/ 0 w 60"/>
                <a:gd name="T7" fmla="*/ 42 h 69"/>
                <a:gd name="T8" fmla="*/ 30 w 60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69">
                  <a:moveTo>
                    <a:pt x="30" y="0"/>
                  </a:moveTo>
                  <a:cubicBezTo>
                    <a:pt x="44" y="20"/>
                    <a:pt x="60" y="33"/>
                    <a:pt x="58" y="42"/>
                  </a:cubicBezTo>
                  <a:cubicBezTo>
                    <a:pt x="55" y="53"/>
                    <a:pt x="39" y="67"/>
                    <a:pt x="27" y="68"/>
                  </a:cubicBezTo>
                  <a:cubicBezTo>
                    <a:pt x="19" y="69"/>
                    <a:pt x="0" y="52"/>
                    <a:pt x="0" y="42"/>
                  </a:cubicBezTo>
                  <a:cubicBezTo>
                    <a:pt x="0" y="31"/>
                    <a:pt x="15" y="20"/>
                    <a:pt x="30" y="0"/>
                  </a:cubicBezTo>
                  <a:close/>
                </a:path>
              </a:pathLst>
            </a:custGeom>
            <a:grpFill/>
            <a:ln>
              <a:solidFill>
                <a:srgbClr val="13383B"/>
              </a:solidFill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7" name="Freeform 125"/>
            <p:cNvSpPr>
              <a:spLocks/>
            </p:cNvSpPr>
            <p:nvPr/>
          </p:nvSpPr>
          <p:spPr bwMode="auto">
            <a:xfrm>
              <a:off x="5426140" y="6048475"/>
              <a:ext cx="22225" cy="23813"/>
            </a:xfrm>
            <a:custGeom>
              <a:avLst/>
              <a:gdLst>
                <a:gd name="T0" fmla="*/ 32 w 61"/>
                <a:gd name="T1" fmla="*/ 0 h 68"/>
                <a:gd name="T2" fmla="*/ 59 w 61"/>
                <a:gd name="T3" fmla="*/ 42 h 68"/>
                <a:gd name="T4" fmla="*/ 29 w 61"/>
                <a:gd name="T5" fmla="*/ 68 h 68"/>
                <a:gd name="T6" fmla="*/ 1 w 61"/>
                <a:gd name="T7" fmla="*/ 40 h 68"/>
                <a:gd name="T8" fmla="*/ 32 w 61"/>
                <a:gd name="T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8">
                  <a:moveTo>
                    <a:pt x="32" y="0"/>
                  </a:moveTo>
                  <a:cubicBezTo>
                    <a:pt x="46" y="20"/>
                    <a:pt x="61" y="33"/>
                    <a:pt x="59" y="42"/>
                  </a:cubicBezTo>
                  <a:cubicBezTo>
                    <a:pt x="57" y="53"/>
                    <a:pt x="39" y="68"/>
                    <a:pt x="29" y="68"/>
                  </a:cubicBezTo>
                  <a:cubicBezTo>
                    <a:pt x="19" y="67"/>
                    <a:pt x="2" y="51"/>
                    <a:pt x="1" y="40"/>
                  </a:cubicBezTo>
                  <a:cubicBezTo>
                    <a:pt x="0" y="31"/>
                    <a:pt x="16" y="19"/>
                    <a:pt x="32" y="0"/>
                  </a:cubicBezTo>
                  <a:close/>
                </a:path>
              </a:pathLst>
            </a:custGeom>
            <a:grpFill/>
            <a:ln>
              <a:solidFill>
                <a:srgbClr val="13383B"/>
              </a:solidFill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8" name="Freeform 126"/>
            <p:cNvSpPr>
              <a:spLocks/>
            </p:cNvSpPr>
            <p:nvPr/>
          </p:nvSpPr>
          <p:spPr bwMode="auto">
            <a:xfrm>
              <a:off x="4311702" y="5588092"/>
              <a:ext cx="46038" cy="63501"/>
            </a:xfrm>
            <a:custGeom>
              <a:avLst/>
              <a:gdLst>
                <a:gd name="T0" fmla="*/ 22 w 132"/>
                <a:gd name="T1" fmla="*/ 0 h 174"/>
                <a:gd name="T2" fmla="*/ 67 w 132"/>
                <a:gd name="T3" fmla="*/ 76 h 174"/>
                <a:gd name="T4" fmla="*/ 62 w 132"/>
                <a:gd name="T5" fmla="*/ 94 h 174"/>
                <a:gd name="T6" fmla="*/ 101 w 132"/>
                <a:gd name="T7" fmla="*/ 154 h 174"/>
                <a:gd name="T8" fmla="*/ 132 w 132"/>
                <a:gd name="T9" fmla="*/ 152 h 174"/>
                <a:gd name="T10" fmla="*/ 62 w 132"/>
                <a:gd name="T11" fmla="*/ 152 h 174"/>
                <a:gd name="T12" fmla="*/ 41 w 132"/>
                <a:gd name="T13" fmla="*/ 82 h 174"/>
                <a:gd name="T14" fmla="*/ 22 w 132"/>
                <a:gd name="T15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2" h="174">
                  <a:moveTo>
                    <a:pt x="22" y="0"/>
                  </a:moveTo>
                  <a:cubicBezTo>
                    <a:pt x="16" y="55"/>
                    <a:pt x="17" y="56"/>
                    <a:pt x="67" y="76"/>
                  </a:cubicBezTo>
                  <a:cubicBezTo>
                    <a:pt x="66" y="82"/>
                    <a:pt x="65" y="89"/>
                    <a:pt x="62" y="94"/>
                  </a:cubicBezTo>
                  <a:cubicBezTo>
                    <a:pt x="50" y="130"/>
                    <a:pt x="65" y="153"/>
                    <a:pt x="101" y="154"/>
                  </a:cubicBezTo>
                  <a:cubicBezTo>
                    <a:pt x="112" y="154"/>
                    <a:pt x="122" y="153"/>
                    <a:pt x="132" y="152"/>
                  </a:cubicBezTo>
                  <a:cubicBezTo>
                    <a:pt x="109" y="174"/>
                    <a:pt x="81" y="172"/>
                    <a:pt x="62" y="152"/>
                  </a:cubicBezTo>
                  <a:cubicBezTo>
                    <a:pt x="49" y="138"/>
                    <a:pt x="49" y="112"/>
                    <a:pt x="41" y="82"/>
                  </a:cubicBezTo>
                  <a:cubicBezTo>
                    <a:pt x="5" y="64"/>
                    <a:pt x="0" y="50"/>
                    <a:pt x="22" y="0"/>
                  </a:cubicBezTo>
                  <a:close/>
                </a:path>
              </a:pathLst>
            </a:custGeom>
            <a:grpFill/>
            <a:ln>
              <a:solidFill>
                <a:srgbClr val="13383B"/>
              </a:solidFill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9" name="Freeform 127"/>
            <p:cNvSpPr>
              <a:spLocks/>
            </p:cNvSpPr>
            <p:nvPr/>
          </p:nvSpPr>
          <p:spPr bwMode="auto">
            <a:xfrm>
              <a:off x="5194362" y="6031012"/>
              <a:ext cx="26988" cy="20638"/>
            </a:xfrm>
            <a:custGeom>
              <a:avLst/>
              <a:gdLst>
                <a:gd name="T0" fmla="*/ 76 w 76"/>
                <a:gd name="T1" fmla="*/ 29 h 56"/>
                <a:gd name="T2" fmla="*/ 29 w 76"/>
                <a:gd name="T3" fmla="*/ 54 h 56"/>
                <a:gd name="T4" fmla="*/ 0 w 76"/>
                <a:gd name="T5" fmla="*/ 25 h 56"/>
                <a:gd name="T6" fmla="*/ 31 w 76"/>
                <a:gd name="T7" fmla="*/ 0 h 56"/>
                <a:gd name="T8" fmla="*/ 76 w 76"/>
                <a:gd name="T9" fmla="*/ 29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56">
                  <a:moveTo>
                    <a:pt x="76" y="29"/>
                  </a:moveTo>
                  <a:cubicBezTo>
                    <a:pt x="54" y="42"/>
                    <a:pt x="40" y="56"/>
                    <a:pt x="29" y="54"/>
                  </a:cubicBezTo>
                  <a:cubicBezTo>
                    <a:pt x="18" y="53"/>
                    <a:pt x="9" y="35"/>
                    <a:pt x="0" y="25"/>
                  </a:cubicBezTo>
                  <a:cubicBezTo>
                    <a:pt x="10" y="16"/>
                    <a:pt x="20" y="0"/>
                    <a:pt x="31" y="0"/>
                  </a:cubicBezTo>
                  <a:cubicBezTo>
                    <a:pt x="43" y="0"/>
                    <a:pt x="54" y="15"/>
                    <a:pt x="76" y="29"/>
                  </a:cubicBezTo>
                  <a:close/>
                </a:path>
              </a:pathLst>
            </a:custGeom>
            <a:grpFill/>
            <a:ln>
              <a:solidFill>
                <a:srgbClr val="13383B"/>
              </a:solidFill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0" name="Freeform 128"/>
            <p:cNvSpPr>
              <a:spLocks/>
            </p:cNvSpPr>
            <p:nvPr/>
          </p:nvSpPr>
          <p:spPr bwMode="auto">
            <a:xfrm>
              <a:off x="4951472" y="6091338"/>
              <a:ext cx="26988" cy="22225"/>
            </a:xfrm>
            <a:custGeom>
              <a:avLst/>
              <a:gdLst>
                <a:gd name="T0" fmla="*/ 75 w 75"/>
                <a:gd name="T1" fmla="*/ 29 h 58"/>
                <a:gd name="T2" fmla="*/ 32 w 75"/>
                <a:gd name="T3" fmla="*/ 57 h 58"/>
                <a:gd name="T4" fmla="*/ 0 w 75"/>
                <a:gd name="T5" fmla="*/ 29 h 58"/>
                <a:gd name="T6" fmla="*/ 31 w 75"/>
                <a:gd name="T7" fmla="*/ 1 h 58"/>
                <a:gd name="T8" fmla="*/ 75 w 75"/>
                <a:gd name="T9" fmla="*/ 29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58">
                  <a:moveTo>
                    <a:pt x="75" y="29"/>
                  </a:moveTo>
                  <a:cubicBezTo>
                    <a:pt x="55" y="43"/>
                    <a:pt x="43" y="58"/>
                    <a:pt x="32" y="57"/>
                  </a:cubicBezTo>
                  <a:cubicBezTo>
                    <a:pt x="21" y="56"/>
                    <a:pt x="11" y="39"/>
                    <a:pt x="0" y="29"/>
                  </a:cubicBezTo>
                  <a:cubicBezTo>
                    <a:pt x="11" y="19"/>
                    <a:pt x="20" y="2"/>
                    <a:pt x="31" y="1"/>
                  </a:cubicBezTo>
                  <a:cubicBezTo>
                    <a:pt x="42" y="0"/>
                    <a:pt x="55" y="15"/>
                    <a:pt x="75" y="29"/>
                  </a:cubicBezTo>
                  <a:close/>
                </a:path>
              </a:pathLst>
            </a:custGeom>
            <a:grpFill/>
            <a:ln>
              <a:solidFill>
                <a:srgbClr val="13383B"/>
              </a:solidFill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1" name="Freeform 129"/>
            <p:cNvSpPr>
              <a:spLocks/>
            </p:cNvSpPr>
            <p:nvPr/>
          </p:nvSpPr>
          <p:spPr bwMode="auto">
            <a:xfrm>
              <a:off x="5334064" y="6102451"/>
              <a:ext cx="20638" cy="22225"/>
            </a:xfrm>
            <a:custGeom>
              <a:avLst/>
              <a:gdLst>
                <a:gd name="T0" fmla="*/ 37 w 58"/>
                <a:gd name="T1" fmla="*/ 0 h 60"/>
                <a:gd name="T2" fmla="*/ 56 w 58"/>
                <a:gd name="T3" fmla="*/ 34 h 60"/>
                <a:gd name="T4" fmla="*/ 25 w 58"/>
                <a:gd name="T5" fmla="*/ 59 h 60"/>
                <a:gd name="T6" fmla="*/ 0 w 58"/>
                <a:gd name="T7" fmla="*/ 33 h 60"/>
                <a:gd name="T8" fmla="*/ 23 w 58"/>
                <a:gd name="T9" fmla="*/ 0 h 60"/>
                <a:gd name="T10" fmla="*/ 37 w 58"/>
                <a:gd name="T1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60">
                  <a:moveTo>
                    <a:pt x="37" y="0"/>
                  </a:moveTo>
                  <a:cubicBezTo>
                    <a:pt x="44" y="12"/>
                    <a:pt x="58" y="25"/>
                    <a:pt x="56" y="34"/>
                  </a:cubicBezTo>
                  <a:cubicBezTo>
                    <a:pt x="53" y="45"/>
                    <a:pt x="37" y="58"/>
                    <a:pt x="25" y="59"/>
                  </a:cubicBezTo>
                  <a:cubicBezTo>
                    <a:pt x="17" y="60"/>
                    <a:pt x="0" y="42"/>
                    <a:pt x="0" y="33"/>
                  </a:cubicBezTo>
                  <a:cubicBezTo>
                    <a:pt x="0" y="22"/>
                    <a:pt x="15" y="11"/>
                    <a:pt x="23" y="0"/>
                  </a:cubicBezTo>
                  <a:cubicBezTo>
                    <a:pt x="28" y="0"/>
                    <a:pt x="32" y="0"/>
                    <a:pt x="37" y="0"/>
                  </a:cubicBezTo>
                  <a:close/>
                </a:path>
              </a:pathLst>
            </a:custGeom>
            <a:grpFill/>
            <a:ln>
              <a:solidFill>
                <a:srgbClr val="13383B"/>
              </a:solidFill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2" name="Freeform 130"/>
            <p:cNvSpPr>
              <a:spLocks/>
            </p:cNvSpPr>
            <p:nvPr/>
          </p:nvSpPr>
          <p:spPr bwMode="auto">
            <a:xfrm>
              <a:off x="4362502" y="5613493"/>
              <a:ext cx="28575" cy="36513"/>
            </a:xfrm>
            <a:custGeom>
              <a:avLst/>
              <a:gdLst>
                <a:gd name="T0" fmla="*/ 0 w 77"/>
                <a:gd name="T1" fmla="*/ 74 h 103"/>
                <a:gd name="T2" fmla="*/ 9 w 77"/>
                <a:gd name="T3" fmla="*/ 29 h 103"/>
                <a:gd name="T4" fmla="*/ 61 w 77"/>
                <a:gd name="T5" fmla="*/ 73 h 103"/>
                <a:gd name="T6" fmla="*/ 45 w 77"/>
                <a:gd name="T7" fmla="*/ 4 h 103"/>
                <a:gd name="T8" fmla="*/ 77 w 77"/>
                <a:gd name="T9" fmla="*/ 0 h 103"/>
                <a:gd name="T10" fmla="*/ 67 w 77"/>
                <a:gd name="T11" fmla="*/ 37 h 103"/>
                <a:gd name="T12" fmla="*/ 66 w 77"/>
                <a:gd name="T13" fmla="*/ 100 h 103"/>
                <a:gd name="T14" fmla="*/ 58 w 77"/>
                <a:gd name="T15" fmla="*/ 103 h 103"/>
                <a:gd name="T16" fmla="*/ 17 w 77"/>
                <a:gd name="T17" fmla="*/ 49 h 103"/>
                <a:gd name="T18" fmla="*/ 0 w 77"/>
                <a:gd name="T19" fmla="*/ 7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7" h="103">
                  <a:moveTo>
                    <a:pt x="0" y="74"/>
                  </a:moveTo>
                  <a:cubicBezTo>
                    <a:pt x="3" y="61"/>
                    <a:pt x="5" y="48"/>
                    <a:pt x="9" y="29"/>
                  </a:cubicBezTo>
                  <a:cubicBezTo>
                    <a:pt x="27" y="44"/>
                    <a:pt x="42" y="57"/>
                    <a:pt x="61" y="73"/>
                  </a:cubicBezTo>
                  <a:cubicBezTo>
                    <a:pt x="55" y="47"/>
                    <a:pt x="50" y="26"/>
                    <a:pt x="45" y="4"/>
                  </a:cubicBezTo>
                  <a:cubicBezTo>
                    <a:pt x="56" y="3"/>
                    <a:pt x="66" y="2"/>
                    <a:pt x="77" y="0"/>
                  </a:cubicBezTo>
                  <a:cubicBezTo>
                    <a:pt x="73" y="13"/>
                    <a:pt x="68" y="25"/>
                    <a:pt x="67" y="37"/>
                  </a:cubicBezTo>
                  <a:cubicBezTo>
                    <a:pt x="65" y="58"/>
                    <a:pt x="66" y="79"/>
                    <a:pt x="66" y="100"/>
                  </a:cubicBezTo>
                  <a:cubicBezTo>
                    <a:pt x="64" y="101"/>
                    <a:pt x="61" y="102"/>
                    <a:pt x="58" y="103"/>
                  </a:cubicBezTo>
                  <a:cubicBezTo>
                    <a:pt x="45" y="86"/>
                    <a:pt x="32" y="68"/>
                    <a:pt x="17" y="49"/>
                  </a:cubicBezTo>
                  <a:cubicBezTo>
                    <a:pt x="11" y="58"/>
                    <a:pt x="6" y="66"/>
                    <a:pt x="0" y="74"/>
                  </a:cubicBezTo>
                  <a:close/>
                </a:path>
              </a:pathLst>
            </a:custGeom>
            <a:grpFill/>
            <a:ln>
              <a:solidFill>
                <a:srgbClr val="13383B"/>
              </a:solidFill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3" name="Freeform 131"/>
            <p:cNvSpPr>
              <a:spLocks/>
            </p:cNvSpPr>
            <p:nvPr/>
          </p:nvSpPr>
          <p:spPr bwMode="auto">
            <a:xfrm>
              <a:off x="4703819" y="5961161"/>
              <a:ext cx="30163" cy="19050"/>
            </a:xfrm>
            <a:custGeom>
              <a:avLst/>
              <a:gdLst>
                <a:gd name="T0" fmla="*/ 0 w 81"/>
                <a:gd name="T1" fmla="*/ 32 h 53"/>
                <a:gd name="T2" fmla="*/ 36 w 81"/>
                <a:gd name="T3" fmla="*/ 2 h 53"/>
                <a:gd name="T4" fmla="*/ 81 w 81"/>
                <a:gd name="T5" fmla="*/ 14 h 53"/>
                <a:gd name="T6" fmla="*/ 0 w 81"/>
                <a:gd name="T7" fmla="*/ 3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53">
                  <a:moveTo>
                    <a:pt x="0" y="32"/>
                  </a:moveTo>
                  <a:cubicBezTo>
                    <a:pt x="15" y="19"/>
                    <a:pt x="25" y="4"/>
                    <a:pt x="36" y="2"/>
                  </a:cubicBezTo>
                  <a:cubicBezTo>
                    <a:pt x="50" y="0"/>
                    <a:pt x="65" y="9"/>
                    <a:pt x="81" y="14"/>
                  </a:cubicBezTo>
                  <a:cubicBezTo>
                    <a:pt x="62" y="53"/>
                    <a:pt x="38" y="49"/>
                    <a:pt x="0" y="32"/>
                  </a:cubicBezTo>
                  <a:close/>
                </a:path>
              </a:pathLst>
            </a:custGeom>
            <a:grpFill/>
            <a:ln>
              <a:solidFill>
                <a:srgbClr val="13383B"/>
              </a:solidFill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4" name="Freeform 132"/>
            <p:cNvSpPr>
              <a:spLocks/>
            </p:cNvSpPr>
            <p:nvPr/>
          </p:nvSpPr>
          <p:spPr bwMode="auto">
            <a:xfrm>
              <a:off x="4980047" y="6021487"/>
              <a:ext cx="22225" cy="17463"/>
            </a:xfrm>
            <a:custGeom>
              <a:avLst/>
              <a:gdLst>
                <a:gd name="T0" fmla="*/ 62 w 62"/>
                <a:gd name="T1" fmla="*/ 27 h 48"/>
                <a:gd name="T2" fmla="*/ 26 w 62"/>
                <a:gd name="T3" fmla="*/ 47 h 48"/>
                <a:gd name="T4" fmla="*/ 0 w 62"/>
                <a:gd name="T5" fmla="*/ 26 h 48"/>
                <a:gd name="T6" fmla="*/ 30 w 62"/>
                <a:gd name="T7" fmla="*/ 2 h 48"/>
                <a:gd name="T8" fmla="*/ 62 w 62"/>
                <a:gd name="T9" fmla="*/ 2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48">
                  <a:moveTo>
                    <a:pt x="62" y="27"/>
                  </a:moveTo>
                  <a:cubicBezTo>
                    <a:pt x="44" y="38"/>
                    <a:pt x="34" y="48"/>
                    <a:pt x="26" y="47"/>
                  </a:cubicBezTo>
                  <a:cubicBezTo>
                    <a:pt x="17" y="45"/>
                    <a:pt x="9" y="33"/>
                    <a:pt x="0" y="26"/>
                  </a:cubicBezTo>
                  <a:cubicBezTo>
                    <a:pt x="10" y="17"/>
                    <a:pt x="18" y="5"/>
                    <a:pt x="30" y="2"/>
                  </a:cubicBezTo>
                  <a:cubicBezTo>
                    <a:pt x="35" y="0"/>
                    <a:pt x="46" y="14"/>
                    <a:pt x="62" y="27"/>
                  </a:cubicBezTo>
                  <a:close/>
                </a:path>
              </a:pathLst>
            </a:custGeom>
            <a:grpFill/>
            <a:ln>
              <a:solidFill>
                <a:srgbClr val="13383B"/>
              </a:solidFill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5" name="Freeform 133"/>
            <p:cNvSpPr>
              <a:spLocks/>
            </p:cNvSpPr>
            <p:nvPr/>
          </p:nvSpPr>
          <p:spPr bwMode="auto">
            <a:xfrm>
              <a:off x="5013385" y="5988149"/>
              <a:ext cx="22225" cy="17463"/>
            </a:xfrm>
            <a:custGeom>
              <a:avLst/>
              <a:gdLst>
                <a:gd name="T0" fmla="*/ 63 w 63"/>
                <a:gd name="T1" fmla="*/ 28 h 46"/>
                <a:gd name="T2" fmla="*/ 24 w 63"/>
                <a:gd name="T3" fmla="*/ 45 h 46"/>
                <a:gd name="T4" fmla="*/ 0 w 63"/>
                <a:gd name="T5" fmla="*/ 24 h 46"/>
                <a:gd name="T6" fmla="*/ 26 w 63"/>
                <a:gd name="T7" fmla="*/ 1 h 46"/>
                <a:gd name="T8" fmla="*/ 63 w 63"/>
                <a:gd name="T9" fmla="*/ 28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46">
                  <a:moveTo>
                    <a:pt x="63" y="28"/>
                  </a:moveTo>
                  <a:cubicBezTo>
                    <a:pt x="43" y="37"/>
                    <a:pt x="33" y="46"/>
                    <a:pt x="24" y="45"/>
                  </a:cubicBezTo>
                  <a:cubicBezTo>
                    <a:pt x="15" y="43"/>
                    <a:pt x="8" y="32"/>
                    <a:pt x="0" y="24"/>
                  </a:cubicBezTo>
                  <a:cubicBezTo>
                    <a:pt x="9" y="16"/>
                    <a:pt x="16" y="1"/>
                    <a:pt x="26" y="1"/>
                  </a:cubicBezTo>
                  <a:cubicBezTo>
                    <a:pt x="34" y="0"/>
                    <a:pt x="44" y="13"/>
                    <a:pt x="63" y="28"/>
                  </a:cubicBezTo>
                  <a:close/>
                </a:path>
              </a:pathLst>
            </a:custGeom>
            <a:grpFill/>
            <a:ln>
              <a:solidFill>
                <a:srgbClr val="13383B"/>
              </a:solidFill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6" name="Freeform 134"/>
            <p:cNvSpPr>
              <a:spLocks/>
            </p:cNvSpPr>
            <p:nvPr/>
          </p:nvSpPr>
          <p:spPr bwMode="auto">
            <a:xfrm>
              <a:off x="5045135" y="6037362"/>
              <a:ext cx="20638" cy="14288"/>
            </a:xfrm>
            <a:custGeom>
              <a:avLst/>
              <a:gdLst>
                <a:gd name="T0" fmla="*/ 54 w 54"/>
                <a:gd name="T1" fmla="*/ 26 h 43"/>
                <a:gd name="T2" fmla="*/ 24 w 54"/>
                <a:gd name="T3" fmla="*/ 42 h 43"/>
                <a:gd name="T4" fmla="*/ 2 w 54"/>
                <a:gd name="T5" fmla="*/ 20 h 43"/>
                <a:gd name="T6" fmla="*/ 21 w 54"/>
                <a:gd name="T7" fmla="*/ 1 h 43"/>
                <a:gd name="T8" fmla="*/ 53 w 54"/>
                <a:gd name="T9" fmla="*/ 13 h 43"/>
                <a:gd name="T10" fmla="*/ 54 w 54"/>
                <a:gd name="T11" fmla="*/ 2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" h="43">
                  <a:moveTo>
                    <a:pt x="54" y="26"/>
                  </a:moveTo>
                  <a:cubicBezTo>
                    <a:pt x="44" y="32"/>
                    <a:pt x="34" y="43"/>
                    <a:pt x="24" y="42"/>
                  </a:cubicBezTo>
                  <a:cubicBezTo>
                    <a:pt x="16" y="42"/>
                    <a:pt x="5" y="30"/>
                    <a:pt x="2" y="20"/>
                  </a:cubicBezTo>
                  <a:cubicBezTo>
                    <a:pt x="0" y="16"/>
                    <a:pt x="14" y="1"/>
                    <a:pt x="21" y="1"/>
                  </a:cubicBezTo>
                  <a:cubicBezTo>
                    <a:pt x="31" y="0"/>
                    <a:pt x="43" y="8"/>
                    <a:pt x="53" y="13"/>
                  </a:cubicBezTo>
                  <a:cubicBezTo>
                    <a:pt x="54" y="17"/>
                    <a:pt x="54" y="22"/>
                    <a:pt x="54" y="26"/>
                  </a:cubicBezTo>
                  <a:close/>
                </a:path>
              </a:pathLst>
            </a:custGeom>
            <a:grpFill/>
            <a:ln>
              <a:solidFill>
                <a:srgbClr val="13383B"/>
              </a:solidFill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7" name="Freeform 135"/>
            <p:cNvSpPr>
              <a:spLocks/>
            </p:cNvSpPr>
            <p:nvPr/>
          </p:nvSpPr>
          <p:spPr bwMode="auto">
            <a:xfrm>
              <a:off x="4926072" y="6037362"/>
              <a:ext cx="17463" cy="19050"/>
            </a:xfrm>
            <a:custGeom>
              <a:avLst/>
              <a:gdLst>
                <a:gd name="T0" fmla="*/ 23 w 49"/>
                <a:gd name="T1" fmla="*/ 54 h 54"/>
                <a:gd name="T2" fmla="*/ 1 w 49"/>
                <a:gd name="T3" fmla="*/ 20 h 54"/>
                <a:gd name="T4" fmla="*/ 25 w 49"/>
                <a:gd name="T5" fmla="*/ 0 h 54"/>
                <a:gd name="T6" fmla="*/ 48 w 49"/>
                <a:gd name="T7" fmla="*/ 19 h 54"/>
                <a:gd name="T8" fmla="*/ 23 w 49"/>
                <a:gd name="T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54">
                  <a:moveTo>
                    <a:pt x="23" y="54"/>
                  </a:moveTo>
                  <a:cubicBezTo>
                    <a:pt x="12" y="38"/>
                    <a:pt x="0" y="28"/>
                    <a:pt x="1" y="20"/>
                  </a:cubicBezTo>
                  <a:cubicBezTo>
                    <a:pt x="2" y="12"/>
                    <a:pt x="16" y="0"/>
                    <a:pt x="25" y="0"/>
                  </a:cubicBezTo>
                  <a:cubicBezTo>
                    <a:pt x="33" y="0"/>
                    <a:pt x="49" y="13"/>
                    <a:pt x="48" y="19"/>
                  </a:cubicBezTo>
                  <a:cubicBezTo>
                    <a:pt x="47" y="29"/>
                    <a:pt x="35" y="38"/>
                    <a:pt x="23" y="54"/>
                  </a:cubicBezTo>
                  <a:close/>
                </a:path>
              </a:pathLst>
            </a:custGeom>
            <a:grpFill/>
            <a:ln>
              <a:solidFill>
                <a:srgbClr val="13383B"/>
              </a:solidFill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8" name="Freeform 136"/>
            <p:cNvSpPr>
              <a:spLocks/>
            </p:cNvSpPr>
            <p:nvPr/>
          </p:nvSpPr>
          <p:spPr bwMode="auto">
            <a:xfrm>
              <a:off x="5089586" y="6051650"/>
              <a:ext cx="22225" cy="15875"/>
            </a:xfrm>
            <a:custGeom>
              <a:avLst/>
              <a:gdLst>
                <a:gd name="T0" fmla="*/ 63 w 63"/>
                <a:gd name="T1" fmla="*/ 19 h 45"/>
                <a:gd name="T2" fmla="*/ 24 w 63"/>
                <a:gd name="T3" fmla="*/ 44 h 45"/>
                <a:gd name="T4" fmla="*/ 0 w 63"/>
                <a:gd name="T5" fmla="*/ 21 h 45"/>
                <a:gd name="T6" fmla="*/ 25 w 63"/>
                <a:gd name="T7" fmla="*/ 1 h 45"/>
                <a:gd name="T8" fmla="*/ 63 w 63"/>
                <a:gd name="T9" fmla="*/ 19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45">
                  <a:moveTo>
                    <a:pt x="63" y="19"/>
                  </a:moveTo>
                  <a:cubicBezTo>
                    <a:pt x="44" y="32"/>
                    <a:pt x="34" y="44"/>
                    <a:pt x="24" y="44"/>
                  </a:cubicBezTo>
                  <a:cubicBezTo>
                    <a:pt x="16" y="45"/>
                    <a:pt x="8" y="29"/>
                    <a:pt x="0" y="21"/>
                  </a:cubicBezTo>
                  <a:cubicBezTo>
                    <a:pt x="8" y="14"/>
                    <a:pt x="16" y="2"/>
                    <a:pt x="25" y="1"/>
                  </a:cubicBezTo>
                  <a:cubicBezTo>
                    <a:pt x="34" y="0"/>
                    <a:pt x="44" y="9"/>
                    <a:pt x="63" y="19"/>
                  </a:cubicBezTo>
                  <a:close/>
                </a:path>
              </a:pathLst>
            </a:custGeom>
            <a:grpFill/>
            <a:ln>
              <a:solidFill>
                <a:srgbClr val="13383B"/>
              </a:solidFill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9" name="Freeform 137"/>
            <p:cNvSpPr>
              <a:spLocks/>
            </p:cNvSpPr>
            <p:nvPr/>
          </p:nvSpPr>
          <p:spPr bwMode="auto">
            <a:xfrm>
              <a:off x="5072123" y="5996086"/>
              <a:ext cx="17463" cy="20638"/>
            </a:xfrm>
            <a:custGeom>
              <a:avLst/>
              <a:gdLst>
                <a:gd name="T0" fmla="*/ 26 w 49"/>
                <a:gd name="T1" fmla="*/ 0 h 55"/>
                <a:gd name="T2" fmla="*/ 48 w 49"/>
                <a:gd name="T3" fmla="*/ 32 h 55"/>
                <a:gd name="T4" fmla="*/ 25 w 49"/>
                <a:gd name="T5" fmla="*/ 54 h 55"/>
                <a:gd name="T6" fmla="*/ 1 w 49"/>
                <a:gd name="T7" fmla="*/ 32 h 55"/>
                <a:gd name="T8" fmla="*/ 26 w 49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55">
                  <a:moveTo>
                    <a:pt x="26" y="0"/>
                  </a:moveTo>
                  <a:cubicBezTo>
                    <a:pt x="37" y="15"/>
                    <a:pt x="49" y="25"/>
                    <a:pt x="48" y="32"/>
                  </a:cubicBezTo>
                  <a:cubicBezTo>
                    <a:pt x="46" y="41"/>
                    <a:pt x="32" y="55"/>
                    <a:pt x="25" y="54"/>
                  </a:cubicBezTo>
                  <a:cubicBezTo>
                    <a:pt x="16" y="54"/>
                    <a:pt x="3" y="41"/>
                    <a:pt x="1" y="32"/>
                  </a:cubicBezTo>
                  <a:cubicBezTo>
                    <a:pt x="0" y="24"/>
                    <a:pt x="14" y="15"/>
                    <a:pt x="26" y="0"/>
                  </a:cubicBezTo>
                  <a:close/>
                </a:path>
              </a:pathLst>
            </a:custGeom>
            <a:grpFill/>
            <a:ln>
              <a:solidFill>
                <a:srgbClr val="13383B"/>
              </a:solidFill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0" name="Freeform 138"/>
            <p:cNvSpPr>
              <a:spLocks/>
            </p:cNvSpPr>
            <p:nvPr/>
          </p:nvSpPr>
          <p:spPr bwMode="auto">
            <a:xfrm>
              <a:off x="5129274" y="6021487"/>
              <a:ext cx="17463" cy="19050"/>
            </a:xfrm>
            <a:custGeom>
              <a:avLst/>
              <a:gdLst>
                <a:gd name="T0" fmla="*/ 23 w 47"/>
                <a:gd name="T1" fmla="*/ 0 h 55"/>
                <a:gd name="T2" fmla="*/ 46 w 47"/>
                <a:gd name="T3" fmla="*/ 34 h 55"/>
                <a:gd name="T4" fmla="*/ 22 w 47"/>
                <a:gd name="T5" fmla="*/ 55 h 55"/>
                <a:gd name="T6" fmla="*/ 0 w 47"/>
                <a:gd name="T7" fmla="*/ 33 h 55"/>
                <a:gd name="T8" fmla="*/ 23 w 47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55">
                  <a:moveTo>
                    <a:pt x="23" y="0"/>
                  </a:moveTo>
                  <a:cubicBezTo>
                    <a:pt x="34" y="16"/>
                    <a:pt x="47" y="26"/>
                    <a:pt x="46" y="34"/>
                  </a:cubicBezTo>
                  <a:cubicBezTo>
                    <a:pt x="45" y="43"/>
                    <a:pt x="30" y="55"/>
                    <a:pt x="22" y="55"/>
                  </a:cubicBezTo>
                  <a:cubicBezTo>
                    <a:pt x="14" y="55"/>
                    <a:pt x="1" y="41"/>
                    <a:pt x="0" y="33"/>
                  </a:cubicBezTo>
                  <a:cubicBezTo>
                    <a:pt x="0" y="24"/>
                    <a:pt x="12" y="15"/>
                    <a:pt x="23" y="0"/>
                  </a:cubicBezTo>
                  <a:close/>
                </a:path>
              </a:pathLst>
            </a:custGeom>
            <a:grpFill/>
            <a:ln>
              <a:solidFill>
                <a:srgbClr val="13383B"/>
              </a:solidFill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1" name="Freeform 139"/>
            <p:cNvSpPr>
              <a:spLocks/>
            </p:cNvSpPr>
            <p:nvPr/>
          </p:nvSpPr>
          <p:spPr bwMode="auto">
            <a:xfrm>
              <a:off x="5008622" y="6058000"/>
              <a:ext cx="15875" cy="19050"/>
            </a:xfrm>
            <a:custGeom>
              <a:avLst/>
              <a:gdLst>
                <a:gd name="T0" fmla="*/ 24 w 47"/>
                <a:gd name="T1" fmla="*/ 0 h 55"/>
                <a:gd name="T2" fmla="*/ 45 w 47"/>
                <a:gd name="T3" fmla="*/ 35 h 55"/>
                <a:gd name="T4" fmla="*/ 19 w 47"/>
                <a:gd name="T5" fmla="*/ 55 h 55"/>
                <a:gd name="T6" fmla="*/ 0 w 47"/>
                <a:gd name="T7" fmla="*/ 33 h 55"/>
                <a:gd name="T8" fmla="*/ 24 w 47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55">
                  <a:moveTo>
                    <a:pt x="24" y="0"/>
                  </a:moveTo>
                  <a:cubicBezTo>
                    <a:pt x="35" y="16"/>
                    <a:pt x="47" y="27"/>
                    <a:pt x="45" y="35"/>
                  </a:cubicBezTo>
                  <a:cubicBezTo>
                    <a:pt x="43" y="44"/>
                    <a:pt x="29" y="53"/>
                    <a:pt x="19" y="55"/>
                  </a:cubicBezTo>
                  <a:cubicBezTo>
                    <a:pt x="13" y="55"/>
                    <a:pt x="0" y="40"/>
                    <a:pt x="0" y="33"/>
                  </a:cubicBezTo>
                  <a:cubicBezTo>
                    <a:pt x="1" y="23"/>
                    <a:pt x="12" y="15"/>
                    <a:pt x="24" y="0"/>
                  </a:cubicBezTo>
                  <a:close/>
                </a:path>
              </a:pathLst>
            </a:custGeom>
            <a:grpFill/>
            <a:ln>
              <a:solidFill>
                <a:srgbClr val="13383B"/>
              </a:solidFill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2" name="Freeform 140"/>
            <p:cNvSpPr>
              <a:spLocks/>
            </p:cNvSpPr>
            <p:nvPr/>
          </p:nvSpPr>
          <p:spPr bwMode="auto">
            <a:xfrm>
              <a:off x="4956234" y="5523004"/>
              <a:ext cx="90489" cy="1588"/>
            </a:xfrm>
            <a:custGeom>
              <a:avLst/>
              <a:gdLst>
                <a:gd name="T0" fmla="*/ 3 w 253"/>
                <a:gd name="T1" fmla="*/ 0 h 4"/>
                <a:gd name="T2" fmla="*/ 253 w 253"/>
                <a:gd name="T3" fmla="*/ 0 h 4"/>
                <a:gd name="T4" fmla="*/ 253 w 253"/>
                <a:gd name="T5" fmla="*/ 4 h 4"/>
                <a:gd name="T6" fmla="*/ 0 w 253"/>
                <a:gd name="T7" fmla="*/ 4 h 4"/>
                <a:gd name="T8" fmla="*/ 3 w 25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3" h="4">
                  <a:moveTo>
                    <a:pt x="3" y="0"/>
                  </a:moveTo>
                  <a:cubicBezTo>
                    <a:pt x="86" y="0"/>
                    <a:pt x="170" y="0"/>
                    <a:pt x="253" y="0"/>
                  </a:cubicBezTo>
                  <a:cubicBezTo>
                    <a:pt x="253" y="1"/>
                    <a:pt x="253" y="3"/>
                    <a:pt x="253" y="4"/>
                  </a:cubicBezTo>
                  <a:cubicBezTo>
                    <a:pt x="169" y="4"/>
                    <a:pt x="84" y="4"/>
                    <a:pt x="0" y="4"/>
                  </a:cubicBezTo>
                  <a:cubicBezTo>
                    <a:pt x="1" y="3"/>
                    <a:pt x="2" y="1"/>
                    <a:pt x="3" y="0"/>
                  </a:cubicBezTo>
                  <a:close/>
                </a:path>
              </a:pathLst>
            </a:custGeom>
            <a:grpFill/>
            <a:ln>
              <a:solidFill>
                <a:srgbClr val="13383B"/>
              </a:solidFill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3" name="Freeform 141"/>
            <p:cNvSpPr>
              <a:spLocks/>
            </p:cNvSpPr>
            <p:nvPr/>
          </p:nvSpPr>
          <p:spPr bwMode="auto">
            <a:xfrm>
              <a:off x="4746682" y="5964336"/>
              <a:ext cx="19050" cy="25400"/>
            </a:xfrm>
            <a:custGeom>
              <a:avLst/>
              <a:gdLst>
                <a:gd name="T0" fmla="*/ 0 w 52"/>
                <a:gd name="T1" fmla="*/ 44 h 68"/>
                <a:gd name="T2" fmla="*/ 41 w 52"/>
                <a:gd name="T3" fmla="*/ 15 h 68"/>
                <a:gd name="T4" fmla="*/ 49 w 52"/>
                <a:gd name="T5" fmla="*/ 39 h 68"/>
                <a:gd name="T6" fmla="*/ 0 w 52"/>
                <a:gd name="T7" fmla="*/ 4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68">
                  <a:moveTo>
                    <a:pt x="0" y="44"/>
                  </a:moveTo>
                  <a:cubicBezTo>
                    <a:pt x="11" y="28"/>
                    <a:pt x="12" y="0"/>
                    <a:pt x="41" y="15"/>
                  </a:cubicBezTo>
                  <a:cubicBezTo>
                    <a:pt x="47" y="18"/>
                    <a:pt x="52" y="36"/>
                    <a:pt x="49" y="39"/>
                  </a:cubicBezTo>
                  <a:cubicBezTo>
                    <a:pt x="36" y="55"/>
                    <a:pt x="21" y="68"/>
                    <a:pt x="0" y="44"/>
                  </a:cubicBezTo>
                  <a:close/>
                </a:path>
              </a:pathLst>
            </a:custGeom>
            <a:grpFill/>
            <a:ln>
              <a:solidFill>
                <a:srgbClr val="13383B"/>
              </a:solidFill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4" name="Freeform 142"/>
            <p:cNvSpPr>
              <a:spLocks/>
            </p:cNvSpPr>
            <p:nvPr/>
          </p:nvSpPr>
          <p:spPr bwMode="auto">
            <a:xfrm>
              <a:off x="4868921" y="5537291"/>
              <a:ext cx="44451" cy="1588"/>
            </a:xfrm>
            <a:custGeom>
              <a:avLst/>
              <a:gdLst>
                <a:gd name="T0" fmla="*/ 0 w 122"/>
                <a:gd name="T1" fmla="*/ 0 h 5"/>
                <a:gd name="T2" fmla="*/ 122 w 122"/>
                <a:gd name="T3" fmla="*/ 0 h 5"/>
                <a:gd name="T4" fmla="*/ 122 w 122"/>
                <a:gd name="T5" fmla="*/ 5 h 5"/>
                <a:gd name="T6" fmla="*/ 1 w 122"/>
                <a:gd name="T7" fmla="*/ 5 h 5"/>
                <a:gd name="T8" fmla="*/ 0 w 12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5">
                  <a:moveTo>
                    <a:pt x="0" y="0"/>
                  </a:moveTo>
                  <a:cubicBezTo>
                    <a:pt x="41" y="0"/>
                    <a:pt x="81" y="0"/>
                    <a:pt x="122" y="0"/>
                  </a:cubicBezTo>
                  <a:cubicBezTo>
                    <a:pt x="122" y="2"/>
                    <a:pt x="122" y="3"/>
                    <a:pt x="122" y="5"/>
                  </a:cubicBezTo>
                  <a:cubicBezTo>
                    <a:pt x="82" y="5"/>
                    <a:pt x="41" y="5"/>
                    <a:pt x="1" y="5"/>
                  </a:cubicBezTo>
                  <a:cubicBezTo>
                    <a:pt x="0" y="3"/>
                    <a:pt x="0" y="2"/>
                    <a:pt x="0" y="0"/>
                  </a:cubicBezTo>
                  <a:close/>
                </a:path>
              </a:pathLst>
            </a:custGeom>
            <a:grpFill/>
            <a:ln>
              <a:solidFill>
                <a:srgbClr val="13383B"/>
              </a:solidFill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5" name="Freeform 143"/>
            <p:cNvSpPr>
              <a:spLocks/>
            </p:cNvSpPr>
            <p:nvPr/>
          </p:nvSpPr>
          <p:spPr bwMode="auto">
            <a:xfrm>
              <a:off x="4676831" y="6016724"/>
              <a:ext cx="15875" cy="17463"/>
            </a:xfrm>
            <a:custGeom>
              <a:avLst/>
              <a:gdLst>
                <a:gd name="T0" fmla="*/ 23 w 43"/>
                <a:gd name="T1" fmla="*/ 0 h 51"/>
                <a:gd name="T2" fmla="*/ 41 w 43"/>
                <a:gd name="T3" fmla="*/ 26 h 51"/>
                <a:gd name="T4" fmla="*/ 16 w 43"/>
                <a:gd name="T5" fmla="*/ 49 h 51"/>
                <a:gd name="T6" fmla="*/ 1 w 43"/>
                <a:gd name="T7" fmla="*/ 43 h 51"/>
                <a:gd name="T8" fmla="*/ 9 w 43"/>
                <a:gd name="T9" fmla="*/ 2 h 51"/>
                <a:gd name="T10" fmla="*/ 23 w 43"/>
                <a:gd name="T11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51">
                  <a:moveTo>
                    <a:pt x="23" y="0"/>
                  </a:moveTo>
                  <a:cubicBezTo>
                    <a:pt x="30" y="9"/>
                    <a:pt x="43" y="19"/>
                    <a:pt x="41" y="26"/>
                  </a:cubicBezTo>
                  <a:cubicBezTo>
                    <a:pt x="39" y="35"/>
                    <a:pt x="26" y="43"/>
                    <a:pt x="16" y="49"/>
                  </a:cubicBezTo>
                  <a:cubicBezTo>
                    <a:pt x="13" y="51"/>
                    <a:pt x="0" y="45"/>
                    <a:pt x="1" y="43"/>
                  </a:cubicBezTo>
                  <a:cubicBezTo>
                    <a:pt x="2" y="29"/>
                    <a:pt x="6" y="15"/>
                    <a:pt x="9" y="2"/>
                  </a:cubicBezTo>
                  <a:cubicBezTo>
                    <a:pt x="14" y="1"/>
                    <a:pt x="18" y="0"/>
                    <a:pt x="23" y="0"/>
                  </a:cubicBezTo>
                  <a:close/>
                </a:path>
              </a:pathLst>
            </a:custGeom>
            <a:grpFill/>
            <a:ln>
              <a:solidFill>
                <a:srgbClr val="13383B"/>
              </a:solidFill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6" name="Freeform 144"/>
            <p:cNvSpPr>
              <a:spLocks/>
            </p:cNvSpPr>
            <p:nvPr/>
          </p:nvSpPr>
          <p:spPr bwMode="auto">
            <a:xfrm>
              <a:off x="5199125" y="5580155"/>
              <a:ext cx="38100" cy="1588"/>
            </a:xfrm>
            <a:custGeom>
              <a:avLst/>
              <a:gdLst>
                <a:gd name="T0" fmla="*/ 0 w 108"/>
                <a:gd name="T1" fmla="*/ 0 h 6"/>
                <a:gd name="T2" fmla="*/ 108 w 108"/>
                <a:gd name="T3" fmla="*/ 0 h 6"/>
                <a:gd name="T4" fmla="*/ 108 w 108"/>
                <a:gd name="T5" fmla="*/ 6 h 6"/>
                <a:gd name="T6" fmla="*/ 0 w 108"/>
                <a:gd name="T7" fmla="*/ 6 h 6"/>
                <a:gd name="T8" fmla="*/ 0 w 108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6">
                  <a:moveTo>
                    <a:pt x="0" y="0"/>
                  </a:moveTo>
                  <a:cubicBezTo>
                    <a:pt x="36" y="0"/>
                    <a:pt x="72" y="0"/>
                    <a:pt x="108" y="0"/>
                  </a:cubicBezTo>
                  <a:cubicBezTo>
                    <a:pt x="108" y="2"/>
                    <a:pt x="108" y="4"/>
                    <a:pt x="108" y="6"/>
                  </a:cubicBezTo>
                  <a:cubicBezTo>
                    <a:pt x="72" y="6"/>
                    <a:pt x="36" y="6"/>
                    <a:pt x="0" y="6"/>
                  </a:cubicBezTo>
                  <a:cubicBezTo>
                    <a:pt x="0" y="4"/>
                    <a:pt x="0" y="2"/>
                    <a:pt x="0" y="0"/>
                  </a:cubicBezTo>
                  <a:close/>
                </a:path>
              </a:pathLst>
            </a:custGeom>
            <a:grpFill/>
            <a:ln>
              <a:solidFill>
                <a:srgbClr val="13383B"/>
              </a:solidFill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7" name="Freeform 145"/>
            <p:cNvSpPr>
              <a:spLocks/>
            </p:cNvSpPr>
            <p:nvPr/>
          </p:nvSpPr>
          <p:spPr bwMode="auto">
            <a:xfrm>
              <a:off x="5319776" y="5940523"/>
              <a:ext cx="25400" cy="9525"/>
            </a:xfrm>
            <a:custGeom>
              <a:avLst/>
              <a:gdLst>
                <a:gd name="T0" fmla="*/ 60 w 67"/>
                <a:gd name="T1" fmla="*/ 29 h 29"/>
                <a:gd name="T2" fmla="*/ 4 w 67"/>
                <a:gd name="T3" fmla="*/ 27 h 29"/>
                <a:gd name="T4" fmla="*/ 0 w 67"/>
                <a:gd name="T5" fmla="*/ 16 h 29"/>
                <a:gd name="T6" fmla="*/ 30 w 67"/>
                <a:gd name="T7" fmla="*/ 0 h 29"/>
                <a:gd name="T8" fmla="*/ 67 w 67"/>
                <a:gd name="T9" fmla="*/ 17 h 29"/>
                <a:gd name="T10" fmla="*/ 60 w 67"/>
                <a:gd name="T11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" h="29">
                  <a:moveTo>
                    <a:pt x="60" y="29"/>
                  </a:moveTo>
                  <a:cubicBezTo>
                    <a:pt x="42" y="28"/>
                    <a:pt x="23" y="28"/>
                    <a:pt x="4" y="27"/>
                  </a:cubicBezTo>
                  <a:cubicBezTo>
                    <a:pt x="3" y="23"/>
                    <a:pt x="1" y="20"/>
                    <a:pt x="0" y="16"/>
                  </a:cubicBezTo>
                  <a:cubicBezTo>
                    <a:pt x="10" y="11"/>
                    <a:pt x="21" y="0"/>
                    <a:pt x="30" y="0"/>
                  </a:cubicBezTo>
                  <a:cubicBezTo>
                    <a:pt x="43" y="1"/>
                    <a:pt x="55" y="11"/>
                    <a:pt x="67" y="17"/>
                  </a:cubicBezTo>
                  <a:cubicBezTo>
                    <a:pt x="65" y="21"/>
                    <a:pt x="62" y="25"/>
                    <a:pt x="60" y="29"/>
                  </a:cubicBezTo>
                  <a:close/>
                </a:path>
              </a:pathLst>
            </a:custGeom>
            <a:grpFill/>
            <a:ln>
              <a:solidFill>
                <a:srgbClr val="13383B"/>
              </a:solidFill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8" name="Freeform 146"/>
            <p:cNvSpPr>
              <a:spLocks/>
            </p:cNvSpPr>
            <p:nvPr/>
          </p:nvSpPr>
          <p:spPr bwMode="auto">
            <a:xfrm>
              <a:off x="5267388" y="5924648"/>
              <a:ext cx="26988" cy="14288"/>
            </a:xfrm>
            <a:custGeom>
              <a:avLst/>
              <a:gdLst>
                <a:gd name="T0" fmla="*/ 0 w 73"/>
                <a:gd name="T1" fmla="*/ 30 h 36"/>
                <a:gd name="T2" fmla="*/ 73 w 73"/>
                <a:gd name="T3" fmla="*/ 36 h 36"/>
                <a:gd name="T4" fmla="*/ 0 w 73"/>
                <a:gd name="T5" fmla="*/ 3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3" h="36">
                  <a:moveTo>
                    <a:pt x="0" y="30"/>
                  </a:moveTo>
                  <a:cubicBezTo>
                    <a:pt x="39" y="0"/>
                    <a:pt x="48" y="1"/>
                    <a:pt x="73" y="36"/>
                  </a:cubicBezTo>
                  <a:cubicBezTo>
                    <a:pt x="48" y="34"/>
                    <a:pt x="27" y="32"/>
                    <a:pt x="0" y="30"/>
                  </a:cubicBezTo>
                  <a:close/>
                </a:path>
              </a:pathLst>
            </a:custGeom>
            <a:grpFill/>
            <a:ln>
              <a:solidFill>
                <a:srgbClr val="13383B"/>
              </a:solidFill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9" name="Freeform 147"/>
            <p:cNvSpPr>
              <a:spLocks/>
            </p:cNvSpPr>
            <p:nvPr/>
          </p:nvSpPr>
          <p:spPr bwMode="auto">
            <a:xfrm>
              <a:off x="5221350" y="5891310"/>
              <a:ext cx="19050" cy="15875"/>
            </a:xfrm>
            <a:custGeom>
              <a:avLst/>
              <a:gdLst>
                <a:gd name="T0" fmla="*/ 52 w 52"/>
                <a:gd name="T1" fmla="*/ 0 h 44"/>
                <a:gd name="T2" fmla="*/ 2 w 52"/>
                <a:gd name="T3" fmla="*/ 22 h 44"/>
                <a:gd name="T4" fmla="*/ 0 w 52"/>
                <a:gd name="T5" fmla="*/ 11 h 44"/>
                <a:gd name="T6" fmla="*/ 52 w 52"/>
                <a:gd name="T7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44">
                  <a:moveTo>
                    <a:pt x="52" y="0"/>
                  </a:moveTo>
                  <a:cubicBezTo>
                    <a:pt x="40" y="44"/>
                    <a:pt x="21" y="33"/>
                    <a:pt x="2" y="22"/>
                  </a:cubicBezTo>
                  <a:cubicBezTo>
                    <a:pt x="1" y="18"/>
                    <a:pt x="1" y="14"/>
                    <a:pt x="0" y="11"/>
                  </a:cubicBezTo>
                  <a:cubicBezTo>
                    <a:pt x="17" y="7"/>
                    <a:pt x="35" y="3"/>
                    <a:pt x="52" y="0"/>
                  </a:cubicBezTo>
                  <a:close/>
                </a:path>
              </a:pathLst>
            </a:custGeom>
            <a:grpFill/>
            <a:ln>
              <a:solidFill>
                <a:srgbClr val="13383B"/>
              </a:solidFill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0" name="Freeform 148"/>
            <p:cNvSpPr>
              <a:spLocks/>
            </p:cNvSpPr>
            <p:nvPr/>
          </p:nvSpPr>
          <p:spPr bwMode="auto">
            <a:xfrm>
              <a:off x="5089586" y="5846859"/>
              <a:ext cx="20638" cy="14288"/>
            </a:xfrm>
            <a:custGeom>
              <a:avLst/>
              <a:gdLst>
                <a:gd name="T0" fmla="*/ 1 w 54"/>
                <a:gd name="T1" fmla="*/ 8 h 38"/>
                <a:gd name="T2" fmla="*/ 51 w 54"/>
                <a:gd name="T3" fmla="*/ 0 h 38"/>
                <a:gd name="T4" fmla="*/ 54 w 54"/>
                <a:gd name="T5" fmla="*/ 10 h 38"/>
                <a:gd name="T6" fmla="*/ 35 w 54"/>
                <a:gd name="T7" fmla="*/ 38 h 38"/>
                <a:gd name="T8" fmla="*/ 0 w 54"/>
                <a:gd name="T9" fmla="*/ 19 h 38"/>
                <a:gd name="T10" fmla="*/ 1 w 54"/>
                <a:gd name="T11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" h="38">
                  <a:moveTo>
                    <a:pt x="1" y="8"/>
                  </a:moveTo>
                  <a:cubicBezTo>
                    <a:pt x="18" y="5"/>
                    <a:pt x="34" y="3"/>
                    <a:pt x="51" y="0"/>
                  </a:cubicBezTo>
                  <a:cubicBezTo>
                    <a:pt x="52" y="3"/>
                    <a:pt x="53" y="7"/>
                    <a:pt x="54" y="10"/>
                  </a:cubicBezTo>
                  <a:cubicBezTo>
                    <a:pt x="48" y="19"/>
                    <a:pt x="42" y="28"/>
                    <a:pt x="35" y="38"/>
                  </a:cubicBezTo>
                  <a:cubicBezTo>
                    <a:pt x="22" y="31"/>
                    <a:pt x="11" y="25"/>
                    <a:pt x="0" y="19"/>
                  </a:cubicBezTo>
                  <a:cubicBezTo>
                    <a:pt x="0" y="15"/>
                    <a:pt x="0" y="12"/>
                    <a:pt x="1" y="8"/>
                  </a:cubicBezTo>
                  <a:close/>
                </a:path>
              </a:pathLst>
            </a:custGeom>
            <a:grpFill/>
            <a:ln>
              <a:solidFill>
                <a:srgbClr val="13383B"/>
              </a:solidFill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1" name="Freeform 149"/>
            <p:cNvSpPr>
              <a:spLocks/>
            </p:cNvSpPr>
            <p:nvPr/>
          </p:nvSpPr>
          <p:spPr bwMode="auto">
            <a:xfrm>
              <a:off x="5045135" y="5434102"/>
              <a:ext cx="34925" cy="1588"/>
            </a:xfrm>
            <a:custGeom>
              <a:avLst/>
              <a:gdLst>
                <a:gd name="T0" fmla="*/ 93 w 94"/>
                <a:gd name="T1" fmla="*/ 6 h 6"/>
                <a:gd name="T2" fmla="*/ 0 w 94"/>
                <a:gd name="T3" fmla="*/ 6 h 6"/>
                <a:gd name="T4" fmla="*/ 1 w 94"/>
                <a:gd name="T5" fmla="*/ 0 h 6"/>
                <a:gd name="T6" fmla="*/ 94 w 94"/>
                <a:gd name="T7" fmla="*/ 0 h 6"/>
                <a:gd name="T8" fmla="*/ 93 w 94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6">
                  <a:moveTo>
                    <a:pt x="93" y="6"/>
                  </a:moveTo>
                  <a:cubicBezTo>
                    <a:pt x="62" y="6"/>
                    <a:pt x="31" y="6"/>
                    <a:pt x="0" y="6"/>
                  </a:cubicBezTo>
                  <a:cubicBezTo>
                    <a:pt x="0" y="4"/>
                    <a:pt x="1" y="2"/>
                    <a:pt x="1" y="0"/>
                  </a:cubicBezTo>
                  <a:cubicBezTo>
                    <a:pt x="32" y="0"/>
                    <a:pt x="63" y="0"/>
                    <a:pt x="94" y="0"/>
                  </a:cubicBezTo>
                  <a:cubicBezTo>
                    <a:pt x="93" y="2"/>
                    <a:pt x="93" y="4"/>
                    <a:pt x="93" y="6"/>
                  </a:cubicBezTo>
                  <a:close/>
                </a:path>
              </a:pathLst>
            </a:custGeom>
            <a:grpFill/>
            <a:ln>
              <a:solidFill>
                <a:srgbClr val="13383B"/>
              </a:solidFill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2" name="Freeform 150"/>
            <p:cNvSpPr>
              <a:spLocks/>
            </p:cNvSpPr>
            <p:nvPr/>
          </p:nvSpPr>
          <p:spPr bwMode="auto">
            <a:xfrm>
              <a:off x="4938772" y="5434102"/>
              <a:ext cx="34925" cy="1588"/>
            </a:xfrm>
            <a:custGeom>
              <a:avLst/>
              <a:gdLst>
                <a:gd name="T0" fmla="*/ 0 w 94"/>
                <a:gd name="T1" fmla="*/ 0 h 5"/>
                <a:gd name="T2" fmla="*/ 94 w 94"/>
                <a:gd name="T3" fmla="*/ 0 h 5"/>
                <a:gd name="T4" fmla="*/ 94 w 94"/>
                <a:gd name="T5" fmla="*/ 5 h 5"/>
                <a:gd name="T6" fmla="*/ 0 w 94"/>
                <a:gd name="T7" fmla="*/ 5 h 5"/>
                <a:gd name="T8" fmla="*/ 0 w 94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5">
                  <a:moveTo>
                    <a:pt x="0" y="0"/>
                  </a:moveTo>
                  <a:cubicBezTo>
                    <a:pt x="31" y="0"/>
                    <a:pt x="62" y="0"/>
                    <a:pt x="94" y="0"/>
                  </a:cubicBezTo>
                  <a:cubicBezTo>
                    <a:pt x="94" y="2"/>
                    <a:pt x="94" y="4"/>
                    <a:pt x="94" y="5"/>
                  </a:cubicBezTo>
                  <a:cubicBezTo>
                    <a:pt x="63" y="5"/>
                    <a:pt x="32" y="5"/>
                    <a:pt x="0" y="5"/>
                  </a:cubicBezTo>
                  <a:cubicBezTo>
                    <a:pt x="0" y="4"/>
                    <a:pt x="0" y="2"/>
                    <a:pt x="0" y="0"/>
                  </a:cubicBezTo>
                  <a:close/>
                </a:path>
              </a:pathLst>
            </a:custGeom>
            <a:grpFill/>
            <a:ln>
              <a:solidFill>
                <a:srgbClr val="13383B"/>
              </a:solidFill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3" name="Freeform 151"/>
            <p:cNvSpPr>
              <a:spLocks/>
            </p:cNvSpPr>
            <p:nvPr/>
          </p:nvSpPr>
          <p:spPr bwMode="auto">
            <a:xfrm>
              <a:off x="4778432" y="5416639"/>
              <a:ext cx="33338" cy="1588"/>
            </a:xfrm>
            <a:custGeom>
              <a:avLst/>
              <a:gdLst>
                <a:gd name="T0" fmla="*/ 89 w 90"/>
                <a:gd name="T1" fmla="*/ 5 h 5"/>
                <a:gd name="T2" fmla="*/ 0 w 90"/>
                <a:gd name="T3" fmla="*/ 5 h 5"/>
                <a:gd name="T4" fmla="*/ 0 w 90"/>
                <a:gd name="T5" fmla="*/ 0 h 5"/>
                <a:gd name="T6" fmla="*/ 90 w 90"/>
                <a:gd name="T7" fmla="*/ 0 h 5"/>
                <a:gd name="T8" fmla="*/ 89 w 90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5">
                  <a:moveTo>
                    <a:pt x="89" y="5"/>
                  </a:moveTo>
                  <a:cubicBezTo>
                    <a:pt x="60" y="5"/>
                    <a:pt x="30" y="5"/>
                    <a:pt x="0" y="5"/>
                  </a:cubicBezTo>
                  <a:cubicBezTo>
                    <a:pt x="0" y="4"/>
                    <a:pt x="0" y="2"/>
                    <a:pt x="0" y="0"/>
                  </a:cubicBezTo>
                  <a:cubicBezTo>
                    <a:pt x="30" y="0"/>
                    <a:pt x="60" y="0"/>
                    <a:pt x="90" y="0"/>
                  </a:cubicBezTo>
                  <a:cubicBezTo>
                    <a:pt x="90" y="2"/>
                    <a:pt x="89" y="4"/>
                    <a:pt x="89" y="5"/>
                  </a:cubicBezTo>
                  <a:close/>
                </a:path>
              </a:pathLst>
            </a:custGeom>
            <a:grpFill/>
            <a:ln>
              <a:solidFill>
                <a:srgbClr val="13383B"/>
              </a:solidFill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4" name="Группа 124"/>
          <p:cNvGrpSpPr/>
          <p:nvPr/>
        </p:nvGrpSpPr>
        <p:grpSpPr>
          <a:xfrm>
            <a:off x="1401015" y="1021062"/>
            <a:ext cx="1109261" cy="969174"/>
            <a:chOff x="1939948" y="5434102"/>
            <a:chExt cx="957274" cy="720737"/>
          </a:xfrm>
          <a:solidFill>
            <a:srgbClr val="0F8DAE"/>
          </a:solidFill>
        </p:grpSpPr>
        <p:sp>
          <p:nvSpPr>
            <p:cNvPr id="95" name="Freeform 60"/>
            <p:cNvSpPr>
              <a:spLocks/>
            </p:cNvSpPr>
            <p:nvPr/>
          </p:nvSpPr>
          <p:spPr bwMode="auto">
            <a:xfrm>
              <a:off x="2505105" y="5886547"/>
              <a:ext cx="392117" cy="225429"/>
            </a:xfrm>
            <a:custGeom>
              <a:avLst/>
              <a:gdLst>
                <a:gd name="T0" fmla="*/ 0 w 1089"/>
                <a:gd name="T1" fmla="*/ 278 h 626"/>
                <a:gd name="T2" fmla="*/ 25 w 1089"/>
                <a:gd name="T3" fmla="*/ 235 h 626"/>
                <a:gd name="T4" fmla="*/ 82 w 1089"/>
                <a:gd name="T5" fmla="*/ 192 h 626"/>
                <a:gd name="T6" fmla="*/ 333 w 1089"/>
                <a:gd name="T7" fmla="*/ 85 h 626"/>
                <a:gd name="T8" fmla="*/ 534 w 1089"/>
                <a:gd name="T9" fmla="*/ 2 h 626"/>
                <a:gd name="T10" fmla="*/ 551 w 1089"/>
                <a:gd name="T11" fmla="*/ 4 h 626"/>
                <a:gd name="T12" fmla="*/ 700 w 1089"/>
                <a:gd name="T13" fmla="*/ 103 h 626"/>
                <a:gd name="T14" fmla="*/ 843 w 1089"/>
                <a:gd name="T15" fmla="*/ 201 h 626"/>
                <a:gd name="T16" fmla="*/ 1013 w 1089"/>
                <a:gd name="T17" fmla="*/ 341 h 626"/>
                <a:gd name="T18" fmla="*/ 1089 w 1089"/>
                <a:gd name="T19" fmla="*/ 413 h 626"/>
                <a:gd name="T20" fmla="*/ 1015 w 1089"/>
                <a:gd name="T21" fmla="*/ 504 h 626"/>
                <a:gd name="T22" fmla="*/ 923 w 1089"/>
                <a:gd name="T23" fmla="*/ 558 h 626"/>
                <a:gd name="T24" fmla="*/ 814 w 1089"/>
                <a:gd name="T25" fmla="*/ 618 h 626"/>
                <a:gd name="T26" fmla="*/ 785 w 1089"/>
                <a:gd name="T27" fmla="*/ 625 h 626"/>
                <a:gd name="T28" fmla="*/ 579 w 1089"/>
                <a:gd name="T29" fmla="*/ 592 h 626"/>
                <a:gd name="T30" fmla="*/ 537 w 1089"/>
                <a:gd name="T31" fmla="*/ 545 h 626"/>
                <a:gd name="T32" fmla="*/ 532 w 1089"/>
                <a:gd name="T33" fmla="*/ 511 h 626"/>
                <a:gd name="T34" fmla="*/ 377 w 1089"/>
                <a:gd name="T35" fmla="*/ 545 h 626"/>
                <a:gd name="T36" fmla="*/ 337 w 1089"/>
                <a:gd name="T37" fmla="*/ 555 h 626"/>
                <a:gd name="T38" fmla="*/ 247 w 1089"/>
                <a:gd name="T39" fmla="*/ 510 h 626"/>
                <a:gd name="T40" fmla="*/ 168 w 1089"/>
                <a:gd name="T41" fmla="*/ 342 h 626"/>
                <a:gd name="T42" fmla="*/ 122 w 1089"/>
                <a:gd name="T43" fmla="*/ 305 h 626"/>
                <a:gd name="T44" fmla="*/ 0 w 1089"/>
                <a:gd name="T45" fmla="*/ 278 h 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89" h="626">
                  <a:moveTo>
                    <a:pt x="0" y="278"/>
                  </a:moveTo>
                  <a:cubicBezTo>
                    <a:pt x="10" y="262"/>
                    <a:pt x="17" y="248"/>
                    <a:pt x="25" y="235"/>
                  </a:cubicBezTo>
                  <a:cubicBezTo>
                    <a:pt x="38" y="213"/>
                    <a:pt x="57" y="201"/>
                    <a:pt x="82" y="192"/>
                  </a:cubicBezTo>
                  <a:cubicBezTo>
                    <a:pt x="167" y="159"/>
                    <a:pt x="250" y="121"/>
                    <a:pt x="333" y="85"/>
                  </a:cubicBezTo>
                  <a:cubicBezTo>
                    <a:pt x="400" y="57"/>
                    <a:pt x="467" y="29"/>
                    <a:pt x="534" y="2"/>
                  </a:cubicBezTo>
                  <a:cubicBezTo>
                    <a:pt x="538" y="0"/>
                    <a:pt x="547" y="1"/>
                    <a:pt x="551" y="4"/>
                  </a:cubicBezTo>
                  <a:cubicBezTo>
                    <a:pt x="601" y="37"/>
                    <a:pt x="651" y="70"/>
                    <a:pt x="700" y="103"/>
                  </a:cubicBezTo>
                  <a:cubicBezTo>
                    <a:pt x="748" y="136"/>
                    <a:pt x="797" y="166"/>
                    <a:pt x="843" y="201"/>
                  </a:cubicBezTo>
                  <a:cubicBezTo>
                    <a:pt x="901" y="246"/>
                    <a:pt x="957" y="293"/>
                    <a:pt x="1013" y="341"/>
                  </a:cubicBezTo>
                  <a:cubicBezTo>
                    <a:pt x="1039" y="363"/>
                    <a:pt x="1063" y="388"/>
                    <a:pt x="1089" y="413"/>
                  </a:cubicBezTo>
                  <a:cubicBezTo>
                    <a:pt x="1065" y="444"/>
                    <a:pt x="1044" y="479"/>
                    <a:pt x="1015" y="504"/>
                  </a:cubicBezTo>
                  <a:cubicBezTo>
                    <a:pt x="989" y="527"/>
                    <a:pt x="954" y="540"/>
                    <a:pt x="923" y="558"/>
                  </a:cubicBezTo>
                  <a:cubicBezTo>
                    <a:pt x="887" y="578"/>
                    <a:pt x="851" y="598"/>
                    <a:pt x="814" y="618"/>
                  </a:cubicBezTo>
                  <a:cubicBezTo>
                    <a:pt x="806" y="622"/>
                    <a:pt x="794" y="626"/>
                    <a:pt x="785" y="625"/>
                  </a:cubicBezTo>
                  <a:cubicBezTo>
                    <a:pt x="716" y="614"/>
                    <a:pt x="648" y="601"/>
                    <a:pt x="579" y="592"/>
                  </a:cubicBezTo>
                  <a:cubicBezTo>
                    <a:pt x="548" y="587"/>
                    <a:pt x="538" y="572"/>
                    <a:pt x="537" y="545"/>
                  </a:cubicBezTo>
                  <a:cubicBezTo>
                    <a:pt x="536" y="536"/>
                    <a:pt x="534" y="526"/>
                    <a:pt x="532" y="511"/>
                  </a:cubicBezTo>
                  <a:cubicBezTo>
                    <a:pt x="478" y="523"/>
                    <a:pt x="428" y="534"/>
                    <a:pt x="377" y="545"/>
                  </a:cubicBezTo>
                  <a:cubicBezTo>
                    <a:pt x="364" y="548"/>
                    <a:pt x="351" y="552"/>
                    <a:pt x="337" y="555"/>
                  </a:cubicBezTo>
                  <a:cubicBezTo>
                    <a:pt x="299" y="562"/>
                    <a:pt x="264" y="545"/>
                    <a:pt x="247" y="510"/>
                  </a:cubicBezTo>
                  <a:cubicBezTo>
                    <a:pt x="220" y="454"/>
                    <a:pt x="193" y="399"/>
                    <a:pt x="168" y="342"/>
                  </a:cubicBezTo>
                  <a:cubicBezTo>
                    <a:pt x="159" y="321"/>
                    <a:pt x="146" y="309"/>
                    <a:pt x="122" y="305"/>
                  </a:cubicBezTo>
                  <a:cubicBezTo>
                    <a:pt x="82" y="298"/>
                    <a:pt x="43" y="288"/>
                    <a:pt x="0" y="278"/>
                  </a:cubicBezTo>
                  <a:close/>
                </a:path>
              </a:pathLst>
            </a:custGeom>
            <a:grpFill/>
            <a:ln>
              <a:solidFill>
                <a:srgbClr val="13383B"/>
              </a:solidFill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6" name="Freeform 61"/>
            <p:cNvSpPr>
              <a:spLocks/>
            </p:cNvSpPr>
            <p:nvPr/>
          </p:nvSpPr>
          <p:spPr bwMode="auto">
            <a:xfrm>
              <a:off x="2078063" y="5449977"/>
              <a:ext cx="274641" cy="438157"/>
            </a:xfrm>
            <a:custGeom>
              <a:avLst/>
              <a:gdLst>
                <a:gd name="T0" fmla="*/ 0 w 763"/>
                <a:gd name="T1" fmla="*/ 504 h 1214"/>
                <a:gd name="T2" fmla="*/ 111 w 763"/>
                <a:gd name="T3" fmla="*/ 157 h 1214"/>
                <a:gd name="T4" fmla="*/ 137 w 763"/>
                <a:gd name="T5" fmla="*/ 65 h 1214"/>
                <a:gd name="T6" fmla="*/ 135 w 763"/>
                <a:gd name="T7" fmla="*/ 41 h 1214"/>
                <a:gd name="T8" fmla="*/ 144 w 763"/>
                <a:gd name="T9" fmla="*/ 0 h 1214"/>
                <a:gd name="T10" fmla="*/ 635 w 763"/>
                <a:gd name="T11" fmla="*/ 225 h 1214"/>
                <a:gd name="T12" fmla="*/ 574 w 763"/>
                <a:gd name="T13" fmla="*/ 289 h 1214"/>
                <a:gd name="T14" fmla="*/ 745 w 763"/>
                <a:gd name="T15" fmla="*/ 328 h 1214"/>
                <a:gd name="T16" fmla="*/ 706 w 763"/>
                <a:gd name="T17" fmla="*/ 446 h 1214"/>
                <a:gd name="T18" fmla="*/ 709 w 763"/>
                <a:gd name="T19" fmla="*/ 391 h 1214"/>
                <a:gd name="T20" fmla="*/ 640 w 763"/>
                <a:gd name="T21" fmla="*/ 329 h 1214"/>
                <a:gd name="T22" fmla="*/ 598 w 763"/>
                <a:gd name="T23" fmla="*/ 373 h 1214"/>
                <a:gd name="T24" fmla="*/ 601 w 763"/>
                <a:gd name="T25" fmla="*/ 529 h 1214"/>
                <a:gd name="T26" fmla="*/ 585 w 763"/>
                <a:gd name="T27" fmla="*/ 584 h 1214"/>
                <a:gd name="T28" fmla="*/ 553 w 763"/>
                <a:gd name="T29" fmla="*/ 628 h 1214"/>
                <a:gd name="T30" fmla="*/ 550 w 763"/>
                <a:gd name="T31" fmla="*/ 682 h 1214"/>
                <a:gd name="T32" fmla="*/ 636 w 763"/>
                <a:gd name="T33" fmla="*/ 859 h 1214"/>
                <a:gd name="T34" fmla="*/ 611 w 763"/>
                <a:gd name="T35" fmla="*/ 973 h 1214"/>
                <a:gd name="T36" fmla="*/ 441 w 763"/>
                <a:gd name="T37" fmla="*/ 1161 h 1214"/>
                <a:gd name="T38" fmla="*/ 392 w 763"/>
                <a:gd name="T39" fmla="*/ 1201 h 1214"/>
                <a:gd name="T40" fmla="*/ 306 w 763"/>
                <a:gd name="T41" fmla="*/ 1166 h 1214"/>
                <a:gd name="T42" fmla="*/ 315 w 763"/>
                <a:gd name="T43" fmla="*/ 1086 h 1214"/>
                <a:gd name="T44" fmla="*/ 429 w 763"/>
                <a:gd name="T45" fmla="*/ 960 h 1214"/>
                <a:gd name="T46" fmla="*/ 471 w 763"/>
                <a:gd name="T47" fmla="*/ 913 h 1214"/>
                <a:gd name="T48" fmla="*/ 473 w 763"/>
                <a:gd name="T49" fmla="*/ 858 h 1214"/>
                <a:gd name="T50" fmla="*/ 416 w 763"/>
                <a:gd name="T51" fmla="*/ 744 h 1214"/>
                <a:gd name="T52" fmla="*/ 401 w 763"/>
                <a:gd name="T53" fmla="*/ 724 h 1214"/>
                <a:gd name="T54" fmla="*/ 346 w 763"/>
                <a:gd name="T55" fmla="*/ 666 h 1214"/>
                <a:gd name="T56" fmla="*/ 320 w 763"/>
                <a:gd name="T57" fmla="*/ 648 h 1214"/>
                <a:gd name="T58" fmla="*/ 75 w 763"/>
                <a:gd name="T59" fmla="*/ 536 h 1214"/>
                <a:gd name="T60" fmla="*/ 0 w 763"/>
                <a:gd name="T61" fmla="*/ 504 h 1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63" h="1214">
                  <a:moveTo>
                    <a:pt x="0" y="504"/>
                  </a:moveTo>
                  <a:cubicBezTo>
                    <a:pt x="38" y="385"/>
                    <a:pt x="75" y="271"/>
                    <a:pt x="111" y="157"/>
                  </a:cubicBezTo>
                  <a:cubicBezTo>
                    <a:pt x="121" y="127"/>
                    <a:pt x="129" y="96"/>
                    <a:pt x="137" y="65"/>
                  </a:cubicBezTo>
                  <a:cubicBezTo>
                    <a:pt x="139" y="58"/>
                    <a:pt x="134" y="49"/>
                    <a:pt x="135" y="41"/>
                  </a:cubicBezTo>
                  <a:cubicBezTo>
                    <a:pt x="136" y="28"/>
                    <a:pt x="140" y="16"/>
                    <a:pt x="144" y="0"/>
                  </a:cubicBezTo>
                  <a:cubicBezTo>
                    <a:pt x="308" y="75"/>
                    <a:pt x="468" y="149"/>
                    <a:pt x="635" y="225"/>
                  </a:cubicBezTo>
                  <a:cubicBezTo>
                    <a:pt x="615" y="246"/>
                    <a:pt x="598" y="264"/>
                    <a:pt x="574" y="289"/>
                  </a:cubicBezTo>
                  <a:cubicBezTo>
                    <a:pt x="644" y="273"/>
                    <a:pt x="705" y="262"/>
                    <a:pt x="745" y="328"/>
                  </a:cubicBezTo>
                  <a:cubicBezTo>
                    <a:pt x="763" y="357"/>
                    <a:pt x="750" y="398"/>
                    <a:pt x="706" y="446"/>
                  </a:cubicBezTo>
                  <a:cubicBezTo>
                    <a:pt x="707" y="428"/>
                    <a:pt x="708" y="410"/>
                    <a:pt x="709" y="391"/>
                  </a:cubicBezTo>
                  <a:cubicBezTo>
                    <a:pt x="711" y="353"/>
                    <a:pt x="676" y="321"/>
                    <a:pt x="640" y="329"/>
                  </a:cubicBezTo>
                  <a:cubicBezTo>
                    <a:pt x="616" y="334"/>
                    <a:pt x="598" y="348"/>
                    <a:pt x="598" y="373"/>
                  </a:cubicBezTo>
                  <a:cubicBezTo>
                    <a:pt x="597" y="425"/>
                    <a:pt x="597" y="478"/>
                    <a:pt x="601" y="529"/>
                  </a:cubicBezTo>
                  <a:cubicBezTo>
                    <a:pt x="603" y="552"/>
                    <a:pt x="600" y="568"/>
                    <a:pt x="585" y="584"/>
                  </a:cubicBezTo>
                  <a:cubicBezTo>
                    <a:pt x="573" y="598"/>
                    <a:pt x="565" y="615"/>
                    <a:pt x="553" y="628"/>
                  </a:cubicBezTo>
                  <a:cubicBezTo>
                    <a:pt x="534" y="647"/>
                    <a:pt x="540" y="662"/>
                    <a:pt x="550" y="682"/>
                  </a:cubicBezTo>
                  <a:cubicBezTo>
                    <a:pt x="580" y="740"/>
                    <a:pt x="608" y="799"/>
                    <a:pt x="636" y="859"/>
                  </a:cubicBezTo>
                  <a:cubicBezTo>
                    <a:pt x="656" y="900"/>
                    <a:pt x="646" y="935"/>
                    <a:pt x="611" y="973"/>
                  </a:cubicBezTo>
                  <a:cubicBezTo>
                    <a:pt x="553" y="1035"/>
                    <a:pt x="498" y="1099"/>
                    <a:pt x="441" y="1161"/>
                  </a:cubicBezTo>
                  <a:cubicBezTo>
                    <a:pt x="427" y="1177"/>
                    <a:pt x="410" y="1193"/>
                    <a:pt x="392" y="1201"/>
                  </a:cubicBezTo>
                  <a:cubicBezTo>
                    <a:pt x="360" y="1214"/>
                    <a:pt x="327" y="1199"/>
                    <a:pt x="306" y="1166"/>
                  </a:cubicBezTo>
                  <a:cubicBezTo>
                    <a:pt x="290" y="1141"/>
                    <a:pt x="292" y="1113"/>
                    <a:pt x="315" y="1086"/>
                  </a:cubicBezTo>
                  <a:cubicBezTo>
                    <a:pt x="352" y="1044"/>
                    <a:pt x="391" y="1002"/>
                    <a:pt x="429" y="960"/>
                  </a:cubicBezTo>
                  <a:cubicBezTo>
                    <a:pt x="443" y="945"/>
                    <a:pt x="456" y="928"/>
                    <a:pt x="471" y="913"/>
                  </a:cubicBezTo>
                  <a:cubicBezTo>
                    <a:pt x="490" y="895"/>
                    <a:pt x="481" y="875"/>
                    <a:pt x="473" y="858"/>
                  </a:cubicBezTo>
                  <a:cubicBezTo>
                    <a:pt x="455" y="819"/>
                    <a:pt x="436" y="782"/>
                    <a:pt x="416" y="744"/>
                  </a:cubicBezTo>
                  <a:cubicBezTo>
                    <a:pt x="412" y="737"/>
                    <a:pt x="406" y="731"/>
                    <a:pt x="401" y="724"/>
                  </a:cubicBezTo>
                  <a:cubicBezTo>
                    <a:pt x="383" y="705"/>
                    <a:pt x="365" y="684"/>
                    <a:pt x="346" y="666"/>
                  </a:cubicBezTo>
                  <a:cubicBezTo>
                    <a:pt x="339" y="658"/>
                    <a:pt x="329" y="653"/>
                    <a:pt x="320" y="648"/>
                  </a:cubicBezTo>
                  <a:cubicBezTo>
                    <a:pt x="238" y="611"/>
                    <a:pt x="157" y="573"/>
                    <a:pt x="75" y="536"/>
                  </a:cubicBezTo>
                  <a:cubicBezTo>
                    <a:pt x="51" y="525"/>
                    <a:pt x="26" y="516"/>
                    <a:pt x="0" y="504"/>
                  </a:cubicBezTo>
                  <a:close/>
                </a:path>
              </a:pathLst>
            </a:custGeom>
            <a:grpFill/>
            <a:ln>
              <a:solidFill>
                <a:srgbClr val="13383B"/>
              </a:solidFill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7" name="Freeform 62"/>
            <p:cNvSpPr>
              <a:spLocks/>
            </p:cNvSpPr>
            <p:nvPr/>
          </p:nvSpPr>
          <p:spPr bwMode="auto">
            <a:xfrm>
              <a:off x="2105050" y="5807171"/>
              <a:ext cx="492131" cy="207966"/>
            </a:xfrm>
            <a:custGeom>
              <a:avLst/>
              <a:gdLst>
                <a:gd name="T0" fmla="*/ 1369 w 1369"/>
                <a:gd name="T1" fmla="*/ 172 h 576"/>
                <a:gd name="T2" fmla="*/ 1173 w 1369"/>
                <a:gd name="T3" fmla="*/ 108 h 576"/>
                <a:gd name="T4" fmla="*/ 1054 w 1369"/>
                <a:gd name="T5" fmla="*/ 167 h 576"/>
                <a:gd name="T6" fmla="*/ 1009 w 1369"/>
                <a:gd name="T7" fmla="*/ 311 h 576"/>
                <a:gd name="T8" fmla="*/ 902 w 1369"/>
                <a:gd name="T9" fmla="*/ 271 h 576"/>
                <a:gd name="T10" fmla="*/ 862 w 1369"/>
                <a:gd name="T11" fmla="*/ 367 h 576"/>
                <a:gd name="T12" fmla="*/ 816 w 1369"/>
                <a:gd name="T13" fmla="*/ 462 h 576"/>
                <a:gd name="T14" fmla="*/ 785 w 1369"/>
                <a:gd name="T15" fmla="*/ 364 h 576"/>
                <a:gd name="T16" fmla="*/ 424 w 1369"/>
                <a:gd name="T17" fmla="*/ 476 h 576"/>
                <a:gd name="T18" fmla="*/ 452 w 1369"/>
                <a:gd name="T19" fmla="*/ 568 h 576"/>
                <a:gd name="T20" fmla="*/ 269 w 1369"/>
                <a:gd name="T21" fmla="*/ 530 h 576"/>
                <a:gd name="T22" fmla="*/ 255 w 1369"/>
                <a:gd name="T23" fmla="*/ 576 h 576"/>
                <a:gd name="T24" fmla="*/ 163 w 1369"/>
                <a:gd name="T25" fmla="*/ 494 h 576"/>
                <a:gd name="T26" fmla="*/ 126 w 1369"/>
                <a:gd name="T27" fmla="*/ 478 h 576"/>
                <a:gd name="T28" fmla="*/ 1 w 1369"/>
                <a:gd name="T29" fmla="*/ 478 h 576"/>
                <a:gd name="T30" fmla="*/ 0 w 1369"/>
                <a:gd name="T31" fmla="*/ 470 h 576"/>
                <a:gd name="T32" fmla="*/ 56 w 1369"/>
                <a:gd name="T33" fmla="*/ 434 h 576"/>
                <a:gd name="T34" fmla="*/ 231 w 1369"/>
                <a:gd name="T35" fmla="*/ 332 h 576"/>
                <a:gd name="T36" fmla="*/ 402 w 1369"/>
                <a:gd name="T37" fmla="*/ 225 h 576"/>
                <a:gd name="T38" fmla="*/ 487 w 1369"/>
                <a:gd name="T39" fmla="*/ 120 h 576"/>
                <a:gd name="T40" fmla="*/ 526 w 1369"/>
                <a:gd name="T41" fmla="*/ 66 h 576"/>
                <a:gd name="T42" fmla="*/ 546 w 1369"/>
                <a:gd name="T43" fmla="*/ 60 h 576"/>
                <a:gd name="T44" fmla="*/ 968 w 1369"/>
                <a:gd name="T45" fmla="*/ 35 h 576"/>
                <a:gd name="T46" fmla="*/ 1204 w 1369"/>
                <a:gd name="T47" fmla="*/ 3 h 576"/>
                <a:gd name="T48" fmla="*/ 1250 w 1369"/>
                <a:gd name="T49" fmla="*/ 21 h 576"/>
                <a:gd name="T50" fmla="*/ 1354 w 1369"/>
                <a:gd name="T51" fmla="*/ 148 h 576"/>
                <a:gd name="T52" fmla="*/ 1369 w 1369"/>
                <a:gd name="T53" fmla="*/ 172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369" h="576">
                  <a:moveTo>
                    <a:pt x="1369" y="172"/>
                  </a:moveTo>
                  <a:cubicBezTo>
                    <a:pt x="1299" y="149"/>
                    <a:pt x="1236" y="130"/>
                    <a:pt x="1173" y="108"/>
                  </a:cubicBezTo>
                  <a:cubicBezTo>
                    <a:pt x="1099" y="82"/>
                    <a:pt x="1078" y="91"/>
                    <a:pt x="1054" y="167"/>
                  </a:cubicBezTo>
                  <a:cubicBezTo>
                    <a:pt x="1039" y="214"/>
                    <a:pt x="1025" y="261"/>
                    <a:pt x="1009" y="311"/>
                  </a:cubicBezTo>
                  <a:cubicBezTo>
                    <a:pt x="972" y="297"/>
                    <a:pt x="938" y="284"/>
                    <a:pt x="902" y="271"/>
                  </a:cubicBezTo>
                  <a:cubicBezTo>
                    <a:pt x="889" y="302"/>
                    <a:pt x="875" y="335"/>
                    <a:pt x="862" y="367"/>
                  </a:cubicBezTo>
                  <a:cubicBezTo>
                    <a:pt x="849" y="399"/>
                    <a:pt x="836" y="431"/>
                    <a:pt x="816" y="462"/>
                  </a:cubicBezTo>
                  <a:cubicBezTo>
                    <a:pt x="806" y="431"/>
                    <a:pt x="796" y="399"/>
                    <a:pt x="785" y="364"/>
                  </a:cubicBezTo>
                  <a:cubicBezTo>
                    <a:pt x="664" y="402"/>
                    <a:pt x="545" y="438"/>
                    <a:pt x="424" y="476"/>
                  </a:cubicBezTo>
                  <a:cubicBezTo>
                    <a:pt x="433" y="506"/>
                    <a:pt x="442" y="534"/>
                    <a:pt x="452" y="568"/>
                  </a:cubicBezTo>
                  <a:cubicBezTo>
                    <a:pt x="388" y="555"/>
                    <a:pt x="329" y="542"/>
                    <a:pt x="269" y="530"/>
                  </a:cubicBezTo>
                  <a:cubicBezTo>
                    <a:pt x="264" y="547"/>
                    <a:pt x="260" y="561"/>
                    <a:pt x="255" y="576"/>
                  </a:cubicBezTo>
                  <a:cubicBezTo>
                    <a:pt x="224" y="548"/>
                    <a:pt x="195" y="520"/>
                    <a:pt x="163" y="494"/>
                  </a:cubicBezTo>
                  <a:cubicBezTo>
                    <a:pt x="153" y="486"/>
                    <a:pt x="139" y="479"/>
                    <a:pt x="126" y="478"/>
                  </a:cubicBezTo>
                  <a:cubicBezTo>
                    <a:pt x="84" y="476"/>
                    <a:pt x="43" y="478"/>
                    <a:pt x="1" y="478"/>
                  </a:cubicBezTo>
                  <a:cubicBezTo>
                    <a:pt x="1" y="475"/>
                    <a:pt x="0" y="473"/>
                    <a:pt x="0" y="470"/>
                  </a:cubicBezTo>
                  <a:cubicBezTo>
                    <a:pt x="18" y="458"/>
                    <a:pt x="37" y="445"/>
                    <a:pt x="56" y="434"/>
                  </a:cubicBezTo>
                  <a:cubicBezTo>
                    <a:pt x="114" y="400"/>
                    <a:pt x="173" y="367"/>
                    <a:pt x="231" y="332"/>
                  </a:cubicBezTo>
                  <a:cubicBezTo>
                    <a:pt x="289" y="298"/>
                    <a:pt x="349" y="266"/>
                    <a:pt x="402" y="225"/>
                  </a:cubicBezTo>
                  <a:cubicBezTo>
                    <a:pt x="437" y="198"/>
                    <a:pt x="459" y="156"/>
                    <a:pt x="487" y="120"/>
                  </a:cubicBezTo>
                  <a:cubicBezTo>
                    <a:pt x="500" y="102"/>
                    <a:pt x="512" y="83"/>
                    <a:pt x="526" y="66"/>
                  </a:cubicBezTo>
                  <a:cubicBezTo>
                    <a:pt x="530" y="62"/>
                    <a:pt x="539" y="60"/>
                    <a:pt x="546" y="60"/>
                  </a:cubicBezTo>
                  <a:cubicBezTo>
                    <a:pt x="687" y="52"/>
                    <a:pt x="827" y="46"/>
                    <a:pt x="968" y="35"/>
                  </a:cubicBezTo>
                  <a:cubicBezTo>
                    <a:pt x="1047" y="29"/>
                    <a:pt x="1125" y="15"/>
                    <a:pt x="1204" y="3"/>
                  </a:cubicBezTo>
                  <a:cubicBezTo>
                    <a:pt x="1224" y="0"/>
                    <a:pt x="1237" y="3"/>
                    <a:pt x="1250" y="21"/>
                  </a:cubicBezTo>
                  <a:cubicBezTo>
                    <a:pt x="1283" y="65"/>
                    <a:pt x="1319" y="106"/>
                    <a:pt x="1354" y="148"/>
                  </a:cubicBezTo>
                  <a:cubicBezTo>
                    <a:pt x="1359" y="154"/>
                    <a:pt x="1362" y="160"/>
                    <a:pt x="1369" y="172"/>
                  </a:cubicBezTo>
                  <a:close/>
                </a:path>
              </a:pathLst>
            </a:custGeom>
            <a:grpFill/>
            <a:ln>
              <a:solidFill>
                <a:srgbClr val="13383B"/>
              </a:solidFill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8" name="Freeform 63"/>
            <p:cNvSpPr>
              <a:spLocks/>
            </p:cNvSpPr>
            <p:nvPr/>
          </p:nvSpPr>
          <p:spPr bwMode="auto">
            <a:xfrm>
              <a:off x="1939948" y="5986561"/>
              <a:ext cx="396880" cy="155578"/>
            </a:xfrm>
            <a:custGeom>
              <a:avLst/>
              <a:gdLst>
                <a:gd name="T0" fmla="*/ 820 w 1103"/>
                <a:gd name="T1" fmla="*/ 379 h 430"/>
                <a:gd name="T2" fmla="*/ 820 w 1103"/>
                <a:gd name="T3" fmla="*/ 354 h 430"/>
                <a:gd name="T4" fmla="*/ 499 w 1103"/>
                <a:gd name="T5" fmla="*/ 281 h 430"/>
                <a:gd name="T6" fmla="*/ 475 w 1103"/>
                <a:gd name="T7" fmla="*/ 370 h 430"/>
                <a:gd name="T8" fmla="*/ 457 w 1103"/>
                <a:gd name="T9" fmla="*/ 413 h 430"/>
                <a:gd name="T10" fmla="*/ 387 w 1103"/>
                <a:gd name="T11" fmla="*/ 426 h 430"/>
                <a:gd name="T12" fmla="*/ 100 w 1103"/>
                <a:gd name="T13" fmla="*/ 368 h 430"/>
                <a:gd name="T14" fmla="*/ 1 w 1103"/>
                <a:gd name="T15" fmla="*/ 351 h 430"/>
                <a:gd name="T16" fmla="*/ 1 w 1103"/>
                <a:gd name="T17" fmla="*/ 332 h 430"/>
                <a:gd name="T18" fmla="*/ 30 w 1103"/>
                <a:gd name="T19" fmla="*/ 193 h 430"/>
                <a:gd name="T20" fmla="*/ 79 w 1103"/>
                <a:gd name="T21" fmla="*/ 128 h 430"/>
                <a:gd name="T22" fmla="*/ 255 w 1103"/>
                <a:gd name="T23" fmla="*/ 13 h 430"/>
                <a:gd name="T24" fmla="*/ 295 w 1103"/>
                <a:gd name="T25" fmla="*/ 0 h 430"/>
                <a:gd name="T26" fmla="*/ 577 w 1103"/>
                <a:gd name="T27" fmla="*/ 3 h 430"/>
                <a:gd name="T28" fmla="*/ 622 w 1103"/>
                <a:gd name="T29" fmla="*/ 24 h 430"/>
                <a:gd name="T30" fmla="*/ 771 w 1103"/>
                <a:gd name="T31" fmla="*/ 162 h 430"/>
                <a:gd name="T32" fmla="*/ 967 w 1103"/>
                <a:gd name="T33" fmla="*/ 244 h 430"/>
                <a:gd name="T34" fmla="*/ 1076 w 1103"/>
                <a:gd name="T35" fmla="*/ 273 h 430"/>
                <a:gd name="T36" fmla="*/ 1088 w 1103"/>
                <a:gd name="T37" fmla="*/ 286 h 430"/>
                <a:gd name="T38" fmla="*/ 1103 w 1103"/>
                <a:gd name="T39" fmla="*/ 398 h 430"/>
                <a:gd name="T40" fmla="*/ 820 w 1103"/>
                <a:gd name="T41" fmla="*/ 379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03" h="430">
                  <a:moveTo>
                    <a:pt x="820" y="379"/>
                  </a:moveTo>
                  <a:cubicBezTo>
                    <a:pt x="820" y="369"/>
                    <a:pt x="820" y="362"/>
                    <a:pt x="820" y="354"/>
                  </a:cubicBezTo>
                  <a:cubicBezTo>
                    <a:pt x="713" y="330"/>
                    <a:pt x="607" y="306"/>
                    <a:pt x="499" y="281"/>
                  </a:cubicBezTo>
                  <a:cubicBezTo>
                    <a:pt x="490" y="313"/>
                    <a:pt x="483" y="342"/>
                    <a:pt x="475" y="370"/>
                  </a:cubicBezTo>
                  <a:cubicBezTo>
                    <a:pt x="470" y="385"/>
                    <a:pt x="468" y="408"/>
                    <a:pt x="457" y="413"/>
                  </a:cubicBezTo>
                  <a:cubicBezTo>
                    <a:pt x="436" y="423"/>
                    <a:pt x="410" y="430"/>
                    <a:pt x="387" y="426"/>
                  </a:cubicBezTo>
                  <a:cubicBezTo>
                    <a:pt x="291" y="409"/>
                    <a:pt x="196" y="388"/>
                    <a:pt x="100" y="368"/>
                  </a:cubicBezTo>
                  <a:cubicBezTo>
                    <a:pt x="68" y="362"/>
                    <a:pt x="35" y="357"/>
                    <a:pt x="1" y="351"/>
                  </a:cubicBezTo>
                  <a:cubicBezTo>
                    <a:pt x="1" y="344"/>
                    <a:pt x="0" y="338"/>
                    <a:pt x="1" y="332"/>
                  </a:cubicBezTo>
                  <a:cubicBezTo>
                    <a:pt x="11" y="285"/>
                    <a:pt x="23" y="239"/>
                    <a:pt x="30" y="193"/>
                  </a:cubicBezTo>
                  <a:cubicBezTo>
                    <a:pt x="35" y="161"/>
                    <a:pt x="56" y="144"/>
                    <a:pt x="79" y="128"/>
                  </a:cubicBezTo>
                  <a:cubicBezTo>
                    <a:pt x="137" y="89"/>
                    <a:pt x="196" y="50"/>
                    <a:pt x="255" y="13"/>
                  </a:cubicBezTo>
                  <a:cubicBezTo>
                    <a:pt x="267" y="5"/>
                    <a:pt x="282" y="0"/>
                    <a:pt x="295" y="0"/>
                  </a:cubicBezTo>
                  <a:cubicBezTo>
                    <a:pt x="389" y="0"/>
                    <a:pt x="483" y="0"/>
                    <a:pt x="577" y="3"/>
                  </a:cubicBezTo>
                  <a:cubicBezTo>
                    <a:pt x="592" y="3"/>
                    <a:pt x="610" y="14"/>
                    <a:pt x="622" y="24"/>
                  </a:cubicBezTo>
                  <a:cubicBezTo>
                    <a:pt x="673" y="69"/>
                    <a:pt x="727" y="112"/>
                    <a:pt x="771" y="162"/>
                  </a:cubicBezTo>
                  <a:cubicBezTo>
                    <a:pt x="825" y="224"/>
                    <a:pt x="897" y="228"/>
                    <a:pt x="967" y="244"/>
                  </a:cubicBezTo>
                  <a:cubicBezTo>
                    <a:pt x="1004" y="252"/>
                    <a:pt x="1040" y="263"/>
                    <a:pt x="1076" y="273"/>
                  </a:cubicBezTo>
                  <a:cubicBezTo>
                    <a:pt x="1081" y="275"/>
                    <a:pt x="1087" y="281"/>
                    <a:pt x="1088" y="286"/>
                  </a:cubicBezTo>
                  <a:cubicBezTo>
                    <a:pt x="1094" y="322"/>
                    <a:pt x="1098" y="357"/>
                    <a:pt x="1103" y="398"/>
                  </a:cubicBezTo>
                  <a:cubicBezTo>
                    <a:pt x="1007" y="392"/>
                    <a:pt x="914" y="386"/>
                    <a:pt x="820" y="379"/>
                  </a:cubicBezTo>
                  <a:close/>
                </a:path>
              </a:pathLst>
            </a:custGeom>
            <a:grpFill/>
            <a:ln>
              <a:solidFill>
                <a:srgbClr val="13383B"/>
              </a:solidFill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9" name="Freeform 64"/>
            <p:cNvSpPr>
              <a:spLocks/>
            </p:cNvSpPr>
            <p:nvPr/>
          </p:nvSpPr>
          <p:spPr bwMode="auto">
            <a:xfrm>
              <a:off x="2314603" y="5986561"/>
              <a:ext cx="284166" cy="147640"/>
            </a:xfrm>
            <a:custGeom>
              <a:avLst/>
              <a:gdLst>
                <a:gd name="T0" fmla="*/ 792 w 792"/>
                <a:gd name="T1" fmla="*/ 289 h 407"/>
                <a:gd name="T2" fmla="*/ 742 w 792"/>
                <a:gd name="T3" fmla="*/ 302 h 407"/>
                <a:gd name="T4" fmla="*/ 742 w 792"/>
                <a:gd name="T5" fmla="*/ 341 h 407"/>
                <a:gd name="T6" fmla="*/ 616 w 792"/>
                <a:gd name="T7" fmla="*/ 356 h 407"/>
                <a:gd name="T8" fmla="*/ 378 w 792"/>
                <a:gd name="T9" fmla="*/ 393 h 407"/>
                <a:gd name="T10" fmla="*/ 148 w 792"/>
                <a:gd name="T11" fmla="*/ 376 h 407"/>
                <a:gd name="T12" fmla="*/ 70 w 792"/>
                <a:gd name="T13" fmla="*/ 286 h 407"/>
                <a:gd name="T14" fmla="*/ 28 w 792"/>
                <a:gd name="T15" fmla="*/ 243 h 407"/>
                <a:gd name="T16" fmla="*/ 0 w 792"/>
                <a:gd name="T17" fmla="*/ 237 h 407"/>
                <a:gd name="T18" fmla="*/ 132 w 792"/>
                <a:gd name="T19" fmla="*/ 43 h 407"/>
                <a:gd name="T20" fmla="*/ 149 w 792"/>
                <a:gd name="T21" fmla="*/ 17 h 407"/>
                <a:gd name="T22" fmla="*/ 169 w 792"/>
                <a:gd name="T23" fmla="*/ 3 h 407"/>
                <a:gd name="T24" fmla="*/ 433 w 792"/>
                <a:gd name="T25" fmla="*/ 7 h 407"/>
                <a:gd name="T26" fmla="*/ 641 w 792"/>
                <a:gd name="T27" fmla="*/ 46 h 407"/>
                <a:gd name="T28" fmla="*/ 672 w 792"/>
                <a:gd name="T29" fmla="*/ 70 h 407"/>
                <a:gd name="T30" fmla="*/ 749 w 792"/>
                <a:gd name="T31" fmla="*/ 228 h 407"/>
                <a:gd name="T32" fmla="*/ 792 w 792"/>
                <a:gd name="T33" fmla="*/ 289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92" h="407">
                  <a:moveTo>
                    <a:pt x="792" y="289"/>
                  </a:moveTo>
                  <a:cubicBezTo>
                    <a:pt x="778" y="292"/>
                    <a:pt x="761" y="297"/>
                    <a:pt x="742" y="302"/>
                  </a:cubicBezTo>
                  <a:cubicBezTo>
                    <a:pt x="742" y="314"/>
                    <a:pt x="742" y="325"/>
                    <a:pt x="742" y="341"/>
                  </a:cubicBezTo>
                  <a:cubicBezTo>
                    <a:pt x="700" y="345"/>
                    <a:pt x="658" y="350"/>
                    <a:pt x="616" y="356"/>
                  </a:cubicBezTo>
                  <a:cubicBezTo>
                    <a:pt x="536" y="367"/>
                    <a:pt x="457" y="379"/>
                    <a:pt x="378" y="393"/>
                  </a:cubicBezTo>
                  <a:cubicBezTo>
                    <a:pt x="299" y="407"/>
                    <a:pt x="224" y="396"/>
                    <a:pt x="148" y="376"/>
                  </a:cubicBezTo>
                  <a:cubicBezTo>
                    <a:pt x="78" y="358"/>
                    <a:pt x="76" y="358"/>
                    <a:pt x="70" y="286"/>
                  </a:cubicBezTo>
                  <a:cubicBezTo>
                    <a:pt x="67" y="256"/>
                    <a:pt x="54" y="246"/>
                    <a:pt x="28" y="243"/>
                  </a:cubicBezTo>
                  <a:cubicBezTo>
                    <a:pt x="20" y="242"/>
                    <a:pt x="12" y="240"/>
                    <a:pt x="0" y="237"/>
                  </a:cubicBezTo>
                  <a:cubicBezTo>
                    <a:pt x="45" y="170"/>
                    <a:pt x="89" y="107"/>
                    <a:pt x="132" y="43"/>
                  </a:cubicBezTo>
                  <a:cubicBezTo>
                    <a:pt x="138" y="34"/>
                    <a:pt x="142" y="24"/>
                    <a:pt x="149" y="17"/>
                  </a:cubicBezTo>
                  <a:cubicBezTo>
                    <a:pt x="154" y="11"/>
                    <a:pt x="162" y="3"/>
                    <a:pt x="169" y="3"/>
                  </a:cubicBezTo>
                  <a:cubicBezTo>
                    <a:pt x="257" y="3"/>
                    <a:pt x="346" y="0"/>
                    <a:pt x="433" y="7"/>
                  </a:cubicBezTo>
                  <a:cubicBezTo>
                    <a:pt x="503" y="13"/>
                    <a:pt x="572" y="31"/>
                    <a:pt x="641" y="46"/>
                  </a:cubicBezTo>
                  <a:cubicBezTo>
                    <a:pt x="653" y="48"/>
                    <a:pt x="667" y="59"/>
                    <a:pt x="672" y="70"/>
                  </a:cubicBezTo>
                  <a:cubicBezTo>
                    <a:pt x="699" y="122"/>
                    <a:pt x="722" y="176"/>
                    <a:pt x="749" y="228"/>
                  </a:cubicBezTo>
                  <a:cubicBezTo>
                    <a:pt x="760" y="250"/>
                    <a:pt x="777" y="268"/>
                    <a:pt x="792" y="289"/>
                  </a:cubicBezTo>
                  <a:close/>
                </a:path>
              </a:pathLst>
            </a:custGeom>
            <a:grpFill/>
            <a:ln>
              <a:solidFill>
                <a:srgbClr val="13383B"/>
              </a:solidFill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0" name="Freeform 65"/>
            <p:cNvSpPr>
              <a:spLocks noEditPoints="1"/>
            </p:cNvSpPr>
            <p:nvPr/>
          </p:nvSpPr>
          <p:spPr bwMode="auto">
            <a:xfrm>
              <a:off x="2560668" y="5723032"/>
              <a:ext cx="193677" cy="188916"/>
            </a:xfrm>
            <a:custGeom>
              <a:avLst/>
              <a:gdLst>
                <a:gd name="T0" fmla="*/ 237 w 539"/>
                <a:gd name="T1" fmla="*/ 273 h 526"/>
                <a:gd name="T2" fmla="*/ 390 w 539"/>
                <a:gd name="T3" fmla="*/ 324 h 526"/>
                <a:gd name="T4" fmla="*/ 465 w 539"/>
                <a:gd name="T5" fmla="*/ 381 h 526"/>
                <a:gd name="T6" fmla="*/ 497 w 539"/>
                <a:gd name="T7" fmla="*/ 410 h 526"/>
                <a:gd name="T8" fmla="*/ 539 w 539"/>
                <a:gd name="T9" fmla="*/ 526 h 526"/>
                <a:gd name="T10" fmla="*/ 405 w 539"/>
                <a:gd name="T11" fmla="*/ 440 h 526"/>
                <a:gd name="T12" fmla="*/ 383 w 539"/>
                <a:gd name="T13" fmla="*/ 434 h 526"/>
                <a:gd name="T14" fmla="*/ 207 w 539"/>
                <a:gd name="T15" fmla="*/ 506 h 526"/>
                <a:gd name="T16" fmla="*/ 181 w 539"/>
                <a:gd name="T17" fmla="*/ 455 h 526"/>
                <a:gd name="T18" fmla="*/ 168 w 539"/>
                <a:gd name="T19" fmla="*/ 433 h 526"/>
                <a:gd name="T20" fmla="*/ 65 w 539"/>
                <a:gd name="T21" fmla="*/ 327 h 526"/>
                <a:gd name="T22" fmla="*/ 124 w 539"/>
                <a:gd name="T23" fmla="*/ 288 h 526"/>
                <a:gd name="T24" fmla="*/ 0 w 539"/>
                <a:gd name="T25" fmla="*/ 118 h 526"/>
                <a:gd name="T26" fmla="*/ 174 w 539"/>
                <a:gd name="T27" fmla="*/ 0 h 526"/>
                <a:gd name="T28" fmla="*/ 199 w 539"/>
                <a:gd name="T29" fmla="*/ 36 h 526"/>
                <a:gd name="T30" fmla="*/ 153 w 539"/>
                <a:gd name="T31" fmla="*/ 71 h 526"/>
                <a:gd name="T32" fmla="*/ 256 w 539"/>
                <a:gd name="T33" fmla="*/ 209 h 526"/>
                <a:gd name="T34" fmla="*/ 306 w 539"/>
                <a:gd name="T35" fmla="*/ 181 h 526"/>
                <a:gd name="T36" fmla="*/ 336 w 539"/>
                <a:gd name="T37" fmla="*/ 218 h 526"/>
                <a:gd name="T38" fmla="*/ 237 w 539"/>
                <a:gd name="T39" fmla="*/ 273 h 526"/>
                <a:gd name="T40" fmla="*/ 70 w 539"/>
                <a:gd name="T41" fmla="*/ 133 h 526"/>
                <a:gd name="T42" fmla="*/ 70 w 539"/>
                <a:gd name="T43" fmla="*/ 133 h 526"/>
                <a:gd name="T44" fmla="*/ 166 w 539"/>
                <a:gd name="T45" fmla="*/ 262 h 526"/>
                <a:gd name="T46" fmla="*/ 231 w 539"/>
                <a:gd name="T47" fmla="*/ 221 h 526"/>
                <a:gd name="T48" fmla="*/ 180 w 539"/>
                <a:gd name="T49" fmla="*/ 150 h 526"/>
                <a:gd name="T50" fmla="*/ 132 w 539"/>
                <a:gd name="T51" fmla="*/ 95 h 526"/>
                <a:gd name="T52" fmla="*/ 81 w 539"/>
                <a:gd name="T53" fmla="*/ 126 h 526"/>
                <a:gd name="T54" fmla="*/ 70 w 539"/>
                <a:gd name="T55" fmla="*/ 133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39" h="526">
                  <a:moveTo>
                    <a:pt x="237" y="273"/>
                  </a:moveTo>
                  <a:cubicBezTo>
                    <a:pt x="292" y="292"/>
                    <a:pt x="340" y="310"/>
                    <a:pt x="390" y="324"/>
                  </a:cubicBezTo>
                  <a:cubicBezTo>
                    <a:pt x="424" y="333"/>
                    <a:pt x="440" y="361"/>
                    <a:pt x="465" y="381"/>
                  </a:cubicBezTo>
                  <a:cubicBezTo>
                    <a:pt x="476" y="390"/>
                    <a:pt x="485" y="403"/>
                    <a:pt x="497" y="410"/>
                  </a:cubicBezTo>
                  <a:cubicBezTo>
                    <a:pt x="539" y="438"/>
                    <a:pt x="539" y="479"/>
                    <a:pt x="539" y="526"/>
                  </a:cubicBezTo>
                  <a:cubicBezTo>
                    <a:pt x="492" y="496"/>
                    <a:pt x="449" y="468"/>
                    <a:pt x="405" y="440"/>
                  </a:cubicBezTo>
                  <a:cubicBezTo>
                    <a:pt x="399" y="436"/>
                    <a:pt x="389" y="432"/>
                    <a:pt x="383" y="434"/>
                  </a:cubicBezTo>
                  <a:cubicBezTo>
                    <a:pt x="326" y="456"/>
                    <a:pt x="270" y="480"/>
                    <a:pt x="207" y="506"/>
                  </a:cubicBezTo>
                  <a:cubicBezTo>
                    <a:pt x="199" y="489"/>
                    <a:pt x="190" y="472"/>
                    <a:pt x="181" y="455"/>
                  </a:cubicBezTo>
                  <a:cubicBezTo>
                    <a:pt x="177" y="448"/>
                    <a:pt x="173" y="440"/>
                    <a:pt x="168" y="433"/>
                  </a:cubicBezTo>
                  <a:cubicBezTo>
                    <a:pt x="134" y="398"/>
                    <a:pt x="100" y="363"/>
                    <a:pt x="65" y="327"/>
                  </a:cubicBezTo>
                  <a:cubicBezTo>
                    <a:pt x="87" y="313"/>
                    <a:pt x="105" y="301"/>
                    <a:pt x="124" y="288"/>
                  </a:cubicBezTo>
                  <a:cubicBezTo>
                    <a:pt x="82" y="230"/>
                    <a:pt x="42" y="174"/>
                    <a:pt x="0" y="118"/>
                  </a:cubicBezTo>
                  <a:cubicBezTo>
                    <a:pt x="57" y="79"/>
                    <a:pt x="115" y="40"/>
                    <a:pt x="174" y="0"/>
                  </a:cubicBezTo>
                  <a:cubicBezTo>
                    <a:pt x="182" y="12"/>
                    <a:pt x="190" y="23"/>
                    <a:pt x="199" y="36"/>
                  </a:cubicBezTo>
                  <a:cubicBezTo>
                    <a:pt x="184" y="48"/>
                    <a:pt x="170" y="58"/>
                    <a:pt x="153" y="71"/>
                  </a:cubicBezTo>
                  <a:cubicBezTo>
                    <a:pt x="187" y="117"/>
                    <a:pt x="221" y="163"/>
                    <a:pt x="256" y="209"/>
                  </a:cubicBezTo>
                  <a:cubicBezTo>
                    <a:pt x="274" y="199"/>
                    <a:pt x="289" y="190"/>
                    <a:pt x="306" y="181"/>
                  </a:cubicBezTo>
                  <a:cubicBezTo>
                    <a:pt x="316" y="193"/>
                    <a:pt x="326" y="205"/>
                    <a:pt x="336" y="218"/>
                  </a:cubicBezTo>
                  <a:cubicBezTo>
                    <a:pt x="304" y="236"/>
                    <a:pt x="273" y="253"/>
                    <a:pt x="237" y="273"/>
                  </a:cubicBezTo>
                  <a:close/>
                  <a:moveTo>
                    <a:pt x="70" y="133"/>
                  </a:moveTo>
                  <a:lnTo>
                    <a:pt x="70" y="133"/>
                  </a:lnTo>
                  <a:cubicBezTo>
                    <a:pt x="102" y="177"/>
                    <a:pt x="134" y="219"/>
                    <a:pt x="166" y="262"/>
                  </a:cubicBezTo>
                  <a:cubicBezTo>
                    <a:pt x="190" y="247"/>
                    <a:pt x="209" y="235"/>
                    <a:pt x="231" y="221"/>
                  </a:cubicBezTo>
                  <a:cubicBezTo>
                    <a:pt x="212" y="195"/>
                    <a:pt x="197" y="172"/>
                    <a:pt x="180" y="150"/>
                  </a:cubicBezTo>
                  <a:cubicBezTo>
                    <a:pt x="165" y="131"/>
                    <a:pt x="152" y="106"/>
                    <a:pt x="132" y="95"/>
                  </a:cubicBezTo>
                  <a:cubicBezTo>
                    <a:pt x="123" y="90"/>
                    <a:pt x="99" y="115"/>
                    <a:pt x="81" y="126"/>
                  </a:cubicBezTo>
                  <a:cubicBezTo>
                    <a:pt x="78" y="128"/>
                    <a:pt x="75" y="130"/>
                    <a:pt x="70" y="133"/>
                  </a:cubicBezTo>
                  <a:close/>
                </a:path>
              </a:pathLst>
            </a:custGeom>
            <a:grpFill/>
            <a:ln>
              <a:solidFill>
                <a:srgbClr val="13383B"/>
              </a:solidFill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1" name="Freeform 66"/>
            <p:cNvSpPr>
              <a:spLocks/>
            </p:cNvSpPr>
            <p:nvPr/>
          </p:nvSpPr>
          <p:spPr bwMode="auto">
            <a:xfrm>
              <a:off x="1951061" y="5830984"/>
              <a:ext cx="192090" cy="161928"/>
            </a:xfrm>
            <a:custGeom>
              <a:avLst/>
              <a:gdLst>
                <a:gd name="T0" fmla="*/ 209 w 531"/>
                <a:gd name="T1" fmla="*/ 153 h 448"/>
                <a:gd name="T2" fmla="*/ 234 w 531"/>
                <a:gd name="T3" fmla="*/ 270 h 448"/>
                <a:gd name="T4" fmla="*/ 319 w 531"/>
                <a:gd name="T5" fmla="*/ 220 h 448"/>
                <a:gd name="T6" fmla="*/ 304 w 531"/>
                <a:gd name="T7" fmla="*/ 120 h 448"/>
                <a:gd name="T8" fmla="*/ 280 w 531"/>
                <a:gd name="T9" fmla="*/ 11 h 448"/>
                <a:gd name="T10" fmla="*/ 328 w 531"/>
                <a:gd name="T11" fmla="*/ 0 h 448"/>
                <a:gd name="T12" fmla="*/ 364 w 531"/>
                <a:gd name="T13" fmla="*/ 197 h 448"/>
                <a:gd name="T14" fmla="*/ 433 w 531"/>
                <a:gd name="T15" fmla="*/ 231 h 448"/>
                <a:gd name="T16" fmla="*/ 497 w 531"/>
                <a:gd name="T17" fmla="*/ 244 h 448"/>
                <a:gd name="T18" fmla="*/ 531 w 531"/>
                <a:gd name="T19" fmla="*/ 314 h 448"/>
                <a:gd name="T20" fmla="*/ 374 w 531"/>
                <a:gd name="T21" fmla="*/ 406 h 448"/>
                <a:gd name="T22" fmla="*/ 314 w 531"/>
                <a:gd name="T23" fmla="*/ 408 h 448"/>
                <a:gd name="T24" fmla="*/ 190 w 531"/>
                <a:gd name="T25" fmla="*/ 439 h 448"/>
                <a:gd name="T26" fmla="*/ 172 w 531"/>
                <a:gd name="T27" fmla="*/ 447 h 448"/>
                <a:gd name="T28" fmla="*/ 0 w 531"/>
                <a:gd name="T29" fmla="*/ 447 h 448"/>
                <a:gd name="T30" fmla="*/ 69 w 531"/>
                <a:gd name="T31" fmla="*/ 317 h 448"/>
                <a:gd name="T32" fmla="*/ 93 w 531"/>
                <a:gd name="T33" fmla="*/ 304 h 448"/>
                <a:gd name="T34" fmla="*/ 187 w 531"/>
                <a:gd name="T35" fmla="*/ 283 h 448"/>
                <a:gd name="T36" fmla="*/ 163 w 531"/>
                <a:gd name="T37" fmla="*/ 165 h 448"/>
                <a:gd name="T38" fmla="*/ 209 w 531"/>
                <a:gd name="T39" fmla="*/ 153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31" h="448">
                  <a:moveTo>
                    <a:pt x="209" y="153"/>
                  </a:moveTo>
                  <a:cubicBezTo>
                    <a:pt x="218" y="194"/>
                    <a:pt x="226" y="232"/>
                    <a:pt x="234" y="270"/>
                  </a:cubicBezTo>
                  <a:cubicBezTo>
                    <a:pt x="287" y="279"/>
                    <a:pt x="324" y="258"/>
                    <a:pt x="319" y="220"/>
                  </a:cubicBezTo>
                  <a:cubicBezTo>
                    <a:pt x="316" y="186"/>
                    <a:pt x="310" y="153"/>
                    <a:pt x="304" y="120"/>
                  </a:cubicBezTo>
                  <a:cubicBezTo>
                    <a:pt x="297" y="84"/>
                    <a:pt x="289" y="48"/>
                    <a:pt x="280" y="11"/>
                  </a:cubicBezTo>
                  <a:cubicBezTo>
                    <a:pt x="297" y="7"/>
                    <a:pt x="311" y="4"/>
                    <a:pt x="328" y="0"/>
                  </a:cubicBezTo>
                  <a:cubicBezTo>
                    <a:pt x="341" y="67"/>
                    <a:pt x="352" y="132"/>
                    <a:pt x="364" y="197"/>
                  </a:cubicBezTo>
                  <a:cubicBezTo>
                    <a:pt x="418" y="197"/>
                    <a:pt x="425" y="201"/>
                    <a:pt x="433" y="231"/>
                  </a:cubicBezTo>
                  <a:cubicBezTo>
                    <a:pt x="452" y="244"/>
                    <a:pt x="482" y="211"/>
                    <a:pt x="497" y="244"/>
                  </a:cubicBezTo>
                  <a:cubicBezTo>
                    <a:pt x="507" y="266"/>
                    <a:pt x="518" y="288"/>
                    <a:pt x="531" y="314"/>
                  </a:cubicBezTo>
                  <a:cubicBezTo>
                    <a:pt x="479" y="345"/>
                    <a:pt x="428" y="378"/>
                    <a:pt x="374" y="406"/>
                  </a:cubicBezTo>
                  <a:cubicBezTo>
                    <a:pt x="358" y="414"/>
                    <a:pt x="334" y="410"/>
                    <a:pt x="314" y="408"/>
                  </a:cubicBezTo>
                  <a:cubicBezTo>
                    <a:pt x="269" y="403"/>
                    <a:pt x="227" y="409"/>
                    <a:pt x="190" y="439"/>
                  </a:cubicBezTo>
                  <a:cubicBezTo>
                    <a:pt x="185" y="443"/>
                    <a:pt x="178" y="447"/>
                    <a:pt x="172" y="447"/>
                  </a:cubicBezTo>
                  <a:cubicBezTo>
                    <a:pt x="116" y="448"/>
                    <a:pt x="60" y="447"/>
                    <a:pt x="0" y="447"/>
                  </a:cubicBezTo>
                  <a:cubicBezTo>
                    <a:pt x="24" y="401"/>
                    <a:pt x="46" y="359"/>
                    <a:pt x="69" y="317"/>
                  </a:cubicBezTo>
                  <a:cubicBezTo>
                    <a:pt x="73" y="311"/>
                    <a:pt x="85" y="307"/>
                    <a:pt x="93" y="304"/>
                  </a:cubicBezTo>
                  <a:cubicBezTo>
                    <a:pt x="123" y="297"/>
                    <a:pt x="154" y="291"/>
                    <a:pt x="187" y="283"/>
                  </a:cubicBezTo>
                  <a:cubicBezTo>
                    <a:pt x="179" y="244"/>
                    <a:pt x="171" y="206"/>
                    <a:pt x="163" y="165"/>
                  </a:cubicBezTo>
                  <a:cubicBezTo>
                    <a:pt x="178" y="161"/>
                    <a:pt x="192" y="157"/>
                    <a:pt x="209" y="153"/>
                  </a:cubicBezTo>
                  <a:close/>
                </a:path>
              </a:pathLst>
            </a:custGeom>
            <a:grpFill/>
            <a:ln>
              <a:solidFill>
                <a:srgbClr val="13383B"/>
              </a:solidFill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2" name="Freeform 67"/>
            <p:cNvSpPr>
              <a:spLocks/>
            </p:cNvSpPr>
            <p:nvPr/>
          </p:nvSpPr>
          <p:spPr bwMode="auto">
            <a:xfrm>
              <a:off x="2344766" y="5475378"/>
              <a:ext cx="120651" cy="111127"/>
            </a:xfrm>
            <a:custGeom>
              <a:avLst/>
              <a:gdLst>
                <a:gd name="T0" fmla="*/ 215 w 338"/>
                <a:gd name="T1" fmla="*/ 259 h 310"/>
                <a:gd name="T2" fmla="*/ 33 w 338"/>
                <a:gd name="T3" fmla="*/ 229 h 310"/>
                <a:gd name="T4" fmla="*/ 42 w 338"/>
                <a:gd name="T5" fmla="*/ 64 h 310"/>
                <a:gd name="T6" fmla="*/ 223 w 338"/>
                <a:gd name="T7" fmla="*/ 53 h 310"/>
                <a:gd name="T8" fmla="*/ 262 w 338"/>
                <a:gd name="T9" fmla="*/ 117 h 310"/>
                <a:gd name="T10" fmla="*/ 316 w 338"/>
                <a:gd name="T11" fmla="*/ 213 h 310"/>
                <a:gd name="T12" fmla="*/ 335 w 338"/>
                <a:gd name="T13" fmla="*/ 249 h 310"/>
                <a:gd name="T14" fmla="*/ 331 w 338"/>
                <a:gd name="T15" fmla="*/ 280 h 310"/>
                <a:gd name="T16" fmla="*/ 299 w 338"/>
                <a:gd name="T17" fmla="*/ 281 h 310"/>
                <a:gd name="T18" fmla="*/ 188 w 338"/>
                <a:gd name="T19" fmla="*/ 186 h 310"/>
                <a:gd name="T20" fmla="*/ 152 w 338"/>
                <a:gd name="T21" fmla="*/ 123 h 310"/>
                <a:gd name="T22" fmla="*/ 215 w 338"/>
                <a:gd name="T23" fmla="*/ 259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38" h="310">
                  <a:moveTo>
                    <a:pt x="215" y="259"/>
                  </a:moveTo>
                  <a:cubicBezTo>
                    <a:pt x="147" y="310"/>
                    <a:pt x="68" y="276"/>
                    <a:pt x="33" y="229"/>
                  </a:cubicBezTo>
                  <a:cubicBezTo>
                    <a:pt x="0" y="186"/>
                    <a:pt x="6" y="98"/>
                    <a:pt x="42" y="64"/>
                  </a:cubicBezTo>
                  <a:cubicBezTo>
                    <a:pt x="109" y="0"/>
                    <a:pt x="188" y="14"/>
                    <a:pt x="223" y="53"/>
                  </a:cubicBezTo>
                  <a:cubicBezTo>
                    <a:pt x="240" y="71"/>
                    <a:pt x="259" y="94"/>
                    <a:pt x="262" y="117"/>
                  </a:cubicBezTo>
                  <a:cubicBezTo>
                    <a:pt x="268" y="158"/>
                    <a:pt x="299" y="181"/>
                    <a:pt x="316" y="213"/>
                  </a:cubicBezTo>
                  <a:cubicBezTo>
                    <a:pt x="322" y="225"/>
                    <a:pt x="332" y="236"/>
                    <a:pt x="335" y="249"/>
                  </a:cubicBezTo>
                  <a:cubicBezTo>
                    <a:pt x="338" y="259"/>
                    <a:pt x="337" y="275"/>
                    <a:pt x="331" y="280"/>
                  </a:cubicBezTo>
                  <a:cubicBezTo>
                    <a:pt x="324" y="286"/>
                    <a:pt x="308" y="285"/>
                    <a:pt x="299" y="281"/>
                  </a:cubicBezTo>
                  <a:cubicBezTo>
                    <a:pt x="253" y="260"/>
                    <a:pt x="217" y="226"/>
                    <a:pt x="188" y="186"/>
                  </a:cubicBezTo>
                  <a:cubicBezTo>
                    <a:pt x="174" y="166"/>
                    <a:pt x="163" y="143"/>
                    <a:pt x="152" y="123"/>
                  </a:cubicBezTo>
                  <a:cubicBezTo>
                    <a:pt x="147" y="149"/>
                    <a:pt x="164" y="187"/>
                    <a:pt x="215" y="259"/>
                  </a:cubicBezTo>
                  <a:close/>
                </a:path>
              </a:pathLst>
            </a:custGeom>
            <a:grpFill/>
            <a:ln>
              <a:solidFill>
                <a:srgbClr val="13383B"/>
              </a:solidFill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3" name="Freeform 68"/>
            <p:cNvSpPr>
              <a:spLocks/>
            </p:cNvSpPr>
            <p:nvPr/>
          </p:nvSpPr>
          <p:spPr bwMode="auto">
            <a:xfrm>
              <a:off x="2292378" y="5572217"/>
              <a:ext cx="103189" cy="188916"/>
            </a:xfrm>
            <a:custGeom>
              <a:avLst/>
              <a:gdLst>
                <a:gd name="T0" fmla="*/ 6 w 288"/>
                <a:gd name="T1" fmla="*/ 106 h 526"/>
                <a:gd name="T2" fmla="*/ 9 w 288"/>
                <a:gd name="T3" fmla="*/ 45 h 526"/>
                <a:gd name="T4" fmla="*/ 62 w 288"/>
                <a:gd name="T5" fmla="*/ 2 h 526"/>
                <a:gd name="T6" fmla="*/ 103 w 288"/>
                <a:gd name="T7" fmla="*/ 51 h 526"/>
                <a:gd name="T8" fmla="*/ 121 w 288"/>
                <a:gd name="T9" fmla="*/ 214 h 526"/>
                <a:gd name="T10" fmla="*/ 193 w 288"/>
                <a:gd name="T11" fmla="*/ 351 h 526"/>
                <a:gd name="T12" fmla="*/ 273 w 288"/>
                <a:gd name="T13" fmla="*/ 444 h 526"/>
                <a:gd name="T14" fmla="*/ 273 w 288"/>
                <a:gd name="T15" fmla="*/ 508 h 526"/>
                <a:gd name="T16" fmla="*/ 199 w 288"/>
                <a:gd name="T17" fmla="*/ 505 h 526"/>
                <a:gd name="T18" fmla="*/ 33 w 288"/>
                <a:gd name="T19" fmla="*/ 248 h 526"/>
                <a:gd name="T20" fmla="*/ 0 w 288"/>
                <a:gd name="T21" fmla="*/ 108 h 526"/>
                <a:gd name="T22" fmla="*/ 6 w 288"/>
                <a:gd name="T23" fmla="*/ 106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8" h="526">
                  <a:moveTo>
                    <a:pt x="6" y="106"/>
                  </a:moveTo>
                  <a:cubicBezTo>
                    <a:pt x="7" y="86"/>
                    <a:pt x="7" y="65"/>
                    <a:pt x="9" y="45"/>
                  </a:cubicBezTo>
                  <a:cubicBezTo>
                    <a:pt x="12" y="19"/>
                    <a:pt x="37" y="0"/>
                    <a:pt x="62" y="2"/>
                  </a:cubicBezTo>
                  <a:cubicBezTo>
                    <a:pt x="84" y="4"/>
                    <a:pt x="106" y="28"/>
                    <a:pt x="103" y="51"/>
                  </a:cubicBezTo>
                  <a:cubicBezTo>
                    <a:pt x="95" y="107"/>
                    <a:pt x="100" y="162"/>
                    <a:pt x="121" y="214"/>
                  </a:cubicBezTo>
                  <a:cubicBezTo>
                    <a:pt x="140" y="261"/>
                    <a:pt x="165" y="308"/>
                    <a:pt x="193" y="351"/>
                  </a:cubicBezTo>
                  <a:cubicBezTo>
                    <a:pt x="215" y="385"/>
                    <a:pt x="247" y="413"/>
                    <a:pt x="273" y="444"/>
                  </a:cubicBezTo>
                  <a:cubicBezTo>
                    <a:pt x="288" y="461"/>
                    <a:pt x="288" y="496"/>
                    <a:pt x="273" y="508"/>
                  </a:cubicBezTo>
                  <a:cubicBezTo>
                    <a:pt x="253" y="526"/>
                    <a:pt x="220" y="525"/>
                    <a:pt x="199" y="505"/>
                  </a:cubicBezTo>
                  <a:cubicBezTo>
                    <a:pt x="124" y="432"/>
                    <a:pt x="63" y="349"/>
                    <a:pt x="33" y="248"/>
                  </a:cubicBezTo>
                  <a:cubicBezTo>
                    <a:pt x="19" y="202"/>
                    <a:pt x="11" y="154"/>
                    <a:pt x="0" y="108"/>
                  </a:cubicBezTo>
                  <a:cubicBezTo>
                    <a:pt x="2" y="107"/>
                    <a:pt x="4" y="106"/>
                    <a:pt x="6" y="106"/>
                  </a:cubicBezTo>
                  <a:close/>
                </a:path>
              </a:pathLst>
            </a:custGeom>
            <a:grpFill/>
            <a:ln>
              <a:solidFill>
                <a:srgbClr val="13383B"/>
              </a:solidFill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4" name="Freeform 69"/>
            <p:cNvSpPr>
              <a:spLocks noEditPoints="1"/>
            </p:cNvSpPr>
            <p:nvPr/>
          </p:nvSpPr>
          <p:spPr bwMode="auto">
            <a:xfrm>
              <a:off x="2263802" y="5946873"/>
              <a:ext cx="130177" cy="79376"/>
            </a:xfrm>
            <a:custGeom>
              <a:avLst/>
              <a:gdLst>
                <a:gd name="T0" fmla="*/ 329 w 362"/>
                <a:gd name="T1" fmla="*/ 0 h 223"/>
                <a:gd name="T2" fmla="*/ 362 w 362"/>
                <a:gd name="T3" fmla="*/ 91 h 223"/>
                <a:gd name="T4" fmla="*/ 348 w 362"/>
                <a:gd name="T5" fmla="*/ 93 h 223"/>
                <a:gd name="T6" fmla="*/ 249 w 362"/>
                <a:gd name="T7" fmla="*/ 146 h 223"/>
                <a:gd name="T8" fmla="*/ 197 w 362"/>
                <a:gd name="T9" fmla="*/ 223 h 223"/>
                <a:gd name="T10" fmla="*/ 90 w 362"/>
                <a:gd name="T11" fmla="*/ 198 h 223"/>
                <a:gd name="T12" fmla="*/ 81 w 362"/>
                <a:gd name="T13" fmla="*/ 195 h 223"/>
                <a:gd name="T14" fmla="*/ 30 w 362"/>
                <a:gd name="T15" fmla="*/ 182 h 223"/>
                <a:gd name="T16" fmla="*/ 0 w 362"/>
                <a:gd name="T17" fmla="*/ 101 h 223"/>
                <a:gd name="T18" fmla="*/ 329 w 362"/>
                <a:gd name="T19" fmla="*/ 0 h 223"/>
                <a:gd name="T20" fmla="*/ 38 w 362"/>
                <a:gd name="T21" fmla="*/ 135 h 223"/>
                <a:gd name="T22" fmla="*/ 38 w 362"/>
                <a:gd name="T23" fmla="*/ 135 h 223"/>
                <a:gd name="T24" fmla="*/ 44 w 362"/>
                <a:gd name="T25" fmla="*/ 139 h 223"/>
                <a:gd name="T26" fmla="*/ 243 w 362"/>
                <a:gd name="T27" fmla="*/ 77 h 223"/>
                <a:gd name="T28" fmla="*/ 241 w 362"/>
                <a:gd name="T29" fmla="*/ 69 h 223"/>
                <a:gd name="T30" fmla="*/ 231 w 362"/>
                <a:gd name="T31" fmla="*/ 68 h 223"/>
                <a:gd name="T32" fmla="*/ 49 w 362"/>
                <a:gd name="T33" fmla="*/ 118 h 223"/>
                <a:gd name="T34" fmla="*/ 38 w 362"/>
                <a:gd name="T35" fmla="*/ 135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2" h="223">
                  <a:moveTo>
                    <a:pt x="329" y="0"/>
                  </a:moveTo>
                  <a:cubicBezTo>
                    <a:pt x="340" y="31"/>
                    <a:pt x="350" y="60"/>
                    <a:pt x="362" y="91"/>
                  </a:cubicBezTo>
                  <a:cubicBezTo>
                    <a:pt x="355" y="92"/>
                    <a:pt x="351" y="94"/>
                    <a:pt x="348" y="93"/>
                  </a:cubicBezTo>
                  <a:cubicBezTo>
                    <a:pt x="299" y="81"/>
                    <a:pt x="272" y="109"/>
                    <a:pt x="249" y="146"/>
                  </a:cubicBezTo>
                  <a:cubicBezTo>
                    <a:pt x="233" y="171"/>
                    <a:pt x="216" y="195"/>
                    <a:pt x="197" y="223"/>
                  </a:cubicBezTo>
                  <a:cubicBezTo>
                    <a:pt x="162" y="214"/>
                    <a:pt x="126" y="206"/>
                    <a:pt x="90" y="198"/>
                  </a:cubicBezTo>
                  <a:cubicBezTo>
                    <a:pt x="87" y="197"/>
                    <a:pt x="84" y="195"/>
                    <a:pt x="81" y="195"/>
                  </a:cubicBezTo>
                  <a:cubicBezTo>
                    <a:pt x="64" y="191"/>
                    <a:pt x="37" y="193"/>
                    <a:pt x="30" y="182"/>
                  </a:cubicBezTo>
                  <a:cubicBezTo>
                    <a:pt x="15" y="160"/>
                    <a:pt x="10" y="131"/>
                    <a:pt x="0" y="101"/>
                  </a:cubicBezTo>
                  <a:cubicBezTo>
                    <a:pt x="110" y="67"/>
                    <a:pt x="217" y="34"/>
                    <a:pt x="329" y="0"/>
                  </a:cubicBezTo>
                  <a:close/>
                  <a:moveTo>
                    <a:pt x="38" y="135"/>
                  </a:moveTo>
                  <a:lnTo>
                    <a:pt x="38" y="135"/>
                  </a:lnTo>
                  <a:cubicBezTo>
                    <a:pt x="40" y="136"/>
                    <a:pt x="42" y="138"/>
                    <a:pt x="44" y="139"/>
                  </a:cubicBezTo>
                  <a:cubicBezTo>
                    <a:pt x="110" y="119"/>
                    <a:pt x="177" y="98"/>
                    <a:pt x="243" y="77"/>
                  </a:cubicBezTo>
                  <a:cubicBezTo>
                    <a:pt x="242" y="74"/>
                    <a:pt x="241" y="71"/>
                    <a:pt x="241" y="69"/>
                  </a:cubicBezTo>
                  <a:cubicBezTo>
                    <a:pt x="237" y="68"/>
                    <a:pt x="234" y="67"/>
                    <a:pt x="231" y="68"/>
                  </a:cubicBezTo>
                  <a:cubicBezTo>
                    <a:pt x="170" y="84"/>
                    <a:pt x="110" y="100"/>
                    <a:pt x="49" y="118"/>
                  </a:cubicBezTo>
                  <a:cubicBezTo>
                    <a:pt x="44" y="119"/>
                    <a:pt x="41" y="129"/>
                    <a:pt x="38" y="135"/>
                  </a:cubicBezTo>
                  <a:close/>
                </a:path>
              </a:pathLst>
            </a:custGeom>
            <a:grpFill/>
            <a:ln>
              <a:solidFill>
                <a:srgbClr val="13383B"/>
              </a:solidFill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5" name="Freeform 70"/>
            <p:cNvSpPr>
              <a:spLocks/>
            </p:cNvSpPr>
            <p:nvPr/>
          </p:nvSpPr>
          <p:spPr bwMode="auto">
            <a:xfrm>
              <a:off x="2159026" y="5434102"/>
              <a:ext cx="142877" cy="82551"/>
            </a:xfrm>
            <a:custGeom>
              <a:avLst/>
              <a:gdLst>
                <a:gd name="T0" fmla="*/ 259 w 395"/>
                <a:gd name="T1" fmla="*/ 0 h 227"/>
                <a:gd name="T2" fmla="*/ 294 w 395"/>
                <a:gd name="T3" fmla="*/ 10 h 227"/>
                <a:gd name="T4" fmla="*/ 265 w 395"/>
                <a:gd name="T5" fmla="*/ 74 h 227"/>
                <a:gd name="T6" fmla="*/ 333 w 395"/>
                <a:gd name="T7" fmla="*/ 173 h 227"/>
                <a:gd name="T8" fmla="*/ 379 w 395"/>
                <a:gd name="T9" fmla="*/ 141 h 227"/>
                <a:gd name="T10" fmla="*/ 395 w 395"/>
                <a:gd name="T11" fmla="*/ 163 h 227"/>
                <a:gd name="T12" fmla="*/ 345 w 395"/>
                <a:gd name="T13" fmla="*/ 227 h 227"/>
                <a:gd name="T14" fmla="*/ 0 w 395"/>
                <a:gd name="T15" fmla="*/ 69 h 227"/>
                <a:gd name="T16" fmla="*/ 94 w 395"/>
                <a:gd name="T17" fmla="*/ 44 h 227"/>
                <a:gd name="T18" fmla="*/ 223 w 395"/>
                <a:gd name="T19" fmla="*/ 62 h 227"/>
                <a:gd name="T20" fmla="*/ 241 w 395"/>
                <a:gd name="T21" fmla="*/ 43 h 227"/>
                <a:gd name="T22" fmla="*/ 259 w 395"/>
                <a:gd name="T23" fmla="*/ 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5" h="227">
                  <a:moveTo>
                    <a:pt x="259" y="0"/>
                  </a:moveTo>
                  <a:cubicBezTo>
                    <a:pt x="270" y="3"/>
                    <a:pt x="280" y="6"/>
                    <a:pt x="294" y="10"/>
                  </a:cubicBezTo>
                  <a:cubicBezTo>
                    <a:pt x="283" y="34"/>
                    <a:pt x="273" y="56"/>
                    <a:pt x="265" y="74"/>
                  </a:cubicBezTo>
                  <a:cubicBezTo>
                    <a:pt x="289" y="108"/>
                    <a:pt x="310" y="140"/>
                    <a:pt x="333" y="173"/>
                  </a:cubicBezTo>
                  <a:cubicBezTo>
                    <a:pt x="350" y="161"/>
                    <a:pt x="363" y="152"/>
                    <a:pt x="379" y="141"/>
                  </a:cubicBezTo>
                  <a:cubicBezTo>
                    <a:pt x="385" y="149"/>
                    <a:pt x="391" y="157"/>
                    <a:pt x="395" y="163"/>
                  </a:cubicBezTo>
                  <a:cubicBezTo>
                    <a:pt x="379" y="184"/>
                    <a:pt x="364" y="204"/>
                    <a:pt x="345" y="227"/>
                  </a:cubicBezTo>
                  <a:cubicBezTo>
                    <a:pt x="236" y="177"/>
                    <a:pt x="118" y="123"/>
                    <a:pt x="0" y="69"/>
                  </a:cubicBezTo>
                  <a:cubicBezTo>
                    <a:pt x="32" y="31"/>
                    <a:pt x="51" y="31"/>
                    <a:pt x="94" y="44"/>
                  </a:cubicBezTo>
                  <a:cubicBezTo>
                    <a:pt x="135" y="56"/>
                    <a:pt x="179" y="58"/>
                    <a:pt x="223" y="62"/>
                  </a:cubicBezTo>
                  <a:cubicBezTo>
                    <a:pt x="228" y="62"/>
                    <a:pt x="237" y="50"/>
                    <a:pt x="241" y="43"/>
                  </a:cubicBezTo>
                  <a:cubicBezTo>
                    <a:pt x="248" y="30"/>
                    <a:pt x="252" y="16"/>
                    <a:pt x="259" y="0"/>
                  </a:cubicBezTo>
                  <a:close/>
                </a:path>
              </a:pathLst>
            </a:custGeom>
            <a:grpFill/>
            <a:ln>
              <a:solidFill>
                <a:srgbClr val="13383B"/>
              </a:solidFill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6" name="Freeform 71"/>
            <p:cNvSpPr>
              <a:spLocks noEditPoints="1"/>
            </p:cNvSpPr>
            <p:nvPr/>
          </p:nvSpPr>
          <p:spPr bwMode="auto">
            <a:xfrm>
              <a:off x="2200302" y="6005612"/>
              <a:ext cx="128589" cy="66676"/>
            </a:xfrm>
            <a:custGeom>
              <a:avLst/>
              <a:gdLst>
                <a:gd name="T0" fmla="*/ 18 w 356"/>
                <a:gd name="T1" fmla="*/ 0 h 186"/>
                <a:gd name="T2" fmla="*/ 356 w 356"/>
                <a:gd name="T3" fmla="*/ 71 h 186"/>
                <a:gd name="T4" fmla="*/ 315 w 356"/>
                <a:gd name="T5" fmla="*/ 146 h 186"/>
                <a:gd name="T6" fmla="*/ 237 w 356"/>
                <a:gd name="T7" fmla="*/ 170 h 186"/>
                <a:gd name="T8" fmla="*/ 131 w 356"/>
                <a:gd name="T9" fmla="*/ 144 h 186"/>
                <a:gd name="T10" fmla="*/ 58 w 356"/>
                <a:gd name="T11" fmla="*/ 92 h 186"/>
                <a:gd name="T12" fmla="*/ 40 w 356"/>
                <a:gd name="T13" fmla="*/ 73 h 186"/>
                <a:gd name="T14" fmla="*/ 18 w 356"/>
                <a:gd name="T15" fmla="*/ 0 h 186"/>
                <a:gd name="T16" fmla="*/ 25 w 356"/>
                <a:gd name="T17" fmla="*/ 44 h 186"/>
                <a:gd name="T18" fmla="*/ 25 w 356"/>
                <a:gd name="T19" fmla="*/ 44 h 186"/>
                <a:gd name="T20" fmla="*/ 29 w 356"/>
                <a:gd name="T21" fmla="*/ 54 h 186"/>
                <a:gd name="T22" fmla="*/ 238 w 356"/>
                <a:gd name="T23" fmla="*/ 96 h 186"/>
                <a:gd name="T24" fmla="*/ 242 w 356"/>
                <a:gd name="T25" fmla="*/ 87 h 186"/>
                <a:gd name="T26" fmla="*/ 213 w 356"/>
                <a:gd name="T27" fmla="*/ 74 h 186"/>
                <a:gd name="T28" fmla="*/ 46 w 356"/>
                <a:gd name="T29" fmla="*/ 38 h 186"/>
                <a:gd name="T30" fmla="*/ 25 w 356"/>
                <a:gd name="T31" fmla="*/ 44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56" h="186">
                  <a:moveTo>
                    <a:pt x="18" y="0"/>
                  </a:moveTo>
                  <a:cubicBezTo>
                    <a:pt x="128" y="24"/>
                    <a:pt x="238" y="47"/>
                    <a:pt x="356" y="71"/>
                  </a:cubicBezTo>
                  <a:cubicBezTo>
                    <a:pt x="341" y="98"/>
                    <a:pt x="325" y="121"/>
                    <a:pt x="315" y="146"/>
                  </a:cubicBezTo>
                  <a:cubicBezTo>
                    <a:pt x="298" y="186"/>
                    <a:pt x="271" y="181"/>
                    <a:pt x="237" y="170"/>
                  </a:cubicBezTo>
                  <a:cubicBezTo>
                    <a:pt x="202" y="158"/>
                    <a:pt x="164" y="157"/>
                    <a:pt x="131" y="144"/>
                  </a:cubicBezTo>
                  <a:cubicBezTo>
                    <a:pt x="104" y="133"/>
                    <a:pt x="81" y="110"/>
                    <a:pt x="58" y="92"/>
                  </a:cubicBezTo>
                  <a:cubicBezTo>
                    <a:pt x="51" y="87"/>
                    <a:pt x="47" y="77"/>
                    <a:pt x="40" y="73"/>
                  </a:cubicBezTo>
                  <a:cubicBezTo>
                    <a:pt x="8" y="57"/>
                    <a:pt x="0" y="34"/>
                    <a:pt x="18" y="0"/>
                  </a:cubicBezTo>
                  <a:close/>
                  <a:moveTo>
                    <a:pt x="25" y="44"/>
                  </a:moveTo>
                  <a:lnTo>
                    <a:pt x="25" y="44"/>
                  </a:lnTo>
                  <a:cubicBezTo>
                    <a:pt x="26" y="47"/>
                    <a:pt x="28" y="51"/>
                    <a:pt x="29" y="54"/>
                  </a:cubicBezTo>
                  <a:cubicBezTo>
                    <a:pt x="99" y="68"/>
                    <a:pt x="168" y="82"/>
                    <a:pt x="238" y="96"/>
                  </a:cubicBezTo>
                  <a:cubicBezTo>
                    <a:pt x="240" y="93"/>
                    <a:pt x="241" y="90"/>
                    <a:pt x="242" y="87"/>
                  </a:cubicBezTo>
                  <a:cubicBezTo>
                    <a:pt x="232" y="82"/>
                    <a:pt x="223" y="76"/>
                    <a:pt x="213" y="74"/>
                  </a:cubicBezTo>
                  <a:cubicBezTo>
                    <a:pt x="157" y="61"/>
                    <a:pt x="102" y="49"/>
                    <a:pt x="46" y="38"/>
                  </a:cubicBezTo>
                  <a:cubicBezTo>
                    <a:pt x="40" y="36"/>
                    <a:pt x="32" y="42"/>
                    <a:pt x="25" y="44"/>
                  </a:cubicBezTo>
                  <a:close/>
                </a:path>
              </a:pathLst>
            </a:custGeom>
            <a:grpFill/>
            <a:ln>
              <a:solidFill>
                <a:srgbClr val="13383B"/>
              </a:solidFill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7" name="Freeform 72"/>
            <p:cNvSpPr>
              <a:spLocks noEditPoints="1"/>
            </p:cNvSpPr>
            <p:nvPr/>
          </p:nvSpPr>
          <p:spPr bwMode="auto">
            <a:xfrm>
              <a:off x="2586069" y="6078638"/>
              <a:ext cx="112714" cy="58738"/>
            </a:xfrm>
            <a:custGeom>
              <a:avLst/>
              <a:gdLst>
                <a:gd name="T0" fmla="*/ 295 w 314"/>
                <a:gd name="T1" fmla="*/ 0 h 163"/>
                <a:gd name="T2" fmla="*/ 314 w 314"/>
                <a:gd name="T3" fmla="*/ 102 h 163"/>
                <a:gd name="T4" fmla="*/ 24 w 314"/>
                <a:gd name="T5" fmla="*/ 163 h 163"/>
                <a:gd name="T6" fmla="*/ 0 w 314"/>
                <a:gd name="T7" fmla="*/ 63 h 163"/>
                <a:gd name="T8" fmla="*/ 295 w 314"/>
                <a:gd name="T9" fmla="*/ 0 h 163"/>
                <a:gd name="T10" fmla="*/ 26 w 314"/>
                <a:gd name="T11" fmla="*/ 76 h 163"/>
                <a:gd name="T12" fmla="*/ 26 w 314"/>
                <a:gd name="T13" fmla="*/ 76 h 163"/>
                <a:gd name="T14" fmla="*/ 30 w 314"/>
                <a:gd name="T15" fmla="*/ 87 h 163"/>
                <a:gd name="T16" fmla="*/ 185 w 314"/>
                <a:gd name="T17" fmla="*/ 55 h 163"/>
                <a:gd name="T18" fmla="*/ 181 w 314"/>
                <a:gd name="T19" fmla="*/ 41 h 163"/>
                <a:gd name="T20" fmla="*/ 26 w 314"/>
                <a:gd name="T21" fmla="*/ 76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4" h="163">
                  <a:moveTo>
                    <a:pt x="295" y="0"/>
                  </a:moveTo>
                  <a:cubicBezTo>
                    <a:pt x="301" y="35"/>
                    <a:pt x="307" y="67"/>
                    <a:pt x="314" y="102"/>
                  </a:cubicBezTo>
                  <a:cubicBezTo>
                    <a:pt x="216" y="123"/>
                    <a:pt x="121" y="142"/>
                    <a:pt x="24" y="163"/>
                  </a:cubicBezTo>
                  <a:cubicBezTo>
                    <a:pt x="16" y="129"/>
                    <a:pt x="8" y="99"/>
                    <a:pt x="0" y="63"/>
                  </a:cubicBezTo>
                  <a:cubicBezTo>
                    <a:pt x="98" y="42"/>
                    <a:pt x="194" y="22"/>
                    <a:pt x="295" y="0"/>
                  </a:cubicBezTo>
                  <a:close/>
                  <a:moveTo>
                    <a:pt x="26" y="76"/>
                  </a:moveTo>
                  <a:lnTo>
                    <a:pt x="26" y="76"/>
                  </a:lnTo>
                  <a:cubicBezTo>
                    <a:pt x="27" y="80"/>
                    <a:pt x="29" y="84"/>
                    <a:pt x="30" y="87"/>
                  </a:cubicBezTo>
                  <a:cubicBezTo>
                    <a:pt x="82" y="77"/>
                    <a:pt x="133" y="66"/>
                    <a:pt x="185" y="55"/>
                  </a:cubicBezTo>
                  <a:cubicBezTo>
                    <a:pt x="184" y="50"/>
                    <a:pt x="183" y="46"/>
                    <a:pt x="181" y="41"/>
                  </a:cubicBezTo>
                  <a:cubicBezTo>
                    <a:pt x="130" y="53"/>
                    <a:pt x="78" y="65"/>
                    <a:pt x="26" y="76"/>
                  </a:cubicBezTo>
                  <a:close/>
                </a:path>
              </a:pathLst>
            </a:custGeom>
            <a:grpFill/>
            <a:ln>
              <a:solidFill>
                <a:srgbClr val="13383B"/>
              </a:solidFill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8" name="Freeform 73"/>
            <p:cNvSpPr>
              <a:spLocks noEditPoints="1"/>
            </p:cNvSpPr>
            <p:nvPr/>
          </p:nvSpPr>
          <p:spPr bwMode="auto">
            <a:xfrm>
              <a:off x="2114576" y="6096101"/>
              <a:ext cx="112714" cy="58738"/>
            </a:xfrm>
            <a:custGeom>
              <a:avLst/>
              <a:gdLst>
                <a:gd name="T0" fmla="*/ 311 w 311"/>
                <a:gd name="T1" fmla="*/ 63 h 166"/>
                <a:gd name="T2" fmla="*/ 290 w 311"/>
                <a:gd name="T3" fmla="*/ 166 h 166"/>
                <a:gd name="T4" fmla="*/ 0 w 311"/>
                <a:gd name="T5" fmla="*/ 100 h 166"/>
                <a:gd name="T6" fmla="*/ 20 w 311"/>
                <a:gd name="T7" fmla="*/ 0 h 166"/>
                <a:gd name="T8" fmla="*/ 311 w 311"/>
                <a:gd name="T9" fmla="*/ 63 h 166"/>
                <a:gd name="T10" fmla="*/ 190 w 311"/>
                <a:gd name="T11" fmla="*/ 74 h 166"/>
                <a:gd name="T12" fmla="*/ 190 w 311"/>
                <a:gd name="T13" fmla="*/ 74 h 166"/>
                <a:gd name="T14" fmla="*/ 195 w 311"/>
                <a:gd name="T15" fmla="*/ 70 h 166"/>
                <a:gd name="T16" fmla="*/ 185 w 311"/>
                <a:gd name="T17" fmla="*/ 59 h 166"/>
                <a:gd name="T18" fmla="*/ 39 w 311"/>
                <a:gd name="T19" fmla="*/ 32 h 166"/>
                <a:gd name="T20" fmla="*/ 37 w 311"/>
                <a:gd name="T21" fmla="*/ 44 h 166"/>
                <a:gd name="T22" fmla="*/ 190 w 311"/>
                <a:gd name="T23" fmla="*/ 7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1" h="166">
                  <a:moveTo>
                    <a:pt x="311" y="63"/>
                  </a:moveTo>
                  <a:cubicBezTo>
                    <a:pt x="304" y="97"/>
                    <a:pt x="297" y="130"/>
                    <a:pt x="290" y="166"/>
                  </a:cubicBezTo>
                  <a:cubicBezTo>
                    <a:pt x="194" y="144"/>
                    <a:pt x="98" y="122"/>
                    <a:pt x="0" y="100"/>
                  </a:cubicBezTo>
                  <a:cubicBezTo>
                    <a:pt x="7" y="65"/>
                    <a:pt x="14" y="33"/>
                    <a:pt x="20" y="0"/>
                  </a:cubicBezTo>
                  <a:cubicBezTo>
                    <a:pt x="117" y="21"/>
                    <a:pt x="213" y="42"/>
                    <a:pt x="311" y="63"/>
                  </a:cubicBezTo>
                  <a:close/>
                  <a:moveTo>
                    <a:pt x="190" y="74"/>
                  </a:moveTo>
                  <a:lnTo>
                    <a:pt x="190" y="74"/>
                  </a:lnTo>
                  <a:cubicBezTo>
                    <a:pt x="192" y="73"/>
                    <a:pt x="194" y="71"/>
                    <a:pt x="195" y="70"/>
                  </a:cubicBezTo>
                  <a:cubicBezTo>
                    <a:pt x="192" y="66"/>
                    <a:pt x="189" y="59"/>
                    <a:pt x="185" y="59"/>
                  </a:cubicBezTo>
                  <a:cubicBezTo>
                    <a:pt x="137" y="49"/>
                    <a:pt x="88" y="41"/>
                    <a:pt x="39" y="32"/>
                  </a:cubicBezTo>
                  <a:cubicBezTo>
                    <a:pt x="39" y="36"/>
                    <a:pt x="38" y="40"/>
                    <a:pt x="37" y="44"/>
                  </a:cubicBezTo>
                  <a:cubicBezTo>
                    <a:pt x="88" y="54"/>
                    <a:pt x="139" y="64"/>
                    <a:pt x="190" y="74"/>
                  </a:cubicBezTo>
                  <a:close/>
                </a:path>
              </a:pathLst>
            </a:custGeom>
            <a:grpFill/>
            <a:ln>
              <a:solidFill>
                <a:srgbClr val="13383B"/>
              </a:solidFill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9" name="Freeform 74"/>
            <p:cNvSpPr>
              <a:spLocks/>
            </p:cNvSpPr>
            <p:nvPr/>
          </p:nvSpPr>
          <p:spPr bwMode="auto">
            <a:xfrm>
              <a:off x="2424142" y="5745257"/>
              <a:ext cx="93664" cy="69851"/>
            </a:xfrm>
            <a:custGeom>
              <a:avLst/>
              <a:gdLst>
                <a:gd name="T0" fmla="*/ 176 w 260"/>
                <a:gd name="T1" fmla="*/ 105 h 195"/>
                <a:gd name="T2" fmla="*/ 260 w 260"/>
                <a:gd name="T3" fmla="*/ 156 h 195"/>
                <a:gd name="T4" fmla="*/ 259 w 260"/>
                <a:gd name="T5" fmla="*/ 163 h 195"/>
                <a:gd name="T6" fmla="*/ 19 w 260"/>
                <a:gd name="T7" fmla="*/ 195 h 195"/>
                <a:gd name="T8" fmla="*/ 14 w 260"/>
                <a:gd name="T9" fmla="*/ 166 h 195"/>
                <a:gd name="T10" fmla="*/ 38 w 260"/>
                <a:gd name="T11" fmla="*/ 117 h 195"/>
                <a:gd name="T12" fmla="*/ 77 w 260"/>
                <a:gd name="T13" fmla="*/ 58 h 195"/>
                <a:gd name="T14" fmla="*/ 78 w 260"/>
                <a:gd name="T15" fmla="*/ 24 h 195"/>
                <a:gd name="T16" fmla="*/ 120 w 260"/>
                <a:gd name="T17" fmla="*/ 35 h 195"/>
                <a:gd name="T18" fmla="*/ 163 w 260"/>
                <a:gd name="T19" fmla="*/ 16 h 195"/>
                <a:gd name="T20" fmla="*/ 195 w 260"/>
                <a:gd name="T21" fmla="*/ 4 h 195"/>
                <a:gd name="T22" fmla="*/ 218 w 260"/>
                <a:gd name="T23" fmla="*/ 37 h 195"/>
                <a:gd name="T24" fmla="*/ 198 w 260"/>
                <a:gd name="T25" fmla="*/ 77 h 195"/>
                <a:gd name="T26" fmla="*/ 176 w 260"/>
                <a:gd name="T27" fmla="*/ 105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60" h="195">
                  <a:moveTo>
                    <a:pt x="176" y="105"/>
                  </a:moveTo>
                  <a:cubicBezTo>
                    <a:pt x="206" y="123"/>
                    <a:pt x="233" y="140"/>
                    <a:pt x="260" y="156"/>
                  </a:cubicBezTo>
                  <a:cubicBezTo>
                    <a:pt x="260" y="158"/>
                    <a:pt x="259" y="161"/>
                    <a:pt x="259" y="163"/>
                  </a:cubicBezTo>
                  <a:cubicBezTo>
                    <a:pt x="179" y="174"/>
                    <a:pt x="100" y="184"/>
                    <a:pt x="19" y="195"/>
                  </a:cubicBezTo>
                  <a:cubicBezTo>
                    <a:pt x="16" y="181"/>
                    <a:pt x="16" y="173"/>
                    <a:pt x="14" y="166"/>
                  </a:cubicBezTo>
                  <a:cubicBezTo>
                    <a:pt x="1" y="128"/>
                    <a:pt x="0" y="125"/>
                    <a:pt x="38" y="117"/>
                  </a:cubicBezTo>
                  <a:cubicBezTo>
                    <a:pt x="72" y="108"/>
                    <a:pt x="81" y="89"/>
                    <a:pt x="77" y="58"/>
                  </a:cubicBezTo>
                  <a:cubicBezTo>
                    <a:pt x="76" y="48"/>
                    <a:pt x="78" y="38"/>
                    <a:pt x="78" y="24"/>
                  </a:cubicBezTo>
                  <a:cubicBezTo>
                    <a:pt x="95" y="28"/>
                    <a:pt x="107" y="32"/>
                    <a:pt x="120" y="35"/>
                  </a:cubicBezTo>
                  <a:cubicBezTo>
                    <a:pt x="138" y="38"/>
                    <a:pt x="156" y="44"/>
                    <a:pt x="163" y="16"/>
                  </a:cubicBezTo>
                  <a:cubicBezTo>
                    <a:pt x="164" y="9"/>
                    <a:pt x="188" y="0"/>
                    <a:pt x="195" y="4"/>
                  </a:cubicBezTo>
                  <a:cubicBezTo>
                    <a:pt x="206" y="9"/>
                    <a:pt x="219" y="25"/>
                    <a:pt x="218" y="37"/>
                  </a:cubicBezTo>
                  <a:cubicBezTo>
                    <a:pt x="218" y="50"/>
                    <a:pt x="206" y="64"/>
                    <a:pt x="198" y="77"/>
                  </a:cubicBezTo>
                  <a:cubicBezTo>
                    <a:pt x="192" y="86"/>
                    <a:pt x="185" y="93"/>
                    <a:pt x="176" y="105"/>
                  </a:cubicBezTo>
                  <a:close/>
                </a:path>
              </a:pathLst>
            </a:custGeom>
            <a:grpFill/>
            <a:ln>
              <a:solidFill>
                <a:srgbClr val="13383B"/>
              </a:solidFill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0" name="Freeform 75"/>
            <p:cNvSpPr>
              <a:spLocks/>
            </p:cNvSpPr>
            <p:nvPr/>
          </p:nvSpPr>
          <p:spPr bwMode="auto">
            <a:xfrm>
              <a:off x="2773396" y="5910360"/>
              <a:ext cx="85726" cy="69851"/>
            </a:xfrm>
            <a:custGeom>
              <a:avLst/>
              <a:gdLst>
                <a:gd name="T0" fmla="*/ 213 w 235"/>
                <a:gd name="T1" fmla="*/ 192 h 192"/>
                <a:gd name="T2" fmla="*/ 103 w 235"/>
                <a:gd name="T3" fmla="*/ 113 h 192"/>
                <a:gd name="T4" fmla="*/ 0 w 235"/>
                <a:gd name="T5" fmla="*/ 40 h 192"/>
                <a:gd name="T6" fmla="*/ 50 w 235"/>
                <a:gd name="T7" fmla="*/ 4 h 192"/>
                <a:gd name="T8" fmla="*/ 94 w 235"/>
                <a:gd name="T9" fmla="*/ 15 h 192"/>
                <a:gd name="T10" fmla="*/ 208 w 235"/>
                <a:gd name="T11" fmla="*/ 52 h 192"/>
                <a:gd name="T12" fmla="*/ 232 w 235"/>
                <a:gd name="T13" fmla="*/ 80 h 192"/>
                <a:gd name="T14" fmla="*/ 213 w 235"/>
                <a:gd name="T15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5" h="192">
                  <a:moveTo>
                    <a:pt x="213" y="192"/>
                  </a:moveTo>
                  <a:cubicBezTo>
                    <a:pt x="170" y="161"/>
                    <a:pt x="137" y="137"/>
                    <a:pt x="103" y="113"/>
                  </a:cubicBezTo>
                  <a:cubicBezTo>
                    <a:pt x="70" y="89"/>
                    <a:pt x="37" y="66"/>
                    <a:pt x="0" y="40"/>
                  </a:cubicBezTo>
                  <a:cubicBezTo>
                    <a:pt x="17" y="28"/>
                    <a:pt x="32" y="11"/>
                    <a:pt x="50" y="4"/>
                  </a:cubicBezTo>
                  <a:cubicBezTo>
                    <a:pt x="62" y="0"/>
                    <a:pt x="83" y="7"/>
                    <a:pt x="94" y="15"/>
                  </a:cubicBezTo>
                  <a:cubicBezTo>
                    <a:pt x="128" y="42"/>
                    <a:pt x="168" y="48"/>
                    <a:pt x="208" y="52"/>
                  </a:cubicBezTo>
                  <a:cubicBezTo>
                    <a:pt x="226" y="54"/>
                    <a:pt x="235" y="61"/>
                    <a:pt x="232" y="80"/>
                  </a:cubicBezTo>
                  <a:cubicBezTo>
                    <a:pt x="226" y="115"/>
                    <a:pt x="220" y="150"/>
                    <a:pt x="213" y="192"/>
                  </a:cubicBezTo>
                  <a:close/>
                </a:path>
              </a:pathLst>
            </a:custGeom>
            <a:grpFill/>
            <a:ln>
              <a:solidFill>
                <a:srgbClr val="13383B"/>
              </a:solidFill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1" name="Freeform 76"/>
            <p:cNvSpPr>
              <a:spLocks/>
            </p:cNvSpPr>
            <p:nvPr/>
          </p:nvSpPr>
          <p:spPr bwMode="auto">
            <a:xfrm>
              <a:off x="2454305" y="5843684"/>
              <a:ext cx="173040" cy="138115"/>
            </a:xfrm>
            <a:custGeom>
              <a:avLst/>
              <a:gdLst>
                <a:gd name="T0" fmla="*/ 44 w 482"/>
                <a:gd name="T1" fmla="*/ 289 h 384"/>
                <a:gd name="T2" fmla="*/ 8 w 482"/>
                <a:gd name="T3" fmla="*/ 384 h 384"/>
                <a:gd name="T4" fmla="*/ 0 w 482"/>
                <a:gd name="T5" fmla="*/ 381 h 384"/>
                <a:gd name="T6" fmla="*/ 11 w 482"/>
                <a:gd name="T7" fmla="*/ 345 h 384"/>
                <a:gd name="T8" fmla="*/ 103 w 482"/>
                <a:gd name="T9" fmla="*/ 58 h 384"/>
                <a:gd name="T10" fmla="*/ 186 w 482"/>
                <a:gd name="T11" fmla="*/ 18 h 384"/>
                <a:gd name="T12" fmla="*/ 399 w 482"/>
                <a:gd name="T13" fmla="*/ 84 h 384"/>
                <a:gd name="T14" fmla="*/ 429 w 482"/>
                <a:gd name="T15" fmla="*/ 94 h 384"/>
                <a:gd name="T16" fmla="*/ 436 w 482"/>
                <a:gd name="T17" fmla="*/ 200 h 384"/>
                <a:gd name="T18" fmla="*/ 447 w 482"/>
                <a:gd name="T19" fmla="*/ 154 h 384"/>
                <a:gd name="T20" fmla="*/ 427 w 482"/>
                <a:gd name="T21" fmla="*/ 110 h 384"/>
                <a:gd name="T22" fmla="*/ 159 w 482"/>
                <a:gd name="T23" fmla="*/ 26 h 384"/>
                <a:gd name="T24" fmla="*/ 120 w 482"/>
                <a:gd name="T25" fmla="*/ 47 h 384"/>
                <a:gd name="T26" fmla="*/ 60 w 482"/>
                <a:gd name="T27" fmla="*/ 243 h 384"/>
                <a:gd name="T28" fmla="*/ 207 w 482"/>
                <a:gd name="T29" fmla="*/ 290 h 384"/>
                <a:gd name="T30" fmla="*/ 44 w 482"/>
                <a:gd name="T31" fmla="*/ 289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82" h="384">
                  <a:moveTo>
                    <a:pt x="44" y="289"/>
                  </a:moveTo>
                  <a:cubicBezTo>
                    <a:pt x="32" y="323"/>
                    <a:pt x="33" y="359"/>
                    <a:pt x="8" y="384"/>
                  </a:cubicBezTo>
                  <a:cubicBezTo>
                    <a:pt x="5" y="383"/>
                    <a:pt x="3" y="382"/>
                    <a:pt x="0" y="381"/>
                  </a:cubicBezTo>
                  <a:cubicBezTo>
                    <a:pt x="4" y="369"/>
                    <a:pt x="8" y="357"/>
                    <a:pt x="11" y="345"/>
                  </a:cubicBezTo>
                  <a:cubicBezTo>
                    <a:pt x="42" y="249"/>
                    <a:pt x="72" y="153"/>
                    <a:pt x="103" y="58"/>
                  </a:cubicBezTo>
                  <a:cubicBezTo>
                    <a:pt x="121" y="3"/>
                    <a:pt x="131" y="0"/>
                    <a:pt x="186" y="18"/>
                  </a:cubicBezTo>
                  <a:cubicBezTo>
                    <a:pt x="256" y="41"/>
                    <a:pt x="328" y="62"/>
                    <a:pt x="399" y="84"/>
                  </a:cubicBezTo>
                  <a:cubicBezTo>
                    <a:pt x="409" y="87"/>
                    <a:pt x="419" y="90"/>
                    <a:pt x="429" y="94"/>
                  </a:cubicBezTo>
                  <a:cubicBezTo>
                    <a:pt x="476" y="112"/>
                    <a:pt x="482" y="161"/>
                    <a:pt x="436" y="200"/>
                  </a:cubicBezTo>
                  <a:cubicBezTo>
                    <a:pt x="440" y="181"/>
                    <a:pt x="442" y="167"/>
                    <a:pt x="447" y="154"/>
                  </a:cubicBezTo>
                  <a:cubicBezTo>
                    <a:pt x="455" y="132"/>
                    <a:pt x="451" y="118"/>
                    <a:pt x="427" y="110"/>
                  </a:cubicBezTo>
                  <a:cubicBezTo>
                    <a:pt x="337" y="82"/>
                    <a:pt x="248" y="54"/>
                    <a:pt x="159" y="26"/>
                  </a:cubicBezTo>
                  <a:cubicBezTo>
                    <a:pt x="140" y="20"/>
                    <a:pt x="126" y="28"/>
                    <a:pt x="120" y="47"/>
                  </a:cubicBezTo>
                  <a:cubicBezTo>
                    <a:pt x="101" y="110"/>
                    <a:pt x="81" y="174"/>
                    <a:pt x="60" y="243"/>
                  </a:cubicBezTo>
                  <a:cubicBezTo>
                    <a:pt x="110" y="259"/>
                    <a:pt x="158" y="274"/>
                    <a:pt x="207" y="290"/>
                  </a:cubicBezTo>
                  <a:cubicBezTo>
                    <a:pt x="153" y="350"/>
                    <a:pt x="100" y="302"/>
                    <a:pt x="44" y="289"/>
                  </a:cubicBezTo>
                  <a:close/>
                </a:path>
              </a:pathLst>
            </a:custGeom>
            <a:grpFill/>
            <a:ln>
              <a:solidFill>
                <a:srgbClr val="13383B"/>
              </a:solidFill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2" name="Freeform 77"/>
            <p:cNvSpPr>
              <a:spLocks/>
            </p:cNvSpPr>
            <p:nvPr/>
          </p:nvSpPr>
          <p:spPr bwMode="auto">
            <a:xfrm>
              <a:off x="2405091" y="5913535"/>
              <a:ext cx="60326" cy="68264"/>
            </a:xfrm>
            <a:custGeom>
              <a:avLst/>
              <a:gdLst>
                <a:gd name="T0" fmla="*/ 0 w 170"/>
                <a:gd name="T1" fmla="*/ 186 h 186"/>
                <a:gd name="T2" fmla="*/ 70 w 170"/>
                <a:gd name="T3" fmla="*/ 10 h 186"/>
                <a:gd name="T4" fmla="*/ 92 w 170"/>
                <a:gd name="T5" fmla="*/ 2 h 186"/>
                <a:gd name="T6" fmla="*/ 170 w 170"/>
                <a:gd name="T7" fmla="*/ 33 h 186"/>
                <a:gd name="T8" fmla="*/ 162 w 170"/>
                <a:gd name="T9" fmla="*/ 62 h 186"/>
                <a:gd name="T10" fmla="*/ 88 w 170"/>
                <a:gd name="T11" fmla="*/ 36 h 186"/>
                <a:gd name="T12" fmla="*/ 84 w 170"/>
                <a:gd name="T13" fmla="*/ 47 h 186"/>
                <a:gd name="T14" fmla="*/ 117 w 170"/>
                <a:gd name="T15" fmla="*/ 64 h 186"/>
                <a:gd name="T16" fmla="*/ 152 w 170"/>
                <a:gd name="T17" fmla="*/ 82 h 186"/>
                <a:gd name="T18" fmla="*/ 126 w 170"/>
                <a:gd name="T19" fmla="*/ 176 h 186"/>
                <a:gd name="T20" fmla="*/ 109 w 170"/>
                <a:gd name="T21" fmla="*/ 185 h 186"/>
                <a:gd name="T22" fmla="*/ 0 w 170"/>
                <a:gd name="T23" fmla="*/ 186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0" h="186">
                  <a:moveTo>
                    <a:pt x="0" y="186"/>
                  </a:moveTo>
                  <a:cubicBezTo>
                    <a:pt x="25" y="124"/>
                    <a:pt x="47" y="67"/>
                    <a:pt x="70" y="10"/>
                  </a:cubicBezTo>
                  <a:cubicBezTo>
                    <a:pt x="73" y="5"/>
                    <a:pt x="86" y="0"/>
                    <a:pt x="92" y="2"/>
                  </a:cubicBezTo>
                  <a:cubicBezTo>
                    <a:pt x="118" y="10"/>
                    <a:pt x="142" y="22"/>
                    <a:pt x="170" y="33"/>
                  </a:cubicBezTo>
                  <a:cubicBezTo>
                    <a:pt x="167" y="43"/>
                    <a:pt x="165" y="51"/>
                    <a:pt x="162" y="62"/>
                  </a:cubicBezTo>
                  <a:cubicBezTo>
                    <a:pt x="136" y="53"/>
                    <a:pt x="112" y="45"/>
                    <a:pt x="88" y="36"/>
                  </a:cubicBezTo>
                  <a:cubicBezTo>
                    <a:pt x="87" y="40"/>
                    <a:pt x="85" y="44"/>
                    <a:pt x="84" y="47"/>
                  </a:cubicBezTo>
                  <a:cubicBezTo>
                    <a:pt x="95" y="53"/>
                    <a:pt x="106" y="59"/>
                    <a:pt x="117" y="64"/>
                  </a:cubicBezTo>
                  <a:cubicBezTo>
                    <a:pt x="128" y="70"/>
                    <a:pt x="139" y="76"/>
                    <a:pt x="152" y="82"/>
                  </a:cubicBezTo>
                  <a:cubicBezTo>
                    <a:pt x="144" y="113"/>
                    <a:pt x="136" y="145"/>
                    <a:pt x="126" y="176"/>
                  </a:cubicBezTo>
                  <a:cubicBezTo>
                    <a:pt x="125" y="180"/>
                    <a:pt x="115" y="185"/>
                    <a:pt x="109" y="185"/>
                  </a:cubicBezTo>
                  <a:cubicBezTo>
                    <a:pt x="74" y="186"/>
                    <a:pt x="39" y="186"/>
                    <a:pt x="0" y="186"/>
                  </a:cubicBezTo>
                  <a:close/>
                </a:path>
              </a:pathLst>
            </a:custGeom>
            <a:grpFill/>
            <a:ln>
              <a:solidFill>
                <a:srgbClr val="13383B"/>
              </a:solidFill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4" name="Группа 50"/>
          <p:cNvGrpSpPr>
            <a:grpSpLocks/>
          </p:cNvGrpSpPr>
          <p:nvPr/>
        </p:nvGrpSpPr>
        <p:grpSpPr bwMode="auto">
          <a:xfrm>
            <a:off x="8848822" y="4921989"/>
            <a:ext cx="901700" cy="717550"/>
            <a:chOff x="494874" y="2974696"/>
            <a:chExt cx="902141" cy="343045"/>
          </a:xfrm>
          <a:solidFill>
            <a:srgbClr val="0F8DAE"/>
          </a:solidFill>
        </p:grpSpPr>
        <p:grpSp>
          <p:nvGrpSpPr>
            <p:cNvPr id="125" name="Группа 51"/>
            <p:cNvGrpSpPr/>
            <p:nvPr/>
          </p:nvGrpSpPr>
          <p:grpSpPr>
            <a:xfrm>
              <a:off x="494874" y="2987523"/>
              <a:ext cx="440290" cy="330218"/>
              <a:chOff x="9521826" y="-65088"/>
              <a:chExt cx="673100" cy="504826"/>
            </a:xfrm>
            <a:grpFill/>
          </p:grpSpPr>
          <p:sp>
            <p:nvSpPr>
              <p:cNvPr id="129" name="Freeform 229"/>
              <p:cNvSpPr>
                <a:spLocks/>
              </p:cNvSpPr>
              <p:nvPr/>
            </p:nvSpPr>
            <p:spPr bwMode="auto">
              <a:xfrm>
                <a:off x="9791701" y="-65088"/>
                <a:ext cx="403225" cy="504825"/>
              </a:xfrm>
              <a:custGeom>
                <a:avLst/>
                <a:gdLst>
                  <a:gd name="T0" fmla="*/ 1026 w 1122"/>
                  <a:gd name="T1" fmla="*/ 958 h 1400"/>
                  <a:gd name="T2" fmla="*/ 794 w 1122"/>
                  <a:gd name="T3" fmla="*/ 599 h 1400"/>
                  <a:gd name="T4" fmla="*/ 775 w 1122"/>
                  <a:gd name="T5" fmla="*/ 569 h 1400"/>
                  <a:gd name="T6" fmla="*/ 929 w 1122"/>
                  <a:gd name="T7" fmla="*/ 569 h 1400"/>
                  <a:gd name="T8" fmla="*/ 745 w 1122"/>
                  <a:gd name="T9" fmla="*/ 285 h 1400"/>
                  <a:gd name="T10" fmla="*/ 561 w 1122"/>
                  <a:gd name="T11" fmla="*/ 0 h 1400"/>
                  <a:gd name="T12" fmla="*/ 377 w 1122"/>
                  <a:gd name="T13" fmla="*/ 285 h 1400"/>
                  <a:gd name="T14" fmla="*/ 193 w 1122"/>
                  <a:gd name="T15" fmla="*/ 569 h 1400"/>
                  <a:gd name="T16" fmla="*/ 348 w 1122"/>
                  <a:gd name="T17" fmla="*/ 569 h 1400"/>
                  <a:gd name="T18" fmla="*/ 329 w 1122"/>
                  <a:gd name="T19" fmla="*/ 599 h 1400"/>
                  <a:gd name="T20" fmla="*/ 96 w 1122"/>
                  <a:gd name="T21" fmla="*/ 958 h 1400"/>
                  <a:gd name="T22" fmla="*/ 251 w 1122"/>
                  <a:gd name="T23" fmla="*/ 958 h 1400"/>
                  <a:gd name="T24" fmla="*/ 0 w 1122"/>
                  <a:gd name="T25" fmla="*/ 1347 h 1400"/>
                  <a:gd name="T26" fmla="*/ 421 w 1122"/>
                  <a:gd name="T27" fmla="*/ 1347 h 1400"/>
                  <a:gd name="T28" fmla="*/ 421 w 1122"/>
                  <a:gd name="T29" fmla="*/ 1400 h 1400"/>
                  <a:gd name="T30" fmla="*/ 701 w 1122"/>
                  <a:gd name="T31" fmla="*/ 1400 h 1400"/>
                  <a:gd name="T32" fmla="*/ 701 w 1122"/>
                  <a:gd name="T33" fmla="*/ 1347 h 1400"/>
                  <a:gd name="T34" fmla="*/ 1122 w 1122"/>
                  <a:gd name="T35" fmla="*/ 1347 h 1400"/>
                  <a:gd name="T36" fmla="*/ 871 w 1122"/>
                  <a:gd name="T37" fmla="*/ 958 h 1400"/>
                  <a:gd name="T38" fmla="*/ 1026 w 1122"/>
                  <a:gd name="T39" fmla="*/ 958 h 1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122" h="1400">
                    <a:moveTo>
                      <a:pt x="1026" y="958"/>
                    </a:moveTo>
                    <a:cubicBezTo>
                      <a:pt x="949" y="838"/>
                      <a:pt x="871" y="718"/>
                      <a:pt x="794" y="599"/>
                    </a:cubicBezTo>
                    <a:lnTo>
                      <a:pt x="775" y="569"/>
                    </a:lnTo>
                    <a:lnTo>
                      <a:pt x="929" y="569"/>
                    </a:lnTo>
                    <a:lnTo>
                      <a:pt x="745" y="285"/>
                    </a:lnTo>
                    <a:lnTo>
                      <a:pt x="561" y="0"/>
                    </a:lnTo>
                    <a:lnTo>
                      <a:pt x="377" y="285"/>
                    </a:lnTo>
                    <a:lnTo>
                      <a:pt x="193" y="569"/>
                    </a:lnTo>
                    <a:lnTo>
                      <a:pt x="348" y="569"/>
                    </a:lnTo>
                    <a:lnTo>
                      <a:pt x="329" y="599"/>
                    </a:lnTo>
                    <a:cubicBezTo>
                      <a:pt x="251" y="718"/>
                      <a:pt x="174" y="838"/>
                      <a:pt x="96" y="958"/>
                    </a:cubicBezTo>
                    <a:lnTo>
                      <a:pt x="251" y="958"/>
                    </a:lnTo>
                    <a:lnTo>
                      <a:pt x="0" y="1347"/>
                    </a:lnTo>
                    <a:lnTo>
                      <a:pt x="421" y="1347"/>
                    </a:lnTo>
                    <a:lnTo>
                      <a:pt x="421" y="1400"/>
                    </a:lnTo>
                    <a:lnTo>
                      <a:pt x="701" y="1400"/>
                    </a:lnTo>
                    <a:lnTo>
                      <a:pt x="701" y="1347"/>
                    </a:lnTo>
                    <a:lnTo>
                      <a:pt x="1122" y="1347"/>
                    </a:lnTo>
                    <a:lnTo>
                      <a:pt x="871" y="958"/>
                    </a:lnTo>
                    <a:lnTo>
                      <a:pt x="1026" y="958"/>
                    </a:lnTo>
                    <a:close/>
                  </a:path>
                </a:pathLst>
              </a:custGeom>
              <a:grpFill/>
              <a:ln>
                <a:solidFill>
                  <a:srgbClr val="13383B"/>
                </a:solidFill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0" name="Freeform 230"/>
              <p:cNvSpPr>
                <a:spLocks/>
              </p:cNvSpPr>
              <p:nvPr/>
            </p:nvSpPr>
            <p:spPr bwMode="auto">
              <a:xfrm>
                <a:off x="9521826" y="109538"/>
                <a:ext cx="265113" cy="330200"/>
              </a:xfrm>
              <a:custGeom>
                <a:avLst/>
                <a:gdLst>
                  <a:gd name="T0" fmla="*/ 672 w 735"/>
                  <a:gd name="T1" fmla="*/ 628 h 917"/>
                  <a:gd name="T2" fmla="*/ 519 w 735"/>
                  <a:gd name="T3" fmla="*/ 392 h 917"/>
                  <a:gd name="T4" fmla="*/ 507 w 735"/>
                  <a:gd name="T5" fmla="*/ 373 h 917"/>
                  <a:gd name="T6" fmla="*/ 609 w 735"/>
                  <a:gd name="T7" fmla="*/ 373 h 917"/>
                  <a:gd name="T8" fmla="*/ 488 w 735"/>
                  <a:gd name="T9" fmla="*/ 186 h 917"/>
                  <a:gd name="T10" fmla="*/ 367 w 735"/>
                  <a:gd name="T11" fmla="*/ 0 h 917"/>
                  <a:gd name="T12" fmla="*/ 247 w 735"/>
                  <a:gd name="T13" fmla="*/ 186 h 917"/>
                  <a:gd name="T14" fmla="*/ 126 w 735"/>
                  <a:gd name="T15" fmla="*/ 373 h 917"/>
                  <a:gd name="T16" fmla="*/ 228 w 735"/>
                  <a:gd name="T17" fmla="*/ 373 h 917"/>
                  <a:gd name="T18" fmla="*/ 215 w 735"/>
                  <a:gd name="T19" fmla="*/ 392 h 917"/>
                  <a:gd name="T20" fmla="*/ 63 w 735"/>
                  <a:gd name="T21" fmla="*/ 628 h 917"/>
                  <a:gd name="T22" fmla="*/ 164 w 735"/>
                  <a:gd name="T23" fmla="*/ 628 h 917"/>
                  <a:gd name="T24" fmla="*/ 0 w 735"/>
                  <a:gd name="T25" fmla="*/ 882 h 917"/>
                  <a:gd name="T26" fmla="*/ 275 w 735"/>
                  <a:gd name="T27" fmla="*/ 882 h 917"/>
                  <a:gd name="T28" fmla="*/ 275 w 735"/>
                  <a:gd name="T29" fmla="*/ 917 h 917"/>
                  <a:gd name="T30" fmla="*/ 459 w 735"/>
                  <a:gd name="T31" fmla="*/ 917 h 917"/>
                  <a:gd name="T32" fmla="*/ 459 w 735"/>
                  <a:gd name="T33" fmla="*/ 882 h 917"/>
                  <a:gd name="T34" fmla="*/ 735 w 735"/>
                  <a:gd name="T35" fmla="*/ 882 h 917"/>
                  <a:gd name="T36" fmla="*/ 570 w 735"/>
                  <a:gd name="T37" fmla="*/ 628 h 917"/>
                  <a:gd name="T38" fmla="*/ 672 w 735"/>
                  <a:gd name="T39" fmla="*/ 628 h 9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35" h="917">
                    <a:moveTo>
                      <a:pt x="672" y="628"/>
                    </a:moveTo>
                    <a:cubicBezTo>
                      <a:pt x="621" y="549"/>
                      <a:pt x="570" y="471"/>
                      <a:pt x="519" y="392"/>
                    </a:cubicBezTo>
                    <a:lnTo>
                      <a:pt x="507" y="373"/>
                    </a:lnTo>
                    <a:lnTo>
                      <a:pt x="609" y="373"/>
                    </a:lnTo>
                    <a:lnTo>
                      <a:pt x="488" y="186"/>
                    </a:lnTo>
                    <a:lnTo>
                      <a:pt x="367" y="0"/>
                    </a:lnTo>
                    <a:lnTo>
                      <a:pt x="247" y="186"/>
                    </a:lnTo>
                    <a:lnTo>
                      <a:pt x="126" y="373"/>
                    </a:lnTo>
                    <a:lnTo>
                      <a:pt x="228" y="373"/>
                    </a:lnTo>
                    <a:lnTo>
                      <a:pt x="215" y="392"/>
                    </a:lnTo>
                    <a:cubicBezTo>
                      <a:pt x="164" y="471"/>
                      <a:pt x="114" y="549"/>
                      <a:pt x="63" y="628"/>
                    </a:cubicBezTo>
                    <a:lnTo>
                      <a:pt x="164" y="628"/>
                    </a:lnTo>
                    <a:lnTo>
                      <a:pt x="0" y="882"/>
                    </a:lnTo>
                    <a:lnTo>
                      <a:pt x="275" y="882"/>
                    </a:lnTo>
                    <a:lnTo>
                      <a:pt x="275" y="917"/>
                    </a:lnTo>
                    <a:lnTo>
                      <a:pt x="459" y="917"/>
                    </a:lnTo>
                    <a:lnTo>
                      <a:pt x="459" y="882"/>
                    </a:lnTo>
                    <a:lnTo>
                      <a:pt x="735" y="882"/>
                    </a:lnTo>
                    <a:lnTo>
                      <a:pt x="570" y="628"/>
                    </a:lnTo>
                    <a:lnTo>
                      <a:pt x="672" y="628"/>
                    </a:lnTo>
                    <a:close/>
                  </a:path>
                </a:pathLst>
              </a:custGeom>
              <a:grpFill/>
              <a:ln>
                <a:solidFill>
                  <a:srgbClr val="13383B"/>
                </a:solidFill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26" name="Группа 52"/>
            <p:cNvGrpSpPr/>
            <p:nvPr/>
          </p:nvGrpSpPr>
          <p:grpSpPr>
            <a:xfrm>
              <a:off x="956725" y="2974696"/>
              <a:ext cx="440290" cy="330218"/>
              <a:chOff x="9521826" y="-65088"/>
              <a:chExt cx="673100" cy="504826"/>
            </a:xfrm>
            <a:grpFill/>
          </p:grpSpPr>
          <p:sp>
            <p:nvSpPr>
              <p:cNvPr id="127" name="Freeform 229"/>
              <p:cNvSpPr>
                <a:spLocks/>
              </p:cNvSpPr>
              <p:nvPr/>
            </p:nvSpPr>
            <p:spPr bwMode="auto">
              <a:xfrm>
                <a:off x="9791701" y="-65088"/>
                <a:ext cx="403225" cy="504825"/>
              </a:xfrm>
              <a:custGeom>
                <a:avLst/>
                <a:gdLst>
                  <a:gd name="T0" fmla="*/ 1026 w 1122"/>
                  <a:gd name="T1" fmla="*/ 958 h 1400"/>
                  <a:gd name="T2" fmla="*/ 794 w 1122"/>
                  <a:gd name="T3" fmla="*/ 599 h 1400"/>
                  <a:gd name="T4" fmla="*/ 775 w 1122"/>
                  <a:gd name="T5" fmla="*/ 569 h 1400"/>
                  <a:gd name="T6" fmla="*/ 929 w 1122"/>
                  <a:gd name="T7" fmla="*/ 569 h 1400"/>
                  <a:gd name="T8" fmla="*/ 745 w 1122"/>
                  <a:gd name="T9" fmla="*/ 285 h 1400"/>
                  <a:gd name="T10" fmla="*/ 561 w 1122"/>
                  <a:gd name="T11" fmla="*/ 0 h 1400"/>
                  <a:gd name="T12" fmla="*/ 377 w 1122"/>
                  <a:gd name="T13" fmla="*/ 285 h 1400"/>
                  <a:gd name="T14" fmla="*/ 193 w 1122"/>
                  <a:gd name="T15" fmla="*/ 569 h 1400"/>
                  <a:gd name="T16" fmla="*/ 348 w 1122"/>
                  <a:gd name="T17" fmla="*/ 569 h 1400"/>
                  <a:gd name="T18" fmla="*/ 329 w 1122"/>
                  <a:gd name="T19" fmla="*/ 599 h 1400"/>
                  <a:gd name="T20" fmla="*/ 96 w 1122"/>
                  <a:gd name="T21" fmla="*/ 958 h 1400"/>
                  <a:gd name="T22" fmla="*/ 251 w 1122"/>
                  <a:gd name="T23" fmla="*/ 958 h 1400"/>
                  <a:gd name="T24" fmla="*/ 0 w 1122"/>
                  <a:gd name="T25" fmla="*/ 1347 h 1400"/>
                  <a:gd name="T26" fmla="*/ 421 w 1122"/>
                  <a:gd name="T27" fmla="*/ 1347 h 1400"/>
                  <a:gd name="T28" fmla="*/ 421 w 1122"/>
                  <a:gd name="T29" fmla="*/ 1400 h 1400"/>
                  <a:gd name="T30" fmla="*/ 701 w 1122"/>
                  <a:gd name="T31" fmla="*/ 1400 h 1400"/>
                  <a:gd name="T32" fmla="*/ 701 w 1122"/>
                  <a:gd name="T33" fmla="*/ 1347 h 1400"/>
                  <a:gd name="T34" fmla="*/ 1122 w 1122"/>
                  <a:gd name="T35" fmla="*/ 1347 h 1400"/>
                  <a:gd name="T36" fmla="*/ 871 w 1122"/>
                  <a:gd name="T37" fmla="*/ 958 h 1400"/>
                  <a:gd name="T38" fmla="*/ 1026 w 1122"/>
                  <a:gd name="T39" fmla="*/ 958 h 1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122" h="1400">
                    <a:moveTo>
                      <a:pt x="1026" y="958"/>
                    </a:moveTo>
                    <a:cubicBezTo>
                      <a:pt x="949" y="838"/>
                      <a:pt x="871" y="718"/>
                      <a:pt x="794" y="599"/>
                    </a:cubicBezTo>
                    <a:lnTo>
                      <a:pt x="775" y="569"/>
                    </a:lnTo>
                    <a:lnTo>
                      <a:pt x="929" y="569"/>
                    </a:lnTo>
                    <a:lnTo>
                      <a:pt x="745" y="285"/>
                    </a:lnTo>
                    <a:lnTo>
                      <a:pt x="561" y="0"/>
                    </a:lnTo>
                    <a:lnTo>
                      <a:pt x="377" y="285"/>
                    </a:lnTo>
                    <a:lnTo>
                      <a:pt x="193" y="569"/>
                    </a:lnTo>
                    <a:lnTo>
                      <a:pt x="348" y="569"/>
                    </a:lnTo>
                    <a:lnTo>
                      <a:pt x="329" y="599"/>
                    </a:lnTo>
                    <a:cubicBezTo>
                      <a:pt x="251" y="718"/>
                      <a:pt x="174" y="838"/>
                      <a:pt x="96" y="958"/>
                    </a:cubicBezTo>
                    <a:lnTo>
                      <a:pt x="251" y="958"/>
                    </a:lnTo>
                    <a:lnTo>
                      <a:pt x="0" y="1347"/>
                    </a:lnTo>
                    <a:lnTo>
                      <a:pt x="421" y="1347"/>
                    </a:lnTo>
                    <a:lnTo>
                      <a:pt x="421" y="1400"/>
                    </a:lnTo>
                    <a:lnTo>
                      <a:pt x="701" y="1400"/>
                    </a:lnTo>
                    <a:lnTo>
                      <a:pt x="701" y="1347"/>
                    </a:lnTo>
                    <a:lnTo>
                      <a:pt x="1122" y="1347"/>
                    </a:lnTo>
                    <a:lnTo>
                      <a:pt x="871" y="958"/>
                    </a:lnTo>
                    <a:lnTo>
                      <a:pt x="1026" y="958"/>
                    </a:lnTo>
                    <a:close/>
                  </a:path>
                </a:pathLst>
              </a:custGeom>
              <a:grpFill/>
              <a:ln>
                <a:solidFill>
                  <a:srgbClr val="13383B"/>
                </a:solidFill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8" name="Freeform 230"/>
              <p:cNvSpPr>
                <a:spLocks/>
              </p:cNvSpPr>
              <p:nvPr/>
            </p:nvSpPr>
            <p:spPr bwMode="auto">
              <a:xfrm>
                <a:off x="9521826" y="109538"/>
                <a:ext cx="265113" cy="330200"/>
              </a:xfrm>
              <a:custGeom>
                <a:avLst/>
                <a:gdLst>
                  <a:gd name="T0" fmla="*/ 672 w 735"/>
                  <a:gd name="T1" fmla="*/ 628 h 917"/>
                  <a:gd name="T2" fmla="*/ 519 w 735"/>
                  <a:gd name="T3" fmla="*/ 392 h 917"/>
                  <a:gd name="T4" fmla="*/ 507 w 735"/>
                  <a:gd name="T5" fmla="*/ 373 h 917"/>
                  <a:gd name="T6" fmla="*/ 609 w 735"/>
                  <a:gd name="T7" fmla="*/ 373 h 917"/>
                  <a:gd name="T8" fmla="*/ 488 w 735"/>
                  <a:gd name="T9" fmla="*/ 186 h 917"/>
                  <a:gd name="T10" fmla="*/ 367 w 735"/>
                  <a:gd name="T11" fmla="*/ 0 h 917"/>
                  <a:gd name="T12" fmla="*/ 247 w 735"/>
                  <a:gd name="T13" fmla="*/ 186 h 917"/>
                  <a:gd name="T14" fmla="*/ 126 w 735"/>
                  <a:gd name="T15" fmla="*/ 373 h 917"/>
                  <a:gd name="T16" fmla="*/ 228 w 735"/>
                  <a:gd name="T17" fmla="*/ 373 h 917"/>
                  <a:gd name="T18" fmla="*/ 215 w 735"/>
                  <a:gd name="T19" fmla="*/ 392 h 917"/>
                  <a:gd name="T20" fmla="*/ 63 w 735"/>
                  <a:gd name="T21" fmla="*/ 628 h 917"/>
                  <a:gd name="T22" fmla="*/ 164 w 735"/>
                  <a:gd name="T23" fmla="*/ 628 h 917"/>
                  <a:gd name="T24" fmla="*/ 0 w 735"/>
                  <a:gd name="T25" fmla="*/ 882 h 917"/>
                  <a:gd name="T26" fmla="*/ 275 w 735"/>
                  <a:gd name="T27" fmla="*/ 882 h 917"/>
                  <a:gd name="T28" fmla="*/ 275 w 735"/>
                  <a:gd name="T29" fmla="*/ 917 h 917"/>
                  <a:gd name="T30" fmla="*/ 459 w 735"/>
                  <a:gd name="T31" fmla="*/ 917 h 917"/>
                  <a:gd name="T32" fmla="*/ 459 w 735"/>
                  <a:gd name="T33" fmla="*/ 882 h 917"/>
                  <a:gd name="T34" fmla="*/ 735 w 735"/>
                  <a:gd name="T35" fmla="*/ 882 h 917"/>
                  <a:gd name="T36" fmla="*/ 570 w 735"/>
                  <a:gd name="T37" fmla="*/ 628 h 917"/>
                  <a:gd name="T38" fmla="*/ 672 w 735"/>
                  <a:gd name="T39" fmla="*/ 628 h 9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35" h="917">
                    <a:moveTo>
                      <a:pt x="672" y="628"/>
                    </a:moveTo>
                    <a:cubicBezTo>
                      <a:pt x="621" y="549"/>
                      <a:pt x="570" y="471"/>
                      <a:pt x="519" y="392"/>
                    </a:cubicBezTo>
                    <a:lnTo>
                      <a:pt x="507" y="373"/>
                    </a:lnTo>
                    <a:lnTo>
                      <a:pt x="609" y="373"/>
                    </a:lnTo>
                    <a:lnTo>
                      <a:pt x="488" y="186"/>
                    </a:lnTo>
                    <a:lnTo>
                      <a:pt x="367" y="0"/>
                    </a:lnTo>
                    <a:lnTo>
                      <a:pt x="247" y="186"/>
                    </a:lnTo>
                    <a:lnTo>
                      <a:pt x="126" y="373"/>
                    </a:lnTo>
                    <a:lnTo>
                      <a:pt x="228" y="373"/>
                    </a:lnTo>
                    <a:lnTo>
                      <a:pt x="215" y="392"/>
                    </a:lnTo>
                    <a:cubicBezTo>
                      <a:pt x="164" y="471"/>
                      <a:pt x="114" y="549"/>
                      <a:pt x="63" y="628"/>
                    </a:cubicBezTo>
                    <a:lnTo>
                      <a:pt x="164" y="628"/>
                    </a:lnTo>
                    <a:lnTo>
                      <a:pt x="0" y="882"/>
                    </a:lnTo>
                    <a:lnTo>
                      <a:pt x="275" y="882"/>
                    </a:lnTo>
                    <a:lnTo>
                      <a:pt x="275" y="917"/>
                    </a:lnTo>
                    <a:lnTo>
                      <a:pt x="459" y="917"/>
                    </a:lnTo>
                    <a:lnTo>
                      <a:pt x="459" y="882"/>
                    </a:lnTo>
                    <a:lnTo>
                      <a:pt x="735" y="882"/>
                    </a:lnTo>
                    <a:lnTo>
                      <a:pt x="570" y="628"/>
                    </a:lnTo>
                    <a:lnTo>
                      <a:pt x="672" y="628"/>
                    </a:lnTo>
                    <a:close/>
                  </a:path>
                </a:pathLst>
              </a:custGeom>
              <a:grpFill/>
              <a:ln>
                <a:solidFill>
                  <a:srgbClr val="13383B"/>
                </a:solidFill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13" name="Группа 143"/>
          <p:cNvGrpSpPr>
            <a:grpSpLocks/>
          </p:cNvGrpSpPr>
          <p:nvPr/>
        </p:nvGrpSpPr>
        <p:grpSpPr bwMode="auto">
          <a:xfrm>
            <a:off x="1014909" y="4550514"/>
            <a:ext cx="714375" cy="742950"/>
            <a:chOff x="5309966" y="2965047"/>
            <a:chExt cx="743353" cy="743353"/>
          </a:xfrm>
          <a:solidFill>
            <a:srgbClr val="0F8DAE"/>
          </a:solidFill>
        </p:grpSpPr>
        <p:sp>
          <p:nvSpPr>
            <p:cNvPr id="114" name="Овал 113"/>
            <p:cNvSpPr/>
            <p:nvPr/>
          </p:nvSpPr>
          <p:spPr>
            <a:xfrm>
              <a:off x="5309966" y="2965047"/>
              <a:ext cx="743353" cy="743353"/>
            </a:xfrm>
            <a:prstGeom prst="ellipse">
              <a:avLst/>
            </a:prstGeom>
            <a:grpFill/>
            <a:ln w="57150">
              <a:solidFill>
                <a:srgbClr val="1338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15" name="Группа 232"/>
            <p:cNvGrpSpPr/>
            <p:nvPr/>
          </p:nvGrpSpPr>
          <p:grpSpPr>
            <a:xfrm>
              <a:off x="5463756" y="3033903"/>
              <a:ext cx="435772" cy="560197"/>
              <a:chOff x="12635390" y="897513"/>
              <a:chExt cx="435772" cy="560197"/>
            </a:xfrm>
            <a:grpFill/>
          </p:grpSpPr>
          <p:grpSp>
            <p:nvGrpSpPr>
              <p:cNvPr id="116" name="Группа 38"/>
              <p:cNvGrpSpPr/>
              <p:nvPr/>
            </p:nvGrpSpPr>
            <p:grpSpPr>
              <a:xfrm>
                <a:off x="12635390" y="1290217"/>
                <a:ext cx="435772" cy="167493"/>
                <a:chOff x="6937458" y="1405130"/>
                <a:chExt cx="584207" cy="152397"/>
              </a:xfrm>
              <a:grpFill/>
            </p:grpSpPr>
            <p:sp>
              <p:nvSpPr>
                <p:cNvPr id="118" name="Freeform 28"/>
                <p:cNvSpPr>
                  <a:spLocks/>
                </p:cNvSpPr>
                <p:nvPr/>
              </p:nvSpPr>
              <p:spPr bwMode="auto">
                <a:xfrm>
                  <a:off x="6937458" y="1405130"/>
                  <a:ext cx="584207" cy="79376"/>
                </a:xfrm>
                <a:custGeom>
                  <a:avLst/>
                  <a:gdLst>
                    <a:gd name="T0" fmla="*/ 315 w 1620"/>
                    <a:gd name="T1" fmla="*/ 29 h 219"/>
                    <a:gd name="T2" fmla="*/ 442 w 1620"/>
                    <a:gd name="T3" fmla="*/ 67 h 219"/>
                    <a:gd name="T4" fmla="*/ 657 w 1620"/>
                    <a:gd name="T5" fmla="*/ 64 h 219"/>
                    <a:gd name="T6" fmla="*/ 968 w 1620"/>
                    <a:gd name="T7" fmla="*/ 64 h 219"/>
                    <a:gd name="T8" fmla="*/ 1179 w 1620"/>
                    <a:gd name="T9" fmla="*/ 69 h 219"/>
                    <a:gd name="T10" fmla="*/ 1486 w 1620"/>
                    <a:gd name="T11" fmla="*/ 83 h 219"/>
                    <a:gd name="T12" fmla="*/ 1589 w 1620"/>
                    <a:gd name="T13" fmla="*/ 121 h 219"/>
                    <a:gd name="T14" fmla="*/ 1620 w 1620"/>
                    <a:gd name="T15" fmla="*/ 151 h 219"/>
                    <a:gd name="T16" fmla="*/ 1584 w 1620"/>
                    <a:gd name="T17" fmla="*/ 178 h 219"/>
                    <a:gd name="T18" fmla="*/ 1444 w 1620"/>
                    <a:gd name="T19" fmla="*/ 142 h 219"/>
                    <a:gd name="T20" fmla="*/ 1225 w 1620"/>
                    <a:gd name="T21" fmla="*/ 153 h 219"/>
                    <a:gd name="T22" fmla="*/ 919 w 1620"/>
                    <a:gd name="T23" fmla="*/ 158 h 219"/>
                    <a:gd name="T24" fmla="*/ 708 w 1620"/>
                    <a:gd name="T25" fmla="*/ 158 h 219"/>
                    <a:gd name="T26" fmla="*/ 396 w 1620"/>
                    <a:gd name="T27" fmla="*/ 151 h 219"/>
                    <a:gd name="T28" fmla="*/ 183 w 1620"/>
                    <a:gd name="T29" fmla="*/ 141 h 219"/>
                    <a:gd name="T30" fmla="*/ 39 w 1620"/>
                    <a:gd name="T31" fmla="*/ 178 h 219"/>
                    <a:gd name="T32" fmla="*/ 3 w 1620"/>
                    <a:gd name="T33" fmla="*/ 153 h 219"/>
                    <a:gd name="T34" fmla="*/ 35 w 1620"/>
                    <a:gd name="T35" fmla="*/ 121 h 219"/>
                    <a:gd name="T36" fmla="*/ 149 w 1620"/>
                    <a:gd name="T37" fmla="*/ 75 h 219"/>
                    <a:gd name="T38" fmla="*/ 315 w 1620"/>
                    <a:gd name="T39" fmla="*/ 29 h 2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620" h="219">
                      <a:moveTo>
                        <a:pt x="315" y="29"/>
                      </a:moveTo>
                      <a:cubicBezTo>
                        <a:pt x="361" y="30"/>
                        <a:pt x="403" y="45"/>
                        <a:pt x="442" y="67"/>
                      </a:cubicBezTo>
                      <a:cubicBezTo>
                        <a:pt x="515" y="109"/>
                        <a:pt x="585" y="108"/>
                        <a:pt x="657" y="64"/>
                      </a:cubicBezTo>
                      <a:cubicBezTo>
                        <a:pt x="760" y="0"/>
                        <a:pt x="865" y="0"/>
                        <a:pt x="968" y="64"/>
                      </a:cubicBezTo>
                      <a:cubicBezTo>
                        <a:pt x="1038" y="108"/>
                        <a:pt x="1108" y="109"/>
                        <a:pt x="1179" y="69"/>
                      </a:cubicBezTo>
                      <a:cubicBezTo>
                        <a:pt x="1285" y="11"/>
                        <a:pt x="1387" y="14"/>
                        <a:pt x="1486" y="83"/>
                      </a:cubicBezTo>
                      <a:cubicBezTo>
                        <a:pt x="1517" y="104"/>
                        <a:pt x="1551" y="118"/>
                        <a:pt x="1589" y="121"/>
                      </a:cubicBezTo>
                      <a:cubicBezTo>
                        <a:pt x="1609" y="122"/>
                        <a:pt x="1620" y="135"/>
                        <a:pt x="1620" y="151"/>
                      </a:cubicBezTo>
                      <a:cubicBezTo>
                        <a:pt x="1619" y="168"/>
                        <a:pt x="1606" y="177"/>
                        <a:pt x="1584" y="178"/>
                      </a:cubicBezTo>
                      <a:cubicBezTo>
                        <a:pt x="1534" y="180"/>
                        <a:pt x="1487" y="166"/>
                        <a:pt x="1444" y="142"/>
                      </a:cubicBezTo>
                      <a:cubicBezTo>
                        <a:pt x="1369" y="101"/>
                        <a:pt x="1297" y="107"/>
                        <a:pt x="1225" y="153"/>
                      </a:cubicBezTo>
                      <a:cubicBezTo>
                        <a:pt x="1125" y="217"/>
                        <a:pt x="1022" y="218"/>
                        <a:pt x="919" y="158"/>
                      </a:cubicBezTo>
                      <a:cubicBezTo>
                        <a:pt x="848" y="117"/>
                        <a:pt x="778" y="116"/>
                        <a:pt x="708" y="158"/>
                      </a:cubicBezTo>
                      <a:cubicBezTo>
                        <a:pt x="602" y="219"/>
                        <a:pt x="498" y="216"/>
                        <a:pt x="396" y="151"/>
                      </a:cubicBezTo>
                      <a:cubicBezTo>
                        <a:pt x="327" y="106"/>
                        <a:pt x="256" y="102"/>
                        <a:pt x="183" y="141"/>
                      </a:cubicBezTo>
                      <a:cubicBezTo>
                        <a:pt x="138" y="166"/>
                        <a:pt x="90" y="180"/>
                        <a:pt x="39" y="178"/>
                      </a:cubicBezTo>
                      <a:cubicBezTo>
                        <a:pt x="21" y="177"/>
                        <a:pt x="7" y="172"/>
                        <a:pt x="3" y="153"/>
                      </a:cubicBezTo>
                      <a:cubicBezTo>
                        <a:pt x="0" y="137"/>
                        <a:pt x="13" y="123"/>
                        <a:pt x="35" y="121"/>
                      </a:cubicBezTo>
                      <a:cubicBezTo>
                        <a:pt x="78" y="118"/>
                        <a:pt x="115" y="100"/>
                        <a:pt x="149" y="75"/>
                      </a:cubicBezTo>
                      <a:cubicBezTo>
                        <a:pt x="199" y="40"/>
                        <a:pt x="255" y="28"/>
                        <a:pt x="315" y="29"/>
                      </a:cubicBezTo>
                      <a:close/>
                    </a:path>
                  </a:pathLst>
                </a:custGeom>
                <a:grpFill/>
                <a:ln>
                  <a:solidFill>
                    <a:srgbClr val="13383B"/>
                  </a:solidFill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9" name="Freeform 29"/>
                <p:cNvSpPr>
                  <a:spLocks/>
                </p:cNvSpPr>
                <p:nvPr/>
              </p:nvSpPr>
              <p:spPr bwMode="auto">
                <a:xfrm>
                  <a:off x="6939044" y="1479738"/>
                  <a:ext cx="582619" cy="77789"/>
                </a:xfrm>
                <a:custGeom>
                  <a:avLst/>
                  <a:gdLst>
                    <a:gd name="T0" fmla="*/ 314 w 1618"/>
                    <a:gd name="T1" fmla="*/ 29 h 215"/>
                    <a:gd name="T2" fmla="*/ 439 w 1618"/>
                    <a:gd name="T3" fmla="*/ 67 h 215"/>
                    <a:gd name="T4" fmla="*/ 656 w 1618"/>
                    <a:gd name="T5" fmla="*/ 63 h 215"/>
                    <a:gd name="T6" fmla="*/ 965 w 1618"/>
                    <a:gd name="T7" fmla="*/ 63 h 215"/>
                    <a:gd name="T8" fmla="*/ 1182 w 1618"/>
                    <a:gd name="T9" fmla="*/ 67 h 215"/>
                    <a:gd name="T10" fmla="*/ 1482 w 1618"/>
                    <a:gd name="T11" fmla="*/ 80 h 215"/>
                    <a:gd name="T12" fmla="*/ 1581 w 1618"/>
                    <a:gd name="T13" fmla="*/ 119 h 215"/>
                    <a:gd name="T14" fmla="*/ 1592 w 1618"/>
                    <a:gd name="T15" fmla="*/ 121 h 215"/>
                    <a:gd name="T16" fmla="*/ 1617 w 1618"/>
                    <a:gd name="T17" fmla="*/ 152 h 215"/>
                    <a:gd name="T18" fmla="*/ 1587 w 1618"/>
                    <a:gd name="T19" fmla="*/ 177 h 215"/>
                    <a:gd name="T20" fmla="*/ 1447 w 1618"/>
                    <a:gd name="T21" fmla="*/ 144 h 215"/>
                    <a:gd name="T22" fmla="*/ 1308 w 1618"/>
                    <a:gd name="T23" fmla="*/ 117 h 215"/>
                    <a:gd name="T24" fmla="*/ 1217 w 1618"/>
                    <a:gd name="T25" fmla="*/ 157 h 215"/>
                    <a:gd name="T26" fmla="*/ 951 w 1618"/>
                    <a:gd name="T27" fmla="*/ 176 h 215"/>
                    <a:gd name="T28" fmla="*/ 896 w 1618"/>
                    <a:gd name="T29" fmla="*/ 147 h 215"/>
                    <a:gd name="T30" fmla="*/ 723 w 1618"/>
                    <a:gd name="T31" fmla="*/ 148 h 215"/>
                    <a:gd name="T32" fmla="*/ 624 w 1618"/>
                    <a:gd name="T33" fmla="*/ 192 h 215"/>
                    <a:gd name="T34" fmla="*/ 406 w 1618"/>
                    <a:gd name="T35" fmla="*/ 158 h 215"/>
                    <a:gd name="T36" fmla="*/ 305 w 1618"/>
                    <a:gd name="T37" fmla="*/ 117 h 215"/>
                    <a:gd name="T38" fmla="*/ 188 w 1618"/>
                    <a:gd name="T39" fmla="*/ 138 h 215"/>
                    <a:gd name="T40" fmla="*/ 34 w 1618"/>
                    <a:gd name="T41" fmla="*/ 177 h 215"/>
                    <a:gd name="T42" fmla="*/ 2 w 1618"/>
                    <a:gd name="T43" fmla="*/ 152 h 215"/>
                    <a:gd name="T44" fmla="*/ 30 w 1618"/>
                    <a:gd name="T45" fmla="*/ 122 h 215"/>
                    <a:gd name="T46" fmla="*/ 150 w 1618"/>
                    <a:gd name="T47" fmla="*/ 74 h 215"/>
                    <a:gd name="T48" fmla="*/ 314 w 1618"/>
                    <a:gd name="T49" fmla="*/ 29 h 2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618" h="215">
                      <a:moveTo>
                        <a:pt x="314" y="29"/>
                      </a:moveTo>
                      <a:cubicBezTo>
                        <a:pt x="353" y="27"/>
                        <a:pt x="397" y="42"/>
                        <a:pt x="439" y="67"/>
                      </a:cubicBezTo>
                      <a:cubicBezTo>
                        <a:pt x="512" y="109"/>
                        <a:pt x="583" y="108"/>
                        <a:pt x="656" y="63"/>
                      </a:cubicBezTo>
                      <a:cubicBezTo>
                        <a:pt x="758" y="0"/>
                        <a:pt x="863" y="0"/>
                        <a:pt x="965" y="63"/>
                      </a:cubicBezTo>
                      <a:cubicBezTo>
                        <a:pt x="1038" y="108"/>
                        <a:pt x="1109" y="108"/>
                        <a:pt x="1182" y="67"/>
                      </a:cubicBezTo>
                      <a:cubicBezTo>
                        <a:pt x="1285" y="10"/>
                        <a:pt x="1385" y="15"/>
                        <a:pt x="1482" y="80"/>
                      </a:cubicBezTo>
                      <a:cubicBezTo>
                        <a:pt x="1512" y="101"/>
                        <a:pt x="1544" y="118"/>
                        <a:pt x="1581" y="119"/>
                      </a:cubicBezTo>
                      <a:cubicBezTo>
                        <a:pt x="1585" y="120"/>
                        <a:pt x="1588" y="121"/>
                        <a:pt x="1592" y="121"/>
                      </a:cubicBezTo>
                      <a:cubicBezTo>
                        <a:pt x="1609" y="124"/>
                        <a:pt x="1618" y="135"/>
                        <a:pt x="1617" y="152"/>
                      </a:cubicBezTo>
                      <a:cubicBezTo>
                        <a:pt x="1616" y="168"/>
                        <a:pt x="1604" y="176"/>
                        <a:pt x="1587" y="177"/>
                      </a:cubicBezTo>
                      <a:cubicBezTo>
                        <a:pt x="1537" y="179"/>
                        <a:pt x="1490" y="169"/>
                        <a:pt x="1447" y="144"/>
                      </a:cubicBezTo>
                      <a:cubicBezTo>
                        <a:pt x="1403" y="119"/>
                        <a:pt x="1358" y="110"/>
                        <a:pt x="1308" y="117"/>
                      </a:cubicBezTo>
                      <a:cubicBezTo>
                        <a:pt x="1274" y="122"/>
                        <a:pt x="1245" y="139"/>
                        <a:pt x="1217" y="157"/>
                      </a:cubicBezTo>
                      <a:cubicBezTo>
                        <a:pt x="1132" y="209"/>
                        <a:pt x="1043" y="215"/>
                        <a:pt x="951" y="176"/>
                      </a:cubicBezTo>
                      <a:cubicBezTo>
                        <a:pt x="932" y="168"/>
                        <a:pt x="915" y="156"/>
                        <a:pt x="896" y="147"/>
                      </a:cubicBezTo>
                      <a:cubicBezTo>
                        <a:pt x="838" y="119"/>
                        <a:pt x="781" y="120"/>
                        <a:pt x="723" y="148"/>
                      </a:cubicBezTo>
                      <a:cubicBezTo>
                        <a:pt x="691" y="164"/>
                        <a:pt x="659" y="183"/>
                        <a:pt x="624" y="192"/>
                      </a:cubicBezTo>
                      <a:cubicBezTo>
                        <a:pt x="548" y="212"/>
                        <a:pt x="474" y="200"/>
                        <a:pt x="406" y="158"/>
                      </a:cubicBezTo>
                      <a:cubicBezTo>
                        <a:pt x="375" y="138"/>
                        <a:pt x="343" y="120"/>
                        <a:pt x="305" y="117"/>
                      </a:cubicBezTo>
                      <a:cubicBezTo>
                        <a:pt x="263" y="112"/>
                        <a:pt x="224" y="117"/>
                        <a:pt x="188" y="138"/>
                      </a:cubicBezTo>
                      <a:cubicBezTo>
                        <a:pt x="140" y="164"/>
                        <a:pt x="90" y="180"/>
                        <a:pt x="34" y="177"/>
                      </a:cubicBezTo>
                      <a:cubicBezTo>
                        <a:pt x="16" y="176"/>
                        <a:pt x="3" y="170"/>
                        <a:pt x="2" y="152"/>
                      </a:cubicBezTo>
                      <a:cubicBezTo>
                        <a:pt x="0" y="134"/>
                        <a:pt x="11" y="123"/>
                        <a:pt x="30" y="122"/>
                      </a:cubicBezTo>
                      <a:cubicBezTo>
                        <a:pt x="75" y="118"/>
                        <a:pt x="113" y="99"/>
                        <a:pt x="150" y="74"/>
                      </a:cubicBezTo>
                      <a:cubicBezTo>
                        <a:pt x="196" y="42"/>
                        <a:pt x="248" y="28"/>
                        <a:pt x="314" y="29"/>
                      </a:cubicBezTo>
                      <a:close/>
                    </a:path>
                  </a:pathLst>
                </a:custGeom>
                <a:grpFill/>
                <a:ln>
                  <a:solidFill>
                    <a:srgbClr val="13383B"/>
                  </a:solidFill>
                </a:ln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17" name="Freeform 1281"/>
              <p:cNvSpPr>
                <a:spLocks/>
              </p:cNvSpPr>
              <p:nvPr/>
            </p:nvSpPr>
            <p:spPr bwMode="auto">
              <a:xfrm>
                <a:off x="12718698" y="897513"/>
                <a:ext cx="269157" cy="350330"/>
              </a:xfrm>
              <a:custGeom>
                <a:avLst/>
                <a:gdLst>
                  <a:gd name="T0" fmla="*/ 280 w 281"/>
                  <a:gd name="T1" fmla="*/ 228 h 364"/>
                  <a:gd name="T2" fmla="*/ 138 w 281"/>
                  <a:gd name="T3" fmla="*/ 0 h 364"/>
                  <a:gd name="T4" fmla="*/ 13 w 281"/>
                  <a:gd name="T5" fmla="*/ 179 h 364"/>
                  <a:gd name="T6" fmla="*/ 1 w 281"/>
                  <a:gd name="T7" fmla="*/ 216 h 364"/>
                  <a:gd name="T8" fmla="*/ 0 w 281"/>
                  <a:gd name="T9" fmla="*/ 223 h 364"/>
                  <a:gd name="T10" fmla="*/ 0 w 281"/>
                  <a:gd name="T11" fmla="*/ 227 h 364"/>
                  <a:gd name="T12" fmla="*/ 0 w 281"/>
                  <a:gd name="T13" fmla="*/ 234 h 364"/>
                  <a:gd name="T14" fmla="*/ 140 w 281"/>
                  <a:gd name="T15" fmla="*/ 364 h 364"/>
                  <a:gd name="T16" fmla="*/ 281 w 281"/>
                  <a:gd name="T17" fmla="*/ 234 h 364"/>
                  <a:gd name="T18" fmla="*/ 280 w 281"/>
                  <a:gd name="T19" fmla="*/ 228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1" h="364">
                    <a:moveTo>
                      <a:pt x="280" y="228"/>
                    </a:moveTo>
                    <a:cubicBezTo>
                      <a:pt x="281" y="127"/>
                      <a:pt x="138" y="0"/>
                      <a:pt x="138" y="0"/>
                    </a:cubicBezTo>
                    <a:cubicBezTo>
                      <a:pt x="65" y="66"/>
                      <a:pt x="29" y="135"/>
                      <a:pt x="13" y="179"/>
                    </a:cubicBezTo>
                    <a:cubicBezTo>
                      <a:pt x="7" y="190"/>
                      <a:pt x="3" y="203"/>
                      <a:pt x="1" y="216"/>
                    </a:cubicBezTo>
                    <a:cubicBezTo>
                      <a:pt x="0" y="220"/>
                      <a:pt x="0" y="223"/>
                      <a:pt x="0" y="223"/>
                    </a:cubicBezTo>
                    <a:cubicBezTo>
                      <a:pt x="0" y="224"/>
                      <a:pt x="0" y="225"/>
                      <a:pt x="0" y="227"/>
                    </a:cubicBezTo>
                    <a:cubicBezTo>
                      <a:pt x="0" y="229"/>
                      <a:pt x="0" y="231"/>
                      <a:pt x="0" y="234"/>
                    </a:cubicBezTo>
                    <a:cubicBezTo>
                      <a:pt x="0" y="306"/>
                      <a:pt x="62" y="364"/>
                      <a:pt x="140" y="364"/>
                    </a:cubicBezTo>
                    <a:cubicBezTo>
                      <a:pt x="218" y="364"/>
                      <a:pt x="281" y="306"/>
                      <a:pt x="281" y="234"/>
                    </a:cubicBezTo>
                    <a:cubicBezTo>
                      <a:pt x="281" y="232"/>
                      <a:pt x="280" y="230"/>
                      <a:pt x="280" y="228"/>
                    </a:cubicBezTo>
                    <a:close/>
                  </a:path>
                </a:pathLst>
              </a:custGeom>
              <a:grpFill/>
              <a:ln>
                <a:solidFill>
                  <a:srgbClr val="13383B"/>
                </a:solidFill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7" name="Группа 24"/>
          <p:cNvGrpSpPr/>
          <p:nvPr/>
        </p:nvGrpSpPr>
        <p:grpSpPr>
          <a:xfrm>
            <a:off x="6711152" y="1042387"/>
            <a:ext cx="988811" cy="962085"/>
            <a:chOff x="2084388" y="-100013"/>
            <a:chExt cx="612775" cy="504826"/>
          </a:xfrm>
          <a:solidFill>
            <a:srgbClr val="0F8DAE"/>
          </a:solidFill>
        </p:grpSpPr>
        <p:sp>
          <p:nvSpPr>
            <p:cNvPr id="18" name="Freeform 331"/>
            <p:cNvSpPr>
              <a:spLocks/>
            </p:cNvSpPr>
            <p:nvPr/>
          </p:nvSpPr>
          <p:spPr bwMode="auto">
            <a:xfrm>
              <a:off x="2084388" y="90488"/>
              <a:ext cx="147638" cy="314325"/>
            </a:xfrm>
            <a:custGeom>
              <a:avLst/>
              <a:gdLst>
                <a:gd name="T0" fmla="*/ 65 w 407"/>
                <a:gd name="T1" fmla="*/ 0 h 874"/>
                <a:gd name="T2" fmla="*/ 0 w 407"/>
                <a:gd name="T3" fmla="*/ 874 h 874"/>
                <a:gd name="T4" fmla="*/ 407 w 407"/>
                <a:gd name="T5" fmla="*/ 873 h 874"/>
                <a:gd name="T6" fmla="*/ 340 w 407"/>
                <a:gd name="T7" fmla="*/ 0 h 874"/>
                <a:gd name="T8" fmla="*/ 65 w 407"/>
                <a:gd name="T9" fmla="*/ 0 h 8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7" h="874">
                  <a:moveTo>
                    <a:pt x="65" y="0"/>
                  </a:moveTo>
                  <a:lnTo>
                    <a:pt x="0" y="874"/>
                  </a:lnTo>
                  <a:lnTo>
                    <a:pt x="407" y="873"/>
                  </a:lnTo>
                  <a:lnTo>
                    <a:pt x="340" y="0"/>
                  </a:lnTo>
                  <a:lnTo>
                    <a:pt x="65" y="0"/>
                  </a:lnTo>
                  <a:close/>
                </a:path>
              </a:pathLst>
            </a:custGeom>
            <a:grpFill/>
            <a:ln>
              <a:solidFill>
                <a:srgbClr val="13383B"/>
              </a:solidFill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Freeform 332"/>
            <p:cNvSpPr>
              <a:spLocks/>
            </p:cNvSpPr>
            <p:nvPr/>
          </p:nvSpPr>
          <p:spPr bwMode="auto">
            <a:xfrm>
              <a:off x="2109788" y="41275"/>
              <a:ext cx="96838" cy="36513"/>
            </a:xfrm>
            <a:custGeom>
              <a:avLst/>
              <a:gdLst>
                <a:gd name="T0" fmla="*/ 269 w 269"/>
                <a:gd name="T1" fmla="*/ 101 h 101"/>
                <a:gd name="T2" fmla="*/ 261 w 269"/>
                <a:gd name="T3" fmla="*/ 0 h 101"/>
                <a:gd name="T4" fmla="*/ 7 w 269"/>
                <a:gd name="T5" fmla="*/ 0 h 101"/>
                <a:gd name="T6" fmla="*/ 0 w 269"/>
                <a:gd name="T7" fmla="*/ 101 h 101"/>
                <a:gd name="T8" fmla="*/ 269 w 269"/>
                <a:gd name="T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9" h="101">
                  <a:moveTo>
                    <a:pt x="269" y="101"/>
                  </a:moveTo>
                  <a:lnTo>
                    <a:pt x="261" y="0"/>
                  </a:lnTo>
                  <a:lnTo>
                    <a:pt x="7" y="0"/>
                  </a:lnTo>
                  <a:lnTo>
                    <a:pt x="0" y="101"/>
                  </a:lnTo>
                  <a:lnTo>
                    <a:pt x="269" y="101"/>
                  </a:lnTo>
                  <a:close/>
                </a:path>
              </a:pathLst>
            </a:custGeom>
            <a:grpFill/>
            <a:ln>
              <a:solidFill>
                <a:srgbClr val="13383B"/>
              </a:solidFill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Rectangle 333"/>
            <p:cNvSpPr>
              <a:spLocks noChangeArrowheads="1"/>
            </p:cNvSpPr>
            <p:nvPr/>
          </p:nvSpPr>
          <p:spPr bwMode="auto">
            <a:xfrm>
              <a:off x="2112963" y="-1588"/>
              <a:ext cx="92075" cy="33338"/>
            </a:xfrm>
            <a:prstGeom prst="rect">
              <a:avLst/>
            </a:prstGeom>
            <a:grpFill/>
            <a:ln>
              <a:solidFill>
                <a:srgbClr val="13383B"/>
              </a:solidFill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Freeform 334"/>
            <p:cNvSpPr>
              <a:spLocks noEditPoints="1"/>
            </p:cNvSpPr>
            <p:nvPr/>
          </p:nvSpPr>
          <p:spPr bwMode="auto">
            <a:xfrm>
              <a:off x="2238375" y="158750"/>
              <a:ext cx="336550" cy="246063"/>
            </a:xfrm>
            <a:custGeom>
              <a:avLst/>
              <a:gdLst>
                <a:gd name="T0" fmla="*/ 678 w 931"/>
                <a:gd name="T1" fmla="*/ 173 h 684"/>
                <a:gd name="T2" fmla="*/ 678 w 931"/>
                <a:gd name="T3" fmla="*/ 0 h 684"/>
                <a:gd name="T4" fmla="*/ 455 w 931"/>
                <a:gd name="T5" fmla="*/ 157 h 684"/>
                <a:gd name="T6" fmla="*/ 455 w 931"/>
                <a:gd name="T7" fmla="*/ 0 h 684"/>
                <a:gd name="T8" fmla="*/ 231 w 931"/>
                <a:gd name="T9" fmla="*/ 157 h 684"/>
                <a:gd name="T10" fmla="*/ 231 w 931"/>
                <a:gd name="T11" fmla="*/ 0 h 684"/>
                <a:gd name="T12" fmla="*/ 0 w 931"/>
                <a:gd name="T13" fmla="*/ 163 h 684"/>
                <a:gd name="T14" fmla="*/ 0 w 931"/>
                <a:gd name="T15" fmla="*/ 173 h 684"/>
                <a:gd name="T16" fmla="*/ 0 w 931"/>
                <a:gd name="T17" fmla="*/ 668 h 684"/>
                <a:gd name="T18" fmla="*/ 0 w 931"/>
                <a:gd name="T19" fmla="*/ 684 h 684"/>
                <a:gd name="T20" fmla="*/ 931 w 931"/>
                <a:gd name="T21" fmla="*/ 684 h 684"/>
                <a:gd name="T22" fmla="*/ 931 w 931"/>
                <a:gd name="T23" fmla="*/ 173 h 684"/>
                <a:gd name="T24" fmla="*/ 678 w 931"/>
                <a:gd name="T25" fmla="*/ 173 h 684"/>
                <a:gd name="T26" fmla="*/ 178 w 931"/>
                <a:gd name="T27" fmla="*/ 402 h 684"/>
                <a:gd name="T28" fmla="*/ 178 w 931"/>
                <a:gd name="T29" fmla="*/ 402 h 684"/>
                <a:gd name="T30" fmla="*/ 100 w 931"/>
                <a:gd name="T31" fmla="*/ 402 h 684"/>
                <a:gd name="T32" fmla="*/ 100 w 931"/>
                <a:gd name="T33" fmla="*/ 282 h 684"/>
                <a:gd name="T34" fmla="*/ 178 w 931"/>
                <a:gd name="T35" fmla="*/ 282 h 684"/>
                <a:gd name="T36" fmla="*/ 178 w 931"/>
                <a:gd name="T37" fmla="*/ 402 h 684"/>
                <a:gd name="T38" fmla="*/ 396 w 931"/>
                <a:gd name="T39" fmla="*/ 402 h 684"/>
                <a:gd name="T40" fmla="*/ 396 w 931"/>
                <a:gd name="T41" fmla="*/ 402 h 684"/>
                <a:gd name="T42" fmla="*/ 318 w 931"/>
                <a:gd name="T43" fmla="*/ 402 h 684"/>
                <a:gd name="T44" fmla="*/ 318 w 931"/>
                <a:gd name="T45" fmla="*/ 282 h 684"/>
                <a:gd name="T46" fmla="*/ 396 w 931"/>
                <a:gd name="T47" fmla="*/ 282 h 684"/>
                <a:gd name="T48" fmla="*/ 396 w 931"/>
                <a:gd name="T49" fmla="*/ 402 h 684"/>
                <a:gd name="T50" fmla="*/ 613 w 931"/>
                <a:gd name="T51" fmla="*/ 402 h 684"/>
                <a:gd name="T52" fmla="*/ 613 w 931"/>
                <a:gd name="T53" fmla="*/ 402 h 684"/>
                <a:gd name="T54" fmla="*/ 536 w 931"/>
                <a:gd name="T55" fmla="*/ 402 h 684"/>
                <a:gd name="T56" fmla="*/ 536 w 931"/>
                <a:gd name="T57" fmla="*/ 282 h 684"/>
                <a:gd name="T58" fmla="*/ 613 w 931"/>
                <a:gd name="T59" fmla="*/ 282 h 684"/>
                <a:gd name="T60" fmla="*/ 613 w 931"/>
                <a:gd name="T61" fmla="*/ 402 h 684"/>
                <a:gd name="T62" fmla="*/ 831 w 931"/>
                <a:gd name="T63" fmla="*/ 402 h 684"/>
                <a:gd name="T64" fmla="*/ 831 w 931"/>
                <a:gd name="T65" fmla="*/ 402 h 684"/>
                <a:gd name="T66" fmla="*/ 754 w 931"/>
                <a:gd name="T67" fmla="*/ 402 h 684"/>
                <a:gd name="T68" fmla="*/ 754 w 931"/>
                <a:gd name="T69" fmla="*/ 282 h 684"/>
                <a:gd name="T70" fmla="*/ 831 w 931"/>
                <a:gd name="T71" fmla="*/ 282 h 684"/>
                <a:gd name="T72" fmla="*/ 831 w 931"/>
                <a:gd name="T73" fmla="*/ 402 h 6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31" h="684">
                  <a:moveTo>
                    <a:pt x="678" y="173"/>
                  </a:moveTo>
                  <a:lnTo>
                    <a:pt x="678" y="0"/>
                  </a:lnTo>
                  <a:lnTo>
                    <a:pt x="455" y="157"/>
                  </a:lnTo>
                  <a:lnTo>
                    <a:pt x="455" y="0"/>
                  </a:lnTo>
                  <a:lnTo>
                    <a:pt x="231" y="157"/>
                  </a:lnTo>
                  <a:lnTo>
                    <a:pt x="231" y="0"/>
                  </a:lnTo>
                  <a:lnTo>
                    <a:pt x="0" y="163"/>
                  </a:lnTo>
                  <a:lnTo>
                    <a:pt x="0" y="173"/>
                  </a:lnTo>
                  <a:lnTo>
                    <a:pt x="0" y="668"/>
                  </a:lnTo>
                  <a:lnTo>
                    <a:pt x="0" y="684"/>
                  </a:lnTo>
                  <a:lnTo>
                    <a:pt x="931" y="684"/>
                  </a:lnTo>
                  <a:lnTo>
                    <a:pt x="931" y="173"/>
                  </a:lnTo>
                  <a:lnTo>
                    <a:pt x="678" y="173"/>
                  </a:lnTo>
                  <a:close/>
                  <a:moveTo>
                    <a:pt x="178" y="402"/>
                  </a:moveTo>
                  <a:lnTo>
                    <a:pt x="178" y="402"/>
                  </a:lnTo>
                  <a:lnTo>
                    <a:pt x="100" y="402"/>
                  </a:lnTo>
                  <a:lnTo>
                    <a:pt x="100" y="282"/>
                  </a:lnTo>
                  <a:lnTo>
                    <a:pt x="178" y="282"/>
                  </a:lnTo>
                  <a:lnTo>
                    <a:pt x="178" y="402"/>
                  </a:lnTo>
                  <a:close/>
                  <a:moveTo>
                    <a:pt x="396" y="402"/>
                  </a:moveTo>
                  <a:lnTo>
                    <a:pt x="396" y="402"/>
                  </a:lnTo>
                  <a:lnTo>
                    <a:pt x="318" y="402"/>
                  </a:lnTo>
                  <a:lnTo>
                    <a:pt x="318" y="282"/>
                  </a:lnTo>
                  <a:lnTo>
                    <a:pt x="396" y="282"/>
                  </a:lnTo>
                  <a:lnTo>
                    <a:pt x="396" y="402"/>
                  </a:lnTo>
                  <a:close/>
                  <a:moveTo>
                    <a:pt x="613" y="402"/>
                  </a:moveTo>
                  <a:lnTo>
                    <a:pt x="613" y="402"/>
                  </a:lnTo>
                  <a:lnTo>
                    <a:pt x="536" y="402"/>
                  </a:lnTo>
                  <a:lnTo>
                    <a:pt x="536" y="282"/>
                  </a:lnTo>
                  <a:lnTo>
                    <a:pt x="613" y="282"/>
                  </a:lnTo>
                  <a:lnTo>
                    <a:pt x="613" y="402"/>
                  </a:lnTo>
                  <a:close/>
                  <a:moveTo>
                    <a:pt x="831" y="402"/>
                  </a:moveTo>
                  <a:lnTo>
                    <a:pt x="831" y="402"/>
                  </a:lnTo>
                  <a:lnTo>
                    <a:pt x="754" y="402"/>
                  </a:lnTo>
                  <a:lnTo>
                    <a:pt x="754" y="282"/>
                  </a:lnTo>
                  <a:lnTo>
                    <a:pt x="831" y="282"/>
                  </a:lnTo>
                  <a:lnTo>
                    <a:pt x="831" y="402"/>
                  </a:lnTo>
                  <a:close/>
                </a:path>
              </a:pathLst>
            </a:custGeom>
            <a:grpFill/>
            <a:ln>
              <a:solidFill>
                <a:srgbClr val="13383B"/>
              </a:solidFill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Freeform 335"/>
            <p:cNvSpPr>
              <a:spLocks noEditPoints="1"/>
            </p:cNvSpPr>
            <p:nvPr/>
          </p:nvSpPr>
          <p:spPr bwMode="auto">
            <a:xfrm>
              <a:off x="2589213" y="136525"/>
              <a:ext cx="42863" cy="268288"/>
            </a:xfrm>
            <a:custGeom>
              <a:avLst/>
              <a:gdLst>
                <a:gd name="T0" fmla="*/ 118 w 119"/>
                <a:gd name="T1" fmla="*/ 34 h 747"/>
                <a:gd name="T2" fmla="*/ 59 w 119"/>
                <a:gd name="T3" fmla="*/ 0 h 747"/>
                <a:gd name="T4" fmla="*/ 1 w 119"/>
                <a:gd name="T5" fmla="*/ 34 h 747"/>
                <a:gd name="T6" fmla="*/ 0 w 119"/>
                <a:gd name="T7" fmla="*/ 747 h 747"/>
                <a:gd name="T8" fmla="*/ 119 w 119"/>
                <a:gd name="T9" fmla="*/ 747 h 747"/>
                <a:gd name="T10" fmla="*/ 118 w 119"/>
                <a:gd name="T11" fmla="*/ 34 h 747"/>
                <a:gd name="T12" fmla="*/ 59 w 119"/>
                <a:gd name="T13" fmla="*/ 12 h 747"/>
                <a:gd name="T14" fmla="*/ 59 w 119"/>
                <a:gd name="T15" fmla="*/ 12 h 747"/>
                <a:gd name="T16" fmla="*/ 104 w 119"/>
                <a:gd name="T17" fmla="*/ 40 h 747"/>
                <a:gd name="T18" fmla="*/ 59 w 119"/>
                <a:gd name="T19" fmla="*/ 67 h 747"/>
                <a:gd name="T20" fmla="*/ 14 w 119"/>
                <a:gd name="T21" fmla="*/ 40 h 747"/>
                <a:gd name="T22" fmla="*/ 59 w 119"/>
                <a:gd name="T23" fmla="*/ 12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9" h="747">
                  <a:moveTo>
                    <a:pt x="118" y="34"/>
                  </a:moveTo>
                  <a:cubicBezTo>
                    <a:pt x="114" y="14"/>
                    <a:pt x="89" y="0"/>
                    <a:pt x="59" y="0"/>
                  </a:cubicBezTo>
                  <a:cubicBezTo>
                    <a:pt x="30" y="0"/>
                    <a:pt x="5" y="14"/>
                    <a:pt x="1" y="34"/>
                  </a:cubicBezTo>
                  <a:cubicBezTo>
                    <a:pt x="0" y="31"/>
                    <a:pt x="0" y="747"/>
                    <a:pt x="0" y="747"/>
                  </a:cubicBezTo>
                  <a:lnTo>
                    <a:pt x="119" y="747"/>
                  </a:lnTo>
                  <a:cubicBezTo>
                    <a:pt x="119" y="747"/>
                    <a:pt x="119" y="31"/>
                    <a:pt x="118" y="34"/>
                  </a:cubicBezTo>
                  <a:close/>
                  <a:moveTo>
                    <a:pt x="59" y="12"/>
                  </a:moveTo>
                  <a:lnTo>
                    <a:pt x="59" y="12"/>
                  </a:lnTo>
                  <a:cubicBezTo>
                    <a:pt x="84" y="12"/>
                    <a:pt x="104" y="24"/>
                    <a:pt x="104" y="40"/>
                  </a:cubicBezTo>
                  <a:cubicBezTo>
                    <a:pt x="104" y="55"/>
                    <a:pt x="84" y="67"/>
                    <a:pt x="59" y="67"/>
                  </a:cubicBezTo>
                  <a:cubicBezTo>
                    <a:pt x="35" y="67"/>
                    <a:pt x="14" y="55"/>
                    <a:pt x="14" y="40"/>
                  </a:cubicBezTo>
                  <a:cubicBezTo>
                    <a:pt x="14" y="24"/>
                    <a:pt x="35" y="12"/>
                    <a:pt x="59" y="12"/>
                  </a:cubicBezTo>
                  <a:close/>
                </a:path>
              </a:pathLst>
            </a:custGeom>
            <a:grpFill/>
            <a:ln>
              <a:solidFill>
                <a:srgbClr val="13383B"/>
              </a:solidFill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Freeform 336"/>
            <p:cNvSpPr>
              <a:spLocks noEditPoints="1"/>
            </p:cNvSpPr>
            <p:nvPr/>
          </p:nvSpPr>
          <p:spPr bwMode="auto">
            <a:xfrm>
              <a:off x="2654300" y="136525"/>
              <a:ext cx="42863" cy="268288"/>
            </a:xfrm>
            <a:custGeom>
              <a:avLst/>
              <a:gdLst>
                <a:gd name="T0" fmla="*/ 118 w 119"/>
                <a:gd name="T1" fmla="*/ 34 h 747"/>
                <a:gd name="T2" fmla="*/ 59 w 119"/>
                <a:gd name="T3" fmla="*/ 0 h 747"/>
                <a:gd name="T4" fmla="*/ 0 w 119"/>
                <a:gd name="T5" fmla="*/ 34 h 747"/>
                <a:gd name="T6" fmla="*/ 0 w 119"/>
                <a:gd name="T7" fmla="*/ 747 h 747"/>
                <a:gd name="T8" fmla="*/ 119 w 119"/>
                <a:gd name="T9" fmla="*/ 747 h 747"/>
                <a:gd name="T10" fmla="*/ 118 w 119"/>
                <a:gd name="T11" fmla="*/ 34 h 747"/>
                <a:gd name="T12" fmla="*/ 59 w 119"/>
                <a:gd name="T13" fmla="*/ 12 h 747"/>
                <a:gd name="T14" fmla="*/ 59 w 119"/>
                <a:gd name="T15" fmla="*/ 12 h 747"/>
                <a:gd name="T16" fmla="*/ 104 w 119"/>
                <a:gd name="T17" fmla="*/ 40 h 747"/>
                <a:gd name="T18" fmla="*/ 59 w 119"/>
                <a:gd name="T19" fmla="*/ 67 h 747"/>
                <a:gd name="T20" fmla="*/ 14 w 119"/>
                <a:gd name="T21" fmla="*/ 40 h 747"/>
                <a:gd name="T22" fmla="*/ 59 w 119"/>
                <a:gd name="T23" fmla="*/ 12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9" h="747">
                  <a:moveTo>
                    <a:pt x="118" y="34"/>
                  </a:moveTo>
                  <a:cubicBezTo>
                    <a:pt x="113" y="14"/>
                    <a:pt x="89" y="0"/>
                    <a:pt x="59" y="0"/>
                  </a:cubicBezTo>
                  <a:cubicBezTo>
                    <a:pt x="29" y="0"/>
                    <a:pt x="5" y="14"/>
                    <a:pt x="0" y="34"/>
                  </a:cubicBezTo>
                  <a:cubicBezTo>
                    <a:pt x="0" y="31"/>
                    <a:pt x="0" y="747"/>
                    <a:pt x="0" y="747"/>
                  </a:cubicBezTo>
                  <a:lnTo>
                    <a:pt x="119" y="747"/>
                  </a:lnTo>
                  <a:cubicBezTo>
                    <a:pt x="119" y="747"/>
                    <a:pt x="118" y="31"/>
                    <a:pt x="118" y="34"/>
                  </a:cubicBezTo>
                  <a:close/>
                  <a:moveTo>
                    <a:pt x="59" y="12"/>
                  </a:moveTo>
                  <a:lnTo>
                    <a:pt x="59" y="12"/>
                  </a:lnTo>
                  <a:cubicBezTo>
                    <a:pt x="84" y="12"/>
                    <a:pt x="104" y="24"/>
                    <a:pt x="104" y="40"/>
                  </a:cubicBezTo>
                  <a:cubicBezTo>
                    <a:pt x="104" y="55"/>
                    <a:pt x="84" y="67"/>
                    <a:pt x="59" y="67"/>
                  </a:cubicBezTo>
                  <a:cubicBezTo>
                    <a:pt x="34" y="67"/>
                    <a:pt x="14" y="55"/>
                    <a:pt x="14" y="40"/>
                  </a:cubicBezTo>
                  <a:cubicBezTo>
                    <a:pt x="14" y="24"/>
                    <a:pt x="34" y="12"/>
                    <a:pt x="59" y="12"/>
                  </a:cubicBezTo>
                  <a:close/>
                </a:path>
              </a:pathLst>
            </a:custGeom>
            <a:grpFill/>
            <a:ln>
              <a:solidFill>
                <a:srgbClr val="13383B"/>
              </a:solidFill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Rectangle 337"/>
            <p:cNvSpPr>
              <a:spLocks noChangeArrowheads="1"/>
            </p:cNvSpPr>
            <p:nvPr/>
          </p:nvSpPr>
          <p:spPr bwMode="auto">
            <a:xfrm>
              <a:off x="2540000" y="333375"/>
              <a:ext cx="139700" cy="71438"/>
            </a:xfrm>
            <a:prstGeom prst="rect">
              <a:avLst/>
            </a:prstGeom>
            <a:grpFill/>
            <a:ln>
              <a:solidFill>
                <a:srgbClr val="13383B"/>
              </a:solidFill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Freeform 338"/>
            <p:cNvSpPr>
              <a:spLocks/>
            </p:cNvSpPr>
            <p:nvPr/>
          </p:nvSpPr>
          <p:spPr bwMode="auto">
            <a:xfrm>
              <a:off x="2484438" y="55563"/>
              <a:ext cx="130175" cy="109538"/>
            </a:xfrm>
            <a:custGeom>
              <a:avLst/>
              <a:gdLst>
                <a:gd name="T0" fmla="*/ 257 w 362"/>
                <a:gd name="T1" fmla="*/ 0 h 307"/>
                <a:gd name="T2" fmla="*/ 0 w 362"/>
                <a:gd name="T3" fmla="*/ 0 h 307"/>
                <a:gd name="T4" fmla="*/ 6 w 362"/>
                <a:gd name="T5" fmla="*/ 23 h 307"/>
                <a:gd name="T6" fmla="*/ 257 w 362"/>
                <a:gd name="T7" fmla="*/ 23 h 307"/>
                <a:gd name="T8" fmla="*/ 339 w 362"/>
                <a:gd name="T9" fmla="*/ 104 h 307"/>
                <a:gd name="T10" fmla="*/ 339 w 362"/>
                <a:gd name="T11" fmla="*/ 307 h 307"/>
                <a:gd name="T12" fmla="*/ 362 w 362"/>
                <a:gd name="T13" fmla="*/ 307 h 307"/>
                <a:gd name="T14" fmla="*/ 362 w 362"/>
                <a:gd name="T15" fmla="*/ 104 h 307"/>
                <a:gd name="T16" fmla="*/ 257 w 362"/>
                <a:gd name="T17" fmla="*/ 0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2" h="307">
                  <a:moveTo>
                    <a:pt x="257" y="0"/>
                  </a:moveTo>
                  <a:lnTo>
                    <a:pt x="0" y="0"/>
                  </a:lnTo>
                  <a:cubicBezTo>
                    <a:pt x="2" y="7"/>
                    <a:pt x="4" y="15"/>
                    <a:pt x="6" y="23"/>
                  </a:cubicBezTo>
                  <a:lnTo>
                    <a:pt x="257" y="23"/>
                  </a:lnTo>
                  <a:cubicBezTo>
                    <a:pt x="302" y="23"/>
                    <a:pt x="339" y="59"/>
                    <a:pt x="339" y="104"/>
                  </a:cubicBezTo>
                  <a:lnTo>
                    <a:pt x="339" y="307"/>
                  </a:lnTo>
                  <a:lnTo>
                    <a:pt x="362" y="307"/>
                  </a:lnTo>
                  <a:lnTo>
                    <a:pt x="362" y="104"/>
                  </a:lnTo>
                  <a:cubicBezTo>
                    <a:pt x="362" y="47"/>
                    <a:pt x="315" y="0"/>
                    <a:pt x="257" y="0"/>
                  </a:cubicBezTo>
                  <a:close/>
                </a:path>
              </a:pathLst>
            </a:custGeom>
            <a:grpFill/>
            <a:ln>
              <a:solidFill>
                <a:srgbClr val="13383B"/>
              </a:solidFill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Freeform 339"/>
            <p:cNvSpPr>
              <a:spLocks/>
            </p:cNvSpPr>
            <p:nvPr/>
          </p:nvSpPr>
          <p:spPr bwMode="auto">
            <a:xfrm>
              <a:off x="2190750" y="55563"/>
              <a:ext cx="144463" cy="7938"/>
            </a:xfrm>
            <a:custGeom>
              <a:avLst/>
              <a:gdLst>
                <a:gd name="T0" fmla="*/ 399 w 399"/>
                <a:gd name="T1" fmla="*/ 0 h 23"/>
                <a:gd name="T2" fmla="*/ 1 w 399"/>
                <a:gd name="T3" fmla="*/ 0 h 23"/>
                <a:gd name="T4" fmla="*/ 0 w 399"/>
                <a:gd name="T5" fmla="*/ 0 h 23"/>
                <a:gd name="T6" fmla="*/ 0 w 399"/>
                <a:gd name="T7" fmla="*/ 23 h 23"/>
                <a:gd name="T8" fmla="*/ 1 w 399"/>
                <a:gd name="T9" fmla="*/ 23 h 23"/>
                <a:gd name="T10" fmla="*/ 392 w 399"/>
                <a:gd name="T11" fmla="*/ 23 h 23"/>
                <a:gd name="T12" fmla="*/ 399 w 399"/>
                <a:gd name="T1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23">
                  <a:moveTo>
                    <a:pt x="399" y="0"/>
                  </a:moveTo>
                  <a:lnTo>
                    <a:pt x="1" y="0"/>
                  </a:lnTo>
                  <a:cubicBezTo>
                    <a:pt x="1" y="0"/>
                    <a:pt x="0" y="0"/>
                    <a:pt x="0" y="0"/>
                  </a:cubicBezTo>
                  <a:lnTo>
                    <a:pt x="0" y="23"/>
                  </a:lnTo>
                  <a:cubicBezTo>
                    <a:pt x="0" y="23"/>
                    <a:pt x="1" y="23"/>
                    <a:pt x="1" y="23"/>
                  </a:cubicBezTo>
                  <a:lnTo>
                    <a:pt x="392" y="23"/>
                  </a:lnTo>
                  <a:cubicBezTo>
                    <a:pt x="394" y="15"/>
                    <a:pt x="396" y="7"/>
                    <a:pt x="399" y="0"/>
                  </a:cubicBezTo>
                  <a:close/>
                </a:path>
              </a:pathLst>
            </a:custGeom>
            <a:grpFill/>
            <a:ln>
              <a:solidFill>
                <a:srgbClr val="13383B"/>
              </a:solidFill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Freeform 340"/>
            <p:cNvSpPr>
              <a:spLocks noEditPoints="1"/>
            </p:cNvSpPr>
            <p:nvPr/>
          </p:nvSpPr>
          <p:spPr bwMode="auto">
            <a:xfrm>
              <a:off x="2322513" y="-7938"/>
              <a:ext cx="174625" cy="134938"/>
            </a:xfrm>
            <a:custGeom>
              <a:avLst/>
              <a:gdLst>
                <a:gd name="T0" fmla="*/ 444 w 484"/>
                <a:gd name="T1" fmla="*/ 376 h 376"/>
                <a:gd name="T2" fmla="*/ 40 w 484"/>
                <a:gd name="T3" fmla="*/ 376 h 376"/>
                <a:gd name="T4" fmla="*/ 33 w 484"/>
                <a:gd name="T5" fmla="*/ 364 h 376"/>
                <a:gd name="T6" fmla="*/ 0 w 484"/>
                <a:gd name="T7" fmla="*/ 242 h 376"/>
                <a:gd name="T8" fmla="*/ 242 w 484"/>
                <a:gd name="T9" fmla="*/ 0 h 376"/>
                <a:gd name="T10" fmla="*/ 484 w 484"/>
                <a:gd name="T11" fmla="*/ 242 h 376"/>
                <a:gd name="T12" fmla="*/ 451 w 484"/>
                <a:gd name="T13" fmla="*/ 364 h 376"/>
                <a:gd name="T14" fmla="*/ 444 w 484"/>
                <a:gd name="T15" fmla="*/ 376 h 376"/>
                <a:gd name="T16" fmla="*/ 67 w 484"/>
                <a:gd name="T17" fmla="*/ 329 h 376"/>
                <a:gd name="T18" fmla="*/ 67 w 484"/>
                <a:gd name="T19" fmla="*/ 329 h 376"/>
                <a:gd name="T20" fmla="*/ 417 w 484"/>
                <a:gd name="T21" fmla="*/ 329 h 376"/>
                <a:gd name="T22" fmla="*/ 437 w 484"/>
                <a:gd name="T23" fmla="*/ 242 h 376"/>
                <a:gd name="T24" fmla="*/ 242 w 484"/>
                <a:gd name="T25" fmla="*/ 46 h 376"/>
                <a:gd name="T26" fmla="*/ 46 w 484"/>
                <a:gd name="T27" fmla="*/ 242 h 376"/>
                <a:gd name="T28" fmla="*/ 67 w 484"/>
                <a:gd name="T29" fmla="*/ 329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84" h="376">
                  <a:moveTo>
                    <a:pt x="444" y="376"/>
                  </a:moveTo>
                  <a:lnTo>
                    <a:pt x="40" y="376"/>
                  </a:lnTo>
                  <a:lnTo>
                    <a:pt x="33" y="364"/>
                  </a:lnTo>
                  <a:cubicBezTo>
                    <a:pt x="11" y="327"/>
                    <a:pt x="0" y="285"/>
                    <a:pt x="0" y="242"/>
                  </a:cubicBezTo>
                  <a:cubicBezTo>
                    <a:pt x="0" y="108"/>
                    <a:pt x="108" y="0"/>
                    <a:pt x="242" y="0"/>
                  </a:cubicBezTo>
                  <a:cubicBezTo>
                    <a:pt x="375" y="0"/>
                    <a:pt x="484" y="108"/>
                    <a:pt x="484" y="242"/>
                  </a:cubicBezTo>
                  <a:cubicBezTo>
                    <a:pt x="484" y="285"/>
                    <a:pt x="472" y="327"/>
                    <a:pt x="451" y="364"/>
                  </a:cubicBezTo>
                  <a:lnTo>
                    <a:pt x="444" y="376"/>
                  </a:lnTo>
                  <a:close/>
                  <a:moveTo>
                    <a:pt x="67" y="329"/>
                  </a:moveTo>
                  <a:lnTo>
                    <a:pt x="67" y="329"/>
                  </a:lnTo>
                  <a:lnTo>
                    <a:pt x="417" y="329"/>
                  </a:lnTo>
                  <a:cubicBezTo>
                    <a:pt x="430" y="302"/>
                    <a:pt x="437" y="272"/>
                    <a:pt x="437" y="242"/>
                  </a:cubicBezTo>
                  <a:cubicBezTo>
                    <a:pt x="437" y="134"/>
                    <a:pt x="350" y="46"/>
                    <a:pt x="242" y="46"/>
                  </a:cubicBezTo>
                  <a:cubicBezTo>
                    <a:pt x="134" y="46"/>
                    <a:pt x="46" y="134"/>
                    <a:pt x="46" y="242"/>
                  </a:cubicBezTo>
                  <a:cubicBezTo>
                    <a:pt x="46" y="272"/>
                    <a:pt x="53" y="302"/>
                    <a:pt x="67" y="329"/>
                  </a:cubicBezTo>
                  <a:close/>
                </a:path>
              </a:pathLst>
            </a:custGeom>
            <a:grpFill/>
            <a:ln>
              <a:solidFill>
                <a:srgbClr val="13383B"/>
              </a:solidFill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Oval 341"/>
            <p:cNvSpPr>
              <a:spLocks noChangeArrowheads="1"/>
            </p:cNvSpPr>
            <p:nvPr/>
          </p:nvSpPr>
          <p:spPr bwMode="auto">
            <a:xfrm>
              <a:off x="2384425" y="112713"/>
              <a:ext cx="50800" cy="33338"/>
            </a:xfrm>
            <a:prstGeom prst="ellipse">
              <a:avLst/>
            </a:prstGeom>
            <a:grpFill/>
            <a:ln>
              <a:solidFill>
                <a:srgbClr val="13383B"/>
              </a:solidFill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Freeform 342"/>
            <p:cNvSpPr>
              <a:spLocks/>
            </p:cNvSpPr>
            <p:nvPr/>
          </p:nvSpPr>
          <p:spPr bwMode="auto">
            <a:xfrm>
              <a:off x="2405063" y="28575"/>
              <a:ext cx="38100" cy="73025"/>
            </a:xfrm>
            <a:custGeom>
              <a:avLst/>
              <a:gdLst>
                <a:gd name="T0" fmla="*/ 20 w 108"/>
                <a:gd name="T1" fmla="*/ 201 h 201"/>
                <a:gd name="T2" fmla="*/ 12 w 108"/>
                <a:gd name="T3" fmla="*/ 199 h 201"/>
                <a:gd name="T4" fmla="*/ 4 w 108"/>
                <a:gd name="T5" fmla="*/ 173 h 201"/>
                <a:gd name="T6" fmla="*/ 74 w 108"/>
                <a:gd name="T7" fmla="*/ 13 h 201"/>
                <a:gd name="T8" fmla="*/ 97 w 108"/>
                <a:gd name="T9" fmla="*/ 5 h 201"/>
                <a:gd name="T10" fmla="*/ 104 w 108"/>
                <a:gd name="T11" fmla="*/ 31 h 201"/>
                <a:gd name="T12" fmla="*/ 35 w 108"/>
                <a:gd name="T13" fmla="*/ 190 h 201"/>
                <a:gd name="T14" fmla="*/ 20 w 108"/>
                <a:gd name="T1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8" h="201">
                  <a:moveTo>
                    <a:pt x="20" y="201"/>
                  </a:moveTo>
                  <a:cubicBezTo>
                    <a:pt x="17" y="201"/>
                    <a:pt x="14" y="200"/>
                    <a:pt x="12" y="199"/>
                  </a:cubicBezTo>
                  <a:cubicBezTo>
                    <a:pt x="4" y="194"/>
                    <a:pt x="0" y="183"/>
                    <a:pt x="4" y="173"/>
                  </a:cubicBezTo>
                  <a:lnTo>
                    <a:pt x="74" y="13"/>
                  </a:lnTo>
                  <a:cubicBezTo>
                    <a:pt x="78" y="4"/>
                    <a:pt x="88" y="0"/>
                    <a:pt x="97" y="5"/>
                  </a:cubicBezTo>
                  <a:cubicBezTo>
                    <a:pt x="105" y="9"/>
                    <a:pt x="108" y="21"/>
                    <a:pt x="104" y="31"/>
                  </a:cubicBezTo>
                  <a:lnTo>
                    <a:pt x="35" y="190"/>
                  </a:lnTo>
                  <a:cubicBezTo>
                    <a:pt x="32" y="197"/>
                    <a:pt x="26" y="201"/>
                    <a:pt x="20" y="201"/>
                  </a:cubicBezTo>
                  <a:close/>
                </a:path>
              </a:pathLst>
            </a:custGeom>
            <a:grpFill/>
            <a:ln>
              <a:solidFill>
                <a:srgbClr val="13383B"/>
              </a:solidFill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Rectangle 343"/>
            <p:cNvSpPr>
              <a:spLocks noChangeArrowheads="1"/>
            </p:cNvSpPr>
            <p:nvPr/>
          </p:nvSpPr>
          <p:spPr bwMode="auto">
            <a:xfrm>
              <a:off x="2401888" y="104775"/>
              <a:ext cx="15875" cy="14288"/>
            </a:xfrm>
            <a:prstGeom prst="rect">
              <a:avLst/>
            </a:prstGeom>
            <a:grpFill/>
            <a:ln>
              <a:solidFill>
                <a:srgbClr val="13383B"/>
              </a:solidFill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Freeform 344"/>
            <p:cNvSpPr>
              <a:spLocks noEditPoints="1"/>
            </p:cNvSpPr>
            <p:nvPr/>
          </p:nvSpPr>
          <p:spPr bwMode="auto">
            <a:xfrm>
              <a:off x="2330450" y="-3175"/>
              <a:ext cx="158750" cy="112713"/>
            </a:xfrm>
            <a:custGeom>
              <a:avLst/>
              <a:gdLst>
                <a:gd name="T0" fmla="*/ 387 w 443"/>
                <a:gd name="T1" fmla="*/ 279 h 311"/>
                <a:gd name="T2" fmla="*/ 19 w 443"/>
                <a:gd name="T3" fmla="*/ 310 h 311"/>
                <a:gd name="T4" fmla="*/ 56 w 443"/>
                <a:gd name="T5" fmla="*/ 279 h 311"/>
                <a:gd name="T6" fmla="*/ 436 w 443"/>
                <a:gd name="T7" fmla="*/ 278 h 311"/>
                <a:gd name="T8" fmla="*/ 394 w 443"/>
                <a:gd name="T9" fmla="*/ 253 h 311"/>
                <a:gd name="T10" fmla="*/ 7 w 443"/>
                <a:gd name="T11" fmla="*/ 278 h 311"/>
                <a:gd name="T12" fmla="*/ 49 w 443"/>
                <a:gd name="T13" fmla="*/ 253 h 311"/>
                <a:gd name="T14" fmla="*/ 442 w 443"/>
                <a:gd name="T15" fmla="*/ 244 h 311"/>
                <a:gd name="T16" fmla="*/ 397 w 443"/>
                <a:gd name="T17" fmla="*/ 226 h 311"/>
                <a:gd name="T18" fmla="*/ 1 w 443"/>
                <a:gd name="T19" fmla="*/ 244 h 311"/>
                <a:gd name="T20" fmla="*/ 47 w 443"/>
                <a:gd name="T21" fmla="*/ 225 h 311"/>
                <a:gd name="T22" fmla="*/ 397 w 443"/>
                <a:gd name="T23" fmla="*/ 212 h 311"/>
                <a:gd name="T24" fmla="*/ 441 w 443"/>
                <a:gd name="T25" fmla="*/ 193 h 311"/>
                <a:gd name="T26" fmla="*/ 47 w 443"/>
                <a:gd name="T27" fmla="*/ 212 h 311"/>
                <a:gd name="T28" fmla="*/ 2 w 443"/>
                <a:gd name="T29" fmla="*/ 192 h 311"/>
                <a:gd name="T30" fmla="*/ 393 w 443"/>
                <a:gd name="T31" fmla="*/ 185 h 311"/>
                <a:gd name="T32" fmla="*/ 434 w 443"/>
                <a:gd name="T33" fmla="*/ 159 h 311"/>
                <a:gd name="T34" fmla="*/ 51 w 443"/>
                <a:gd name="T35" fmla="*/ 185 h 311"/>
                <a:gd name="T36" fmla="*/ 9 w 443"/>
                <a:gd name="T37" fmla="*/ 158 h 311"/>
                <a:gd name="T38" fmla="*/ 385 w 443"/>
                <a:gd name="T39" fmla="*/ 159 h 311"/>
                <a:gd name="T40" fmla="*/ 422 w 443"/>
                <a:gd name="T41" fmla="*/ 127 h 311"/>
                <a:gd name="T42" fmla="*/ 58 w 443"/>
                <a:gd name="T43" fmla="*/ 159 h 311"/>
                <a:gd name="T44" fmla="*/ 22 w 443"/>
                <a:gd name="T45" fmla="*/ 126 h 311"/>
                <a:gd name="T46" fmla="*/ 374 w 443"/>
                <a:gd name="T47" fmla="*/ 135 h 311"/>
                <a:gd name="T48" fmla="*/ 405 w 443"/>
                <a:gd name="T49" fmla="*/ 97 h 311"/>
                <a:gd name="T50" fmla="*/ 70 w 443"/>
                <a:gd name="T51" fmla="*/ 134 h 311"/>
                <a:gd name="T52" fmla="*/ 39 w 443"/>
                <a:gd name="T53" fmla="*/ 97 h 311"/>
                <a:gd name="T54" fmla="*/ 358 w 443"/>
                <a:gd name="T55" fmla="*/ 112 h 311"/>
                <a:gd name="T56" fmla="*/ 383 w 443"/>
                <a:gd name="T57" fmla="*/ 70 h 311"/>
                <a:gd name="T58" fmla="*/ 85 w 443"/>
                <a:gd name="T59" fmla="*/ 112 h 311"/>
                <a:gd name="T60" fmla="*/ 60 w 443"/>
                <a:gd name="T61" fmla="*/ 70 h 311"/>
                <a:gd name="T62" fmla="*/ 340 w 443"/>
                <a:gd name="T63" fmla="*/ 92 h 311"/>
                <a:gd name="T64" fmla="*/ 358 w 443"/>
                <a:gd name="T65" fmla="*/ 47 h 311"/>
                <a:gd name="T66" fmla="*/ 104 w 443"/>
                <a:gd name="T67" fmla="*/ 92 h 311"/>
                <a:gd name="T68" fmla="*/ 86 w 443"/>
                <a:gd name="T69" fmla="*/ 47 h 311"/>
                <a:gd name="T70" fmla="*/ 318 w 443"/>
                <a:gd name="T71" fmla="*/ 76 h 311"/>
                <a:gd name="T72" fmla="*/ 329 w 443"/>
                <a:gd name="T73" fmla="*/ 28 h 311"/>
                <a:gd name="T74" fmla="*/ 126 w 443"/>
                <a:gd name="T75" fmla="*/ 75 h 311"/>
                <a:gd name="T76" fmla="*/ 115 w 443"/>
                <a:gd name="T77" fmla="*/ 28 h 311"/>
                <a:gd name="T78" fmla="*/ 295 w 443"/>
                <a:gd name="T79" fmla="*/ 62 h 311"/>
                <a:gd name="T80" fmla="*/ 298 w 443"/>
                <a:gd name="T81" fmla="*/ 14 h 311"/>
                <a:gd name="T82" fmla="*/ 149 w 443"/>
                <a:gd name="T83" fmla="*/ 62 h 311"/>
                <a:gd name="T84" fmla="*/ 146 w 443"/>
                <a:gd name="T85" fmla="*/ 13 h 311"/>
                <a:gd name="T86" fmla="*/ 269 w 443"/>
                <a:gd name="T87" fmla="*/ 53 h 311"/>
                <a:gd name="T88" fmla="*/ 265 w 443"/>
                <a:gd name="T89" fmla="*/ 4 h 311"/>
                <a:gd name="T90" fmla="*/ 175 w 443"/>
                <a:gd name="T91" fmla="*/ 53 h 311"/>
                <a:gd name="T92" fmla="*/ 179 w 443"/>
                <a:gd name="T93" fmla="*/ 4 h 311"/>
                <a:gd name="T94" fmla="*/ 242 w 443"/>
                <a:gd name="T95" fmla="*/ 48 h 311"/>
                <a:gd name="T96" fmla="*/ 231 w 443"/>
                <a:gd name="T97" fmla="*/ 0 h 311"/>
                <a:gd name="T98" fmla="*/ 202 w 443"/>
                <a:gd name="T99" fmla="*/ 48 h 311"/>
                <a:gd name="T100" fmla="*/ 213 w 443"/>
                <a:gd name="T101" fmla="*/ 0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43" h="311">
                  <a:moveTo>
                    <a:pt x="425" y="311"/>
                  </a:moveTo>
                  <a:lnTo>
                    <a:pt x="382" y="292"/>
                  </a:lnTo>
                  <a:cubicBezTo>
                    <a:pt x="384" y="288"/>
                    <a:pt x="386" y="284"/>
                    <a:pt x="387" y="279"/>
                  </a:cubicBezTo>
                  <a:lnTo>
                    <a:pt x="431" y="295"/>
                  </a:lnTo>
                  <a:cubicBezTo>
                    <a:pt x="429" y="300"/>
                    <a:pt x="427" y="305"/>
                    <a:pt x="425" y="311"/>
                  </a:cubicBezTo>
                  <a:close/>
                  <a:moveTo>
                    <a:pt x="19" y="310"/>
                  </a:moveTo>
                  <a:lnTo>
                    <a:pt x="19" y="310"/>
                  </a:lnTo>
                  <a:cubicBezTo>
                    <a:pt x="16" y="305"/>
                    <a:pt x="14" y="299"/>
                    <a:pt x="12" y="294"/>
                  </a:cubicBezTo>
                  <a:lnTo>
                    <a:pt x="56" y="279"/>
                  </a:lnTo>
                  <a:cubicBezTo>
                    <a:pt x="58" y="283"/>
                    <a:pt x="59" y="287"/>
                    <a:pt x="61" y="292"/>
                  </a:cubicBezTo>
                  <a:lnTo>
                    <a:pt x="19" y="310"/>
                  </a:lnTo>
                  <a:close/>
                  <a:moveTo>
                    <a:pt x="436" y="278"/>
                  </a:moveTo>
                  <a:lnTo>
                    <a:pt x="436" y="278"/>
                  </a:lnTo>
                  <a:lnTo>
                    <a:pt x="391" y="266"/>
                  </a:lnTo>
                  <a:cubicBezTo>
                    <a:pt x="392" y="262"/>
                    <a:pt x="393" y="257"/>
                    <a:pt x="394" y="253"/>
                  </a:cubicBezTo>
                  <a:lnTo>
                    <a:pt x="440" y="261"/>
                  </a:lnTo>
                  <a:cubicBezTo>
                    <a:pt x="439" y="267"/>
                    <a:pt x="438" y="273"/>
                    <a:pt x="436" y="278"/>
                  </a:cubicBezTo>
                  <a:close/>
                  <a:moveTo>
                    <a:pt x="7" y="278"/>
                  </a:moveTo>
                  <a:lnTo>
                    <a:pt x="7" y="278"/>
                  </a:lnTo>
                  <a:cubicBezTo>
                    <a:pt x="6" y="272"/>
                    <a:pt x="5" y="266"/>
                    <a:pt x="4" y="261"/>
                  </a:cubicBezTo>
                  <a:lnTo>
                    <a:pt x="49" y="253"/>
                  </a:lnTo>
                  <a:cubicBezTo>
                    <a:pt x="50" y="257"/>
                    <a:pt x="51" y="261"/>
                    <a:pt x="52" y="266"/>
                  </a:cubicBezTo>
                  <a:lnTo>
                    <a:pt x="7" y="278"/>
                  </a:lnTo>
                  <a:close/>
                  <a:moveTo>
                    <a:pt x="442" y="244"/>
                  </a:moveTo>
                  <a:lnTo>
                    <a:pt x="442" y="244"/>
                  </a:lnTo>
                  <a:lnTo>
                    <a:pt x="396" y="240"/>
                  </a:lnTo>
                  <a:cubicBezTo>
                    <a:pt x="396" y="235"/>
                    <a:pt x="397" y="230"/>
                    <a:pt x="397" y="226"/>
                  </a:cubicBezTo>
                  <a:lnTo>
                    <a:pt x="443" y="227"/>
                  </a:lnTo>
                  <a:cubicBezTo>
                    <a:pt x="443" y="233"/>
                    <a:pt x="443" y="239"/>
                    <a:pt x="442" y="244"/>
                  </a:cubicBezTo>
                  <a:close/>
                  <a:moveTo>
                    <a:pt x="1" y="244"/>
                  </a:moveTo>
                  <a:lnTo>
                    <a:pt x="1" y="244"/>
                  </a:lnTo>
                  <a:cubicBezTo>
                    <a:pt x="1" y="238"/>
                    <a:pt x="0" y="232"/>
                    <a:pt x="0" y="226"/>
                  </a:cubicBezTo>
                  <a:lnTo>
                    <a:pt x="47" y="225"/>
                  </a:lnTo>
                  <a:cubicBezTo>
                    <a:pt x="47" y="230"/>
                    <a:pt x="47" y="235"/>
                    <a:pt x="48" y="239"/>
                  </a:cubicBezTo>
                  <a:lnTo>
                    <a:pt x="1" y="244"/>
                  </a:lnTo>
                  <a:close/>
                  <a:moveTo>
                    <a:pt x="397" y="212"/>
                  </a:moveTo>
                  <a:lnTo>
                    <a:pt x="397" y="212"/>
                  </a:lnTo>
                  <a:cubicBezTo>
                    <a:pt x="396" y="208"/>
                    <a:pt x="396" y="203"/>
                    <a:pt x="395" y="199"/>
                  </a:cubicBezTo>
                  <a:lnTo>
                    <a:pt x="441" y="193"/>
                  </a:lnTo>
                  <a:cubicBezTo>
                    <a:pt x="442" y="198"/>
                    <a:pt x="443" y="204"/>
                    <a:pt x="443" y="210"/>
                  </a:cubicBezTo>
                  <a:lnTo>
                    <a:pt x="397" y="212"/>
                  </a:lnTo>
                  <a:close/>
                  <a:moveTo>
                    <a:pt x="47" y="212"/>
                  </a:moveTo>
                  <a:lnTo>
                    <a:pt x="47" y="212"/>
                  </a:lnTo>
                  <a:lnTo>
                    <a:pt x="1" y="209"/>
                  </a:lnTo>
                  <a:cubicBezTo>
                    <a:pt x="1" y="204"/>
                    <a:pt x="1" y="198"/>
                    <a:pt x="2" y="192"/>
                  </a:cubicBezTo>
                  <a:lnTo>
                    <a:pt x="48" y="198"/>
                  </a:lnTo>
                  <a:cubicBezTo>
                    <a:pt x="48" y="203"/>
                    <a:pt x="47" y="207"/>
                    <a:pt x="47" y="212"/>
                  </a:cubicBezTo>
                  <a:close/>
                  <a:moveTo>
                    <a:pt x="393" y="185"/>
                  </a:moveTo>
                  <a:lnTo>
                    <a:pt x="393" y="185"/>
                  </a:lnTo>
                  <a:cubicBezTo>
                    <a:pt x="392" y="181"/>
                    <a:pt x="391" y="176"/>
                    <a:pt x="390" y="172"/>
                  </a:cubicBezTo>
                  <a:lnTo>
                    <a:pt x="434" y="159"/>
                  </a:lnTo>
                  <a:cubicBezTo>
                    <a:pt x="436" y="164"/>
                    <a:pt x="437" y="170"/>
                    <a:pt x="439" y="176"/>
                  </a:cubicBezTo>
                  <a:lnTo>
                    <a:pt x="393" y="185"/>
                  </a:lnTo>
                  <a:close/>
                  <a:moveTo>
                    <a:pt x="51" y="185"/>
                  </a:moveTo>
                  <a:lnTo>
                    <a:pt x="51" y="185"/>
                  </a:lnTo>
                  <a:lnTo>
                    <a:pt x="5" y="175"/>
                  </a:lnTo>
                  <a:cubicBezTo>
                    <a:pt x="6" y="170"/>
                    <a:pt x="8" y="164"/>
                    <a:pt x="9" y="158"/>
                  </a:cubicBezTo>
                  <a:lnTo>
                    <a:pt x="54" y="172"/>
                  </a:lnTo>
                  <a:cubicBezTo>
                    <a:pt x="53" y="176"/>
                    <a:pt x="52" y="180"/>
                    <a:pt x="51" y="185"/>
                  </a:cubicBezTo>
                  <a:close/>
                  <a:moveTo>
                    <a:pt x="385" y="159"/>
                  </a:moveTo>
                  <a:lnTo>
                    <a:pt x="385" y="159"/>
                  </a:lnTo>
                  <a:cubicBezTo>
                    <a:pt x="384" y="155"/>
                    <a:pt x="382" y="151"/>
                    <a:pt x="380" y="147"/>
                  </a:cubicBezTo>
                  <a:lnTo>
                    <a:pt x="422" y="127"/>
                  </a:lnTo>
                  <a:cubicBezTo>
                    <a:pt x="425" y="132"/>
                    <a:pt x="427" y="137"/>
                    <a:pt x="429" y="143"/>
                  </a:cubicBezTo>
                  <a:lnTo>
                    <a:pt x="385" y="159"/>
                  </a:lnTo>
                  <a:close/>
                  <a:moveTo>
                    <a:pt x="58" y="159"/>
                  </a:moveTo>
                  <a:lnTo>
                    <a:pt x="58" y="159"/>
                  </a:lnTo>
                  <a:lnTo>
                    <a:pt x="15" y="142"/>
                  </a:lnTo>
                  <a:cubicBezTo>
                    <a:pt x="17" y="137"/>
                    <a:pt x="19" y="131"/>
                    <a:pt x="22" y="126"/>
                  </a:cubicBezTo>
                  <a:lnTo>
                    <a:pt x="64" y="146"/>
                  </a:lnTo>
                  <a:cubicBezTo>
                    <a:pt x="62" y="150"/>
                    <a:pt x="60" y="155"/>
                    <a:pt x="58" y="159"/>
                  </a:cubicBezTo>
                  <a:close/>
                  <a:moveTo>
                    <a:pt x="374" y="135"/>
                  </a:moveTo>
                  <a:lnTo>
                    <a:pt x="374" y="135"/>
                  </a:lnTo>
                  <a:cubicBezTo>
                    <a:pt x="371" y="131"/>
                    <a:pt x="369" y="127"/>
                    <a:pt x="366" y="123"/>
                  </a:cubicBezTo>
                  <a:lnTo>
                    <a:pt x="405" y="97"/>
                  </a:lnTo>
                  <a:cubicBezTo>
                    <a:pt x="408" y="102"/>
                    <a:pt x="411" y="107"/>
                    <a:pt x="414" y="112"/>
                  </a:cubicBezTo>
                  <a:lnTo>
                    <a:pt x="374" y="135"/>
                  </a:lnTo>
                  <a:close/>
                  <a:moveTo>
                    <a:pt x="70" y="134"/>
                  </a:moveTo>
                  <a:lnTo>
                    <a:pt x="70" y="134"/>
                  </a:lnTo>
                  <a:lnTo>
                    <a:pt x="30" y="111"/>
                  </a:lnTo>
                  <a:cubicBezTo>
                    <a:pt x="33" y="106"/>
                    <a:pt x="36" y="101"/>
                    <a:pt x="39" y="97"/>
                  </a:cubicBezTo>
                  <a:lnTo>
                    <a:pt x="77" y="123"/>
                  </a:lnTo>
                  <a:cubicBezTo>
                    <a:pt x="75" y="127"/>
                    <a:pt x="72" y="130"/>
                    <a:pt x="70" y="134"/>
                  </a:cubicBezTo>
                  <a:close/>
                  <a:moveTo>
                    <a:pt x="358" y="112"/>
                  </a:moveTo>
                  <a:lnTo>
                    <a:pt x="358" y="112"/>
                  </a:lnTo>
                  <a:cubicBezTo>
                    <a:pt x="356" y="109"/>
                    <a:pt x="353" y="105"/>
                    <a:pt x="349" y="102"/>
                  </a:cubicBezTo>
                  <a:lnTo>
                    <a:pt x="383" y="70"/>
                  </a:lnTo>
                  <a:cubicBezTo>
                    <a:pt x="387" y="74"/>
                    <a:pt x="391" y="79"/>
                    <a:pt x="395" y="83"/>
                  </a:cubicBezTo>
                  <a:lnTo>
                    <a:pt x="358" y="112"/>
                  </a:lnTo>
                  <a:close/>
                  <a:moveTo>
                    <a:pt x="85" y="112"/>
                  </a:moveTo>
                  <a:lnTo>
                    <a:pt x="85" y="112"/>
                  </a:lnTo>
                  <a:lnTo>
                    <a:pt x="49" y="83"/>
                  </a:lnTo>
                  <a:cubicBezTo>
                    <a:pt x="53" y="78"/>
                    <a:pt x="57" y="74"/>
                    <a:pt x="60" y="70"/>
                  </a:cubicBezTo>
                  <a:lnTo>
                    <a:pt x="94" y="102"/>
                  </a:lnTo>
                  <a:cubicBezTo>
                    <a:pt x="91" y="105"/>
                    <a:pt x="88" y="108"/>
                    <a:pt x="85" y="112"/>
                  </a:cubicBezTo>
                  <a:close/>
                  <a:moveTo>
                    <a:pt x="340" y="92"/>
                  </a:moveTo>
                  <a:lnTo>
                    <a:pt x="340" y="92"/>
                  </a:lnTo>
                  <a:cubicBezTo>
                    <a:pt x="336" y="89"/>
                    <a:pt x="333" y="86"/>
                    <a:pt x="329" y="84"/>
                  </a:cubicBezTo>
                  <a:lnTo>
                    <a:pt x="358" y="47"/>
                  </a:lnTo>
                  <a:cubicBezTo>
                    <a:pt x="363" y="50"/>
                    <a:pt x="367" y="54"/>
                    <a:pt x="371" y="58"/>
                  </a:cubicBezTo>
                  <a:lnTo>
                    <a:pt x="340" y="92"/>
                  </a:lnTo>
                  <a:close/>
                  <a:moveTo>
                    <a:pt x="104" y="92"/>
                  </a:moveTo>
                  <a:lnTo>
                    <a:pt x="104" y="92"/>
                  </a:lnTo>
                  <a:lnTo>
                    <a:pt x="73" y="58"/>
                  </a:lnTo>
                  <a:cubicBezTo>
                    <a:pt x="77" y="54"/>
                    <a:pt x="81" y="50"/>
                    <a:pt x="86" y="47"/>
                  </a:cubicBezTo>
                  <a:lnTo>
                    <a:pt x="115" y="83"/>
                  </a:lnTo>
                  <a:cubicBezTo>
                    <a:pt x="111" y="86"/>
                    <a:pt x="107" y="89"/>
                    <a:pt x="104" y="92"/>
                  </a:cubicBezTo>
                  <a:close/>
                  <a:moveTo>
                    <a:pt x="318" y="76"/>
                  </a:moveTo>
                  <a:lnTo>
                    <a:pt x="318" y="76"/>
                  </a:lnTo>
                  <a:cubicBezTo>
                    <a:pt x="315" y="73"/>
                    <a:pt x="311" y="71"/>
                    <a:pt x="307" y="69"/>
                  </a:cubicBezTo>
                  <a:lnTo>
                    <a:pt x="329" y="28"/>
                  </a:lnTo>
                  <a:cubicBezTo>
                    <a:pt x="334" y="31"/>
                    <a:pt x="339" y="34"/>
                    <a:pt x="344" y="37"/>
                  </a:cubicBezTo>
                  <a:lnTo>
                    <a:pt x="318" y="76"/>
                  </a:lnTo>
                  <a:close/>
                  <a:moveTo>
                    <a:pt x="126" y="75"/>
                  </a:moveTo>
                  <a:lnTo>
                    <a:pt x="126" y="75"/>
                  </a:lnTo>
                  <a:lnTo>
                    <a:pt x="100" y="37"/>
                  </a:lnTo>
                  <a:cubicBezTo>
                    <a:pt x="105" y="33"/>
                    <a:pt x="110" y="30"/>
                    <a:pt x="115" y="28"/>
                  </a:cubicBezTo>
                  <a:lnTo>
                    <a:pt x="137" y="68"/>
                  </a:lnTo>
                  <a:cubicBezTo>
                    <a:pt x="133" y="71"/>
                    <a:pt x="129" y="73"/>
                    <a:pt x="126" y="75"/>
                  </a:cubicBezTo>
                  <a:close/>
                  <a:moveTo>
                    <a:pt x="295" y="62"/>
                  </a:moveTo>
                  <a:lnTo>
                    <a:pt x="295" y="62"/>
                  </a:lnTo>
                  <a:cubicBezTo>
                    <a:pt x="290" y="61"/>
                    <a:pt x="286" y="59"/>
                    <a:pt x="282" y="57"/>
                  </a:cubicBezTo>
                  <a:lnTo>
                    <a:pt x="298" y="14"/>
                  </a:lnTo>
                  <a:cubicBezTo>
                    <a:pt x="303" y="16"/>
                    <a:pt x="309" y="18"/>
                    <a:pt x="314" y="20"/>
                  </a:cubicBezTo>
                  <a:lnTo>
                    <a:pt x="295" y="62"/>
                  </a:lnTo>
                  <a:close/>
                  <a:moveTo>
                    <a:pt x="149" y="62"/>
                  </a:moveTo>
                  <a:lnTo>
                    <a:pt x="149" y="62"/>
                  </a:lnTo>
                  <a:lnTo>
                    <a:pt x="130" y="20"/>
                  </a:lnTo>
                  <a:cubicBezTo>
                    <a:pt x="135" y="18"/>
                    <a:pt x="141" y="15"/>
                    <a:pt x="146" y="13"/>
                  </a:cubicBezTo>
                  <a:lnTo>
                    <a:pt x="162" y="57"/>
                  </a:lnTo>
                  <a:cubicBezTo>
                    <a:pt x="158" y="59"/>
                    <a:pt x="154" y="60"/>
                    <a:pt x="149" y="62"/>
                  </a:cubicBezTo>
                  <a:close/>
                  <a:moveTo>
                    <a:pt x="269" y="53"/>
                  </a:moveTo>
                  <a:lnTo>
                    <a:pt x="269" y="53"/>
                  </a:lnTo>
                  <a:cubicBezTo>
                    <a:pt x="265" y="52"/>
                    <a:pt x="260" y="51"/>
                    <a:pt x="256" y="50"/>
                  </a:cubicBezTo>
                  <a:lnTo>
                    <a:pt x="265" y="4"/>
                  </a:lnTo>
                  <a:cubicBezTo>
                    <a:pt x="270" y="5"/>
                    <a:pt x="276" y="7"/>
                    <a:pt x="282" y="8"/>
                  </a:cubicBezTo>
                  <a:lnTo>
                    <a:pt x="269" y="53"/>
                  </a:lnTo>
                  <a:close/>
                  <a:moveTo>
                    <a:pt x="175" y="53"/>
                  </a:moveTo>
                  <a:lnTo>
                    <a:pt x="175" y="53"/>
                  </a:lnTo>
                  <a:lnTo>
                    <a:pt x="163" y="8"/>
                  </a:lnTo>
                  <a:cubicBezTo>
                    <a:pt x="168" y="7"/>
                    <a:pt x="174" y="5"/>
                    <a:pt x="179" y="4"/>
                  </a:cubicBezTo>
                  <a:lnTo>
                    <a:pt x="188" y="50"/>
                  </a:lnTo>
                  <a:cubicBezTo>
                    <a:pt x="184" y="51"/>
                    <a:pt x="179" y="52"/>
                    <a:pt x="175" y="53"/>
                  </a:cubicBezTo>
                  <a:close/>
                  <a:moveTo>
                    <a:pt x="242" y="48"/>
                  </a:moveTo>
                  <a:lnTo>
                    <a:pt x="242" y="48"/>
                  </a:lnTo>
                  <a:cubicBezTo>
                    <a:pt x="238" y="47"/>
                    <a:pt x="233" y="47"/>
                    <a:pt x="229" y="47"/>
                  </a:cubicBezTo>
                  <a:lnTo>
                    <a:pt x="231" y="0"/>
                  </a:lnTo>
                  <a:cubicBezTo>
                    <a:pt x="236" y="1"/>
                    <a:pt x="242" y="1"/>
                    <a:pt x="248" y="2"/>
                  </a:cubicBezTo>
                  <a:lnTo>
                    <a:pt x="242" y="48"/>
                  </a:lnTo>
                  <a:close/>
                  <a:moveTo>
                    <a:pt x="202" y="48"/>
                  </a:moveTo>
                  <a:lnTo>
                    <a:pt x="202" y="48"/>
                  </a:lnTo>
                  <a:lnTo>
                    <a:pt x="196" y="2"/>
                  </a:lnTo>
                  <a:cubicBezTo>
                    <a:pt x="202" y="1"/>
                    <a:pt x="208" y="0"/>
                    <a:pt x="213" y="0"/>
                  </a:cubicBezTo>
                  <a:lnTo>
                    <a:pt x="215" y="47"/>
                  </a:lnTo>
                  <a:cubicBezTo>
                    <a:pt x="211" y="47"/>
                    <a:pt x="206" y="47"/>
                    <a:pt x="202" y="48"/>
                  </a:cubicBezTo>
                  <a:close/>
                </a:path>
              </a:pathLst>
            </a:custGeom>
            <a:grpFill/>
            <a:ln>
              <a:solidFill>
                <a:srgbClr val="13383B"/>
              </a:solidFill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Freeform 345"/>
            <p:cNvSpPr>
              <a:spLocks noEditPoints="1"/>
            </p:cNvSpPr>
            <p:nvPr/>
          </p:nvSpPr>
          <p:spPr bwMode="auto">
            <a:xfrm>
              <a:off x="2357438" y="104775"/>
              <a:ext cx="106363" cy="17463"/>
            </a:xfrm>
            <a:custGeom>
              <a:avLst/>
              <a:gdLst>
                <a:gd name="T0" fmla="*/ 296 w 296"/>
                <a:gd name="T1" fmla="*/ 46 h 46"/>
                <a:gd name="T2" fmla="*/ 280 w 296"/>
                <a:gd name="T3" fmla="*/ 46 h 46"/>
                <a:gd name="T4" fmla="*/ 280 w 296"/>
                <a:gd name="T5" fmla="*/ 0 h 46"/>
                <a:gd name="T6" fmla="*/ 296 w 296"/>
                <a:gd name="T7" fmla="*/ 0 h 46"/>
                <a:gd name="T8" fmla="*/ 296 w 296"/>
                <a:gd name="T9" fmla="*/ 46 h 46"/>
                <a:gd name="T10" fmla="*/ 264 w 296"/>
                <a:gd name="T11" fmla="*/ 46 h 46"/>
                <a:gd name="T12" fmla="*/ 264 w 296"/>
                <a:gd name="T13" fmla="*/ 46 h 46"/>
                <a:gd name="T14" fmla="*/ 249 w 296"/>
                <a:gd name="T15" fmla="*/ 46 h 46"/>
                <a:gd name="T16" fmla="*/ 249 w 296"/>
                <a:gd name="T17" fmla="*/ 0 h 46"/>
                <a:gd name="T18" fmla="*/ 264 w 296"/>
                <a:gd name="T19" fmla="*/ 0 h 46"/>
                <a:gd name="T20" fmla="*/ 264 w 296"/>
                <a:gd name="T21" fmla="*/ 46 h 46"/>
                <a:gd name="T22" fmla="*/ 233 w 296"/>
                <a:gd name="T23" fmla="*/ 46 h 46"/>
                <a:gd name="T24" fmla="*/ 233 w 296"/>
                <a:gd name="T25" fmla="*/ 46 h 46"/>
                <a:gd name="T26" fmla="*/ 218 w 296"/>
                <a:gd name="T27" fmla="*/ 46 h 46"/>
                <a:gd name="T28" fmla="*/ 218 w 296"/>
                <a:gd name="T29" fmla="*/ 0 h 46"/>
                <a:gd name="T30" fmla="*/ 233 w 296"/>
                <a:gd name="T31" fmla="*/ 0 h 46"/>
                <a:gd name="T32" fmla="*/ 233 w 296"/>
                <a:gd name="T33" fmla="*/ 46 h 46"/>
                <a:gd name="T34" fmla="*/ 202 w 296"/>
                <a:gd name="T35" fmla="*/ 46 h 46"/>
                <a:gd name="T36" fmla="*/ 202 w 296"/>
                <a:gd name="T37" fmla="*/ 46 h 46"/>
                <a:gd name="T38" fmla="*/ 187 w 296"/>
                <a:gd name="T39" fmla="*/ 46 h 46"/>
                <a:gd name="T40" fmla="*/ 187 w 296"/>
                <a:gd name="T41" fmla="*/ 0 h 46"/>
                <a:gd name="T42" fmla="*/ 202 w 296"/>
                <a:gd name="T43" fmla="*/ 0 h 46"/>
                <a:gd name="T44" fmla="*/ 202 w 296"/>
                <a:gd name="T45" fmla="*/ 46 h 46"/>
                <a:gd name="T46" fmla="*/ 171 w 296"/>
                <a:gd name="T47" fmla="*/ 46 h 46"/>
                <a:gd name="T48" fmla="*/ 171 w 296"/>
                <a:gd name="T49" fmla="*/ 46 h 46"/>
                <a:gd name="T50" fmla="*/ 156 w 296"/>
                <a:gd name="T51" fmla="*/ 46 h 46"/>
                <a:gd name="T52" fmla="*/ 156 w 296"/>
                <a:gd name="T53" fmla="*/ 0 h 46"/>
                <a:gd name="T54" fmla="*/ 171 w 296"/>
                <a:gd name="T55" fmla="*/ 0 h 46"/>
                <a:gd name="T56" fmla="*/ 171 w 296"/>
                <a:gd name="T57" fmla="*/ 46 h 46"/>
                <a:gd name="T58" fmla="*/ 140 w 296"/>
                <a:gd name="T59" fmla="*/ 46 h 46"/>
                <a:gd name="T60" fmla="*/ 140 w 296"/>
                <a:gd name="T61" fmla="*/ 46 h 46"/>
                <a:gd name="T62" fmla="*/ 124 w 296"/>
                <a:gd name="T63" fmla="*/ 46 h 46"/>
                <a:gd name="T64" fmla="*/ 124 w 296"/>
                <a:gd name="T65" fmla="*/ 0 h 46"/>
                <a:gd name="T66" fmla="*/ 140 w 296"/>
                <a:gd name="T67" fmla="*/ 0 h 46"/>
                <a:gd name="T68" fmla="*/ 140 w 296"/>
                <a:gd name="T69" fmla="*/ 46 h 46"/>
                <a:gd name="T70" fmla="*/ 109 w 296"/>
                <a:gd name="T71" fmla="*/ 46 h 46"/>
                <a:gd name="T72" fmla="*/ 109 w 296"/>
                <a:gd name="T73" fmla="*/ 46 h 46"/>
                <a:gd name="T74" fmla="*/ 93 w 296"/>
                <a:gd name="T75" fmla="*/ 46 h 46"/>
                <a:gd name="T76" fmla="*/ 93 w 296"/>
                <a:gd name="T77" fmla="*/ 0 h 46"/>
                <a:gd name="T78" fmla="*/ 109 w 296"/>
                <a:gd name="T79" fmla="*/ 0 h 46"/>
                <a:gd name="T80" fmla="*/ 109 w 296"/>
                <a:gd name="T81" fmla="*/ 46 h 46"/>
                <a:gd name="T82" fmla="*/ 78 w 296"/>
                <a:gd name="T83" fmla="*/ 46 h 46"/>
                <a:gd name="T84" fmla="*/ 78 w 296"/>
                <a:gd name="T85" fmla="*/ 46 h 46"/>
                <a:gd name="T86" fmla="*/ 62 w 296"/>
                <a:gd name="T87" fmla="*/ 46 h 46"/>
                <a:gd name="T88" fmla="*/ 62 w 296"/>
                <a:gd name="T89" fmla="*/ 0 h 46"/>
                <a:gd name="T90" fmla="*/ 78 w 296"/>
                <a:gd name="T91" fmla="*/ 0 h 46"/>
                <a:gd name="T92" fmla="*/ 78 w 296"/>
                <a:gd name="T93" fmla="*/ 46 h 46"/>
                <a:gd name="T94" fmla="*/ 47 w 296"/>
                <a:gd name="T95" fmla="*/ 46 h 46"/>
                <a:gd name="T96" fmla="*/ 47 w 296"/>
                <a:gd name="T97" fmla="*/ 46 h 46"/>
                <a:gd name="T98" fmla="*/ 31 w 296"/>
                <a:gd name="T99" fmla="*/ 46 h 46"/>
                <a:gd name="T100" fmla="*/ 31 w 296"/>
                <a:gd name="T101" fmla="*/ 0 h 46"/>
                <a:gd name="T102" fmla="*/ 47 w 296"/>
                <a:gd name="T103" fmla="*/ 0 h 46"/>
                <a:gd name="T104" fmla="*/ 47 w 296"/>
                <a:gd name="T105" fmla="*/ 46 h 46"/>
                <a:gd name="T106" fmla="*/ 16 w 296"/>
                <a:gd name="T107" fmla="*/ 46 h 46"/>
                <a:gd name="T108" fmla="*/ 16 w 296"/>
                <a:gd name="T109" fmla="*/ 46 h 46"/>
                <a:gd name="T110" fmla="*/ 0 w 296"/>
                <a:gd name="T111" fmla="*/ 46 h 46"/>
                <a:gd name="T112" fmla="*/ 0 w 296"/>
                <a:gd name="T113" fmla="*/ 0 h 46"/>
                <a:gd name="T114" fmla="*/ 16 w 296"/>
                <a:gd name="T115" fmla="*/ 0 h 46"/>
                <a:gd name="T116" fmla="*/ 16 w 296"/>
                <a:gd name="T117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96" h="46">
                  <a:moveTo>
                    <a:pt x="296" y="46"/>
                  </a:moveTo>
                  <a:lnTo>
                    <a:pt x="280" y="46"/>
                  </a:lnTo>
                  <a:lnTo>
                    <a:pt x="280" y="0"/>
                  </a:lnTo>
                  <a:lnTo>
                    <a:pt x="296" y="0"/>
                  </a:lnTo>
                  <a:lnTo>
                    <a:pt x="296" y="46"/>
                  </a:lnTo>
                  <a:close/>
                  <a:moveTo>
                    <a:pt x="264" y="46"/>
                  </a:moveTo>
                  <a:lnTo>
                    <a:pt x="264" y="46"/>
                  </a:lnTo>
                  <a:lnTo>
                    <a:pt x="249" y="46"/>
                  </a:lnTo>
                  <a:lnTo>
                    <a:pt x="249" y="0"/>
                  </a:lnTo>
                  <a:lnTo>
                    <a:pt x="264" y="0"/>
                  </a:lnTo>
                  <a:lnTo>
                    <a:pt x="264" y="46"/>
                  </a:lnTo>
                  <a:close/>
                  <a:moveTo>
                    <a:pt x="233" y="46"/>
                  </a:moveTo>
                  <a:lnTo>
                    <a:pt x="233" y="46"/>
                  </a:lnTo>
                  <a:lnTo>
                    <a:pt x="218" y="46"/>
                  </a:lnTo>
                  <a:lnTo>
                    <a:pt x="218" y="0"/>
                  </a:lnTo>
                  <a:lnTo>
                    <a:pt x="233" y="0"/>
                  </a:lnTo>
                  <a:lnTo>
                    <a:pt x="233" y="46"/>
                  </a:lnTo>
                  <a:close/>
                  <a:moveTo>
                    <a:pt x="202" y="46"/>
                  </a:moveTo>
                  <a:lnTo>
                    <a:pt x="202" y="46"/>
                  </a:lnTo>
                  <a:lnTo>
                    <a:pt x="187" y="46"/>
                  </a:lnTo>
                  <a:lnTo>
                    <a:pt x="187" y="0"/>
                  </a:lnTo>
                  <a:lnTo>
                    <a:pt x="202" y="0"/>
                  </a:lnTo>
                  <a:lnTo>
                    <a:pt x="202" y="46"/>
                  </a:lnTo>
                  <a:close/>
                  <a:moveTo>
                    <a:pt x="171" y="46"/>
                  </a:moveTo>
                  <a:lnTo>
                    <a:pt x="171" y="46"/>
                  </a:lnTo>
                  <a:lnTo>
                    <a:pt x="156" y="46"/>
                  </a:lnTo>
                  <a:lnTo>
                    <a:pt x="156" y="0"/>
                  </a:lnTo>
                  <a:lnTo>
                    <a:pt x="171" y="0"/>
                  </a:lnTo>
                  <a:lnTo>
                    <a:pt x="171" y="46"/>
                  </a:lnTo>
                  <a:close/>
                  <a:moveTo>
                    <a:pt x="140" y="46"/>
                  </a:moveTo>
                  <a:lnTo>
                    <a:pt x="140" y="46"/>
                  </a:lnTo>
                  <a:lnTo>
                    <a:pt x="124" y="46"/>
                  </a:lnTo>
                  <a:lnTo>
                    <a:pt x="124" y="0"/>
                  </a:lnTo>
                  <a:lnTo>
                    <a:pt x="140" y="0"/>
                  </a:lnTo>
                  <a:lnTo>
                    <a:pt x="140" y="46"/>
                  </a:lnTo>
                  <a:close/>
                  <a:moveTo>
                    <a:pt x="109" y="46"/>
                  </a:moveTo>
                  <a:lnTo>
                    <a:pt x="109" y="46"/>
                  </a:lnTo>
                  <a:lnTo>
                    <a:pt x="93" y="46"/>
                  </a:lnTo>
                  <a:lnTo>
                    <a:pt x="93" y="0"/>
                  </a:lnTo>
                  <a:lnTo>
                    <a:pt x="109" y="0"/>
                  </a:lnTo>
                  <a:lnTo>
                    <a:pt x="109" y="46"/>
                  </a:lnTo>
                  <a:close/>
                  <a:moveTo>
                    <a:pt x="78" y="46"/>
                  </a:moveTo>
                  <a:lnTo>
                    <a:pt x="78" y="46"/>
                  </a:lnTo>
                  <a:lnTo>
                    <a:pt x="62" y="46"/>
                  </a:lnTo>
                  <a:lnTo>
                    <a:pt x="62" y="0"/>
                  </a:lnTo>
                  <a:lnTo>
                    <a:pt x="78" y="0"/>
                  </a:lnTo>
                  <a:lnTo>
                    <a:pt x="78" y="46"/>
                  </a:lnTo>
                  <a:close/>
                  <a:moveTo>
                    <a:pt x="47" y="46"/>
                  </a:moveTo>
                  <a:lnTo>
                    <a:pt x="47" y="46"/>
                  </a:lnTo>
                  <a:lnTo>
                    <a:pt x="31" y="46"/>
                  </a:lnTo>
                  <a:lnTo>
                    <a:pt x="31" y="0"/>
                  </a:lnTo>
                  <a:lnTo>
                    <a:pt x="47" y="0"/>
                  </a:lnTo>
                  <a:lnTo>
                    <a:pt x="47" y="46"/>
                  </a:lnTo>
                  <a:close/>
                  <a:moveTo>
                    <a:pt x="16" y="46"/>
                  </a:moveTo>
                  <a:lnTo>
                    <a:pt x="16" y="46"/>
                  </a:lnTo>
                  <a:lnTo>
                    <a:pt x="0" y="46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46"/>
                  </a:lnTo>
                  <a:close/>
                </a:path>
              </a:pathLst>
            </a:custGeom>
            <a:grpFill/>
            <a:ln>
              <a:solidFill>
                <a:srgbClr val="13383B"/>
              </a:solidFill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Freeform 346"/>
            <p:cNvSpPr>
              <a:spLocks/>
            </p:cNvSpPr>
            <p:nvPr/>
          </p:nvSpPr>
          <p:spPr bwMode="auto">
            <a:xfrm>
              <a:off x="2195513" y="100013"/>
              <a:ext cx="136525" cy="7938"/>
            </a:xfrm>
            <a:custGeom>
              <a:avLst/>
              <a:gdLst>
                <a:gd name="T0" fmla="*/ 378 w 378"/>
                <a:gd name="T1" fmla="*/ 0 h 24"/>
                <a:gd name="T2" fmla="*/ 5 w 378"/>
                <a:gd name="T3" fmla="*/ 0 h 24"/>
                <a:gd name="T4" fmla="*/ 0 w 378"/>
                <a:gd name="T5" fmla="*/ 0 h 24"/>
                <a:gd name="T6" fmla="*/ 0 w 378"/>
                <a:gd name="T7" fmla="*/ 24 h 24"/>
                <a:gd name="T8" fmla="*/ 5 w 378"/>
                <a:gd name="T9" fmla="*/ 23 h 24"/>
                <a:gd name="T10" fmla="*/ 378 w 378"/>
                <a:gd name="T11" fmla="*/ 23 h 24"/>
                <a:gd name="T12" fmla="*/ 378 w 378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8" h="24">
                  <a:moveTo>
                    <a:pt x="378" y="0"/>
                  </a:moveTo>
                  <a:lnTo>
                    <a:pt x="5" y="0"/>
                  </a:lnTo>
                  <a:cubicBezTo>
                    <a:pt x="4" y="0"/>
                    <a:pt x="2" y="0"/>
                    <a:pt x="0" y="0"/>
                  </a:cubicBezTo>
                  <a:lnTo>
                    <a:pt x="0" y="24"/>
                  </a:lnTo>
                  <a:cubicBezTo>
                    <a:pt x="2" y="24"/>
                    <a:pt x="4" y="23"/>
                    <a:pt x="5" y="23"/>
                  </a:cubicBezTo>
                  <a:lnTo>
                    <a:pt x="378" y="23"/>
                  </a:lnTo>
                  <a:lnTo>
                    <a:pt x="378" y="0"/>
                  </a:lnTo>
                  <a:close/>
                </a:path>
              </a:pathLst>
            </a:custGeom>
            <a:grpFill/>
            <a:ln>
              <a:solidFill>
                <a:srgbClr val="13383B"/>
              </a:solidFill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Freeform 347"/>
            <p:cNvSpPr>
              <a:spLocks/>
            </p:cNvSpPr>
            <p:nvPr/>
          </p:nvSpPr>
          <p:spPr bwMode="auto">
            <a:xfrm>
              <a:off x="2489200" y="100013"/>
              <a:ext cx="192088" cy="111125"/>
            </a:xfrm>
            <a:custGeom>
              <a:avLst/>
              <a:gdLst>
                <a:gd name="T0" fmla="*/ 428 w 532"/>
                <a:gd name="T1" fmla="*/ 0 h 308"/>
                <a:gd name="T2" fmla="*/ 53 w 532"/>
                <a:gd name="T3" fmla="*/ 0 h 308"/>
                <a:gd name="T4" fmla="*/ 0 w 532"/>
                <a:gd name="T5" fmla="*/ 0 h 308"/>
                <a:gd name="T6" fmla="*/ 0 w 532"/>
                <a:gd name="T7" fmla="*/ 23 h 308"/>
                <a:gd name="T8" fmla="*/ 53 w 532"/>
                <a:gd name="T9" fmla="*/ 23 h 308"/>
                <a:gd name="T10" fmla="*/ 428 w 532"/>
                <a:gd name="T11" fmla="*/ 23 h 308"/>
                <a:gd name="T12" fmla="*/ 509 w 532"/>
                <a:gd name="T13" fmla="*/ 105 h 308"/>
                <a:gd name="T14" fmla="*/ 509 w 532"/>
                <a:gd name="T15" fmla="*/ 308 h 308"/>
                <a:gd name="T16" fmla="*/ 532 w 532"/>
                <a:gd name="T17" fmla="*/ 308 h 308"/>
                <a:gd name="T18" fmla="*/ 532 w 532"/>
                <a:gd name="T19" fmla="*/ 105 h 308"/>
                <a:gd name="T20" fmla="*/ 428 w 532"/>
                <a:gd name="T21" fmla="*/ 0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32" h="308">
                  <a:moveTo>
                    <a:pt x="428" y="0"/>
                  </a:moveTo>
                  <a:lnTo>
                    <a:pt x="53" y="0"/>
                  </a:lnTo>
                  <a:lnTo>
                    <a:pt x="0" y="0"/>
                  </a:lnTo>
                  <a:lnTo>
                    <a:pt x="0" y="23"/>
                  </a:lnTo>
                  <a:lnTo>
                    <a:pt x="53" y="23"/>
                  </a:lnTo>
                  <a:lnTo>
                    <a:pt x="428" y="23"/>
                  </a:lnTo>
                  <a:cubicBezTo>
                    <a:pt x="473" y="23"/>
                    <a:pt x="509" y="60"/>
                    <a:pt x="509" y="105"/>
                  </a:cubicBezTo>
                  <a:lnTo>
                    <a:pt x="509" y="308"/>
                  </a:lnTo>
                  <a:lnTo>
                    <a:pt x="532" y="308"/>
                  </a:lnTo>
                  <a:lnTo>
                    <a:pt x="532" y="105"/>
                  </a:lnTo>
                  <a:cubicBezTo>
                    <a:pt x="532" y="47"/>
                    <a:pt x="485" y="0"/>
                    <a:pt x="428" y="0"/>
                  </a:cubicBezTo>
                  <a:close/>
                </a:path>
              </a:pathLst>
            </a:custGeom>
            <a:grpFill/>
            <a:ln>
              <a:solidFill>
                <a:srgbClr val="13383B"/>
              </a:solidFill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Freeform 348"/>
            <p:cNvSpPr>
              <a:spLocks/>
            </p:cNvSpPr>
            <p:nvPr/>
          </p:nvSpPr>
          <p:spPr bwMode="auto">
            <a:xfrm>
              <a:off x="2163763" y="-100013"/>
              <a:ext cx="150813" cy="74613"/>
            </a:xfrm>
            <a:custGeom>
              <a:avLst/>
              <a:gdLst>
                <a:gd name="T0" fmla="*/ 416 w 416"/>
                <a:gd name="T1" fmla="*/ 0 h 203"/>
                <a:gd name="T2" fmla="*/ 244 w 416"/>
                <a:gd name="T3" fmla="*/ 48 h 203"/>
                <a:gd name="T4" fmla="*/ 48 w 416"/>
                <a:gd name="T5" fmla="*/ 110 h 203"/>
                <a:gd name="T6" fmla="*/ 0 w 416"/>
                <a:gd name="T7" fmla="*/ 203 h 203"/>
                <a:gd name="T8" fmla="*/ 266 w 416"/>
                <a:gd name="T9" fmla="*/ 144 h 203"/>
                <a:gd name="T10" fmla="*/ 416 w 416"/>
                <a:gd name="T11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6" h="203">
                  <a:moveTo>
                    <a:pt x="416" y="0"/>
                  </a:moveTo>
                  <a:cubicBezTo>
                    <a:pt x="416" y="0"/>
                    <a:pt x="310" y="55"/>
                    <a:pt x="244" y="48"/>
                  </a:cubicBezTo>
                  <a:cubicBezTo>
                    <a:pt x="178" y="40"/>
                    <a:pt x="96" y="40"/>
                    <a:pt x="48" y="110"/>
                  </a:cubicBezTo>
                  <a:cubicBezTo>
                    <a:pt x="0" y="181"/>
                    <a:pt x="0" y="203"/>
                    <a:pt x="0" y="203"/>
                  </a:cubicBezTo>
                  <a:cubicBezTo>
                    <a:pt x="0" y="203"/>
                    <a:pt x="118" y="177"/>
                    <a:pt x="266" y="144"/>
                  </a:cubicBezTo>
                  <a:cubicBezTo>
                    <a:pt x="414" y="110"/>
                    <a:pt x="416" y="0"/>
                    <a:pt x="416" y="0"/>
                  </a:cubicBezTo>
                  <a:close/>
                </a:path>
              </a:pathLst>
            </a:custGeom>
            <a:grpFill/>
            <a:ln>
              <a:solidFill>
                <a:srgbClr val="13383B"/>
              </a:solidFill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696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alpha val="0"/>
                <a:lumMod val="0"/>
                <a:lumOff val="100000"/>
              </a:schemeClr>
            </a:gs>
            <a:gs pos="0">
              <a:srgbClr val="E1EFE9">
                <a:alpha val="70980"/>
              </a:srgbClr>
            </a:gs>
            <a:gs pos="58000">
              <a:srgbClr val="F0FAF4"/>
            </a:gs>
            <a:gs pos="100000">
              <a:schemeClr val="bg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с двумя усеченными противолежащими углами 7"/>
          <p:cNvSpPr/>
          <p:nvPr/>
        </p:nvSpPr>
        <p:spPr>
          <a:xfrm>
            <a:off x="463060" y="303191"/>
            <a:ext cx="8880231" cy="868729"/>
          </a:xfrm>
          <a:prstGeom prst="snip2DiagRect">
            <a:avLst>
              <a:gd name="adj1" fmla="val 0"/>
              <a:gd name="adj2" fmla="val 50000"/>
            </a:avLst>
          </a:prstGeom>
          <a:solidFill>
            <a:schemeClr val="accent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8F8F8"/>
                </a:solidFill>
                <a:latin typeface="Arial" pitchFamily="34" charset="0"/>
                <a:cs typeface="Arial" pitchFamily="34" charset="0"/>
              </a:rPr>
              <a:t>Объекты, оказывающие негативное воздействие </a:t>
            </a:r>
            <a:r>
              <a:rPr lang="ru-RU" sz="2000" b="1" dirty="0">
                <a:solidFill>
                  <a:srgbClr val="F8F8F8"/>
                </a:solidFill>
                <a:latin typeface="Arial" pitchFamily="34" charset="0"/>
                <a:cs typeface="Arial" pitchFamily="34" charset="0"/>
              </a:rPr>
              <a:t>на окружающую среду</a:t>
            </a: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514130393"/>
              </p:ext>
            </p:extLst>
          </p:nvPr>
        </p:nvGraphicFramePr>
        <p:xfrm>
          <a:off x="0" y="1282890"/>
          <a:ext cx="10058400" cy="5445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-341670" y="6375683"/>
            <a:ext cx="683339" cy="365125"/>
          </a:xfrm>
        </p:spPr>
        <p:txBody>
          <a:bodyPr vert="horz" lIns="91440" tIns="45720" rIns="91440" bIns="45720" rtlCol="0" anchor="ctr"/>
          <a:lstStyle/>
          <a:p>
            <a:fld id="{45A5D54C-AE98-40EB-9D78-28E180E78F75}" type="slidenum">
              <a:rPr lang="ru-RU" sz="1100" b="1" spc="5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3</a:t>
            </a:fld>
            <a:endParaRPr lang="ru-RU" sz="1100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2618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alpha val="0"/>
                <a:lumMod val="0"/>
                <a:lumOff val="100000"/>
              </a:schemeClr>
            </a:gs>
            <a:gs pos="0">
              <a:srgbClr val="E1EFE9">
                <a:alpha val="70980"/>
              </a:srgbClr>
            </a:gs>
            <a:gs pos="58000">
              <a:srgbClr val="F0FAF4"/>
            </a:gs>
            <a:gs pos="100000">
              <a:schemeClr val="bg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усеченными противолежащими углами 1"/>
          <p:cNvSpPr/>
          <p:nvPr/>
        </p:nvSpPr>
        <p:spPr>
          <a:xfrm>
            <a:off x="463060" y="303191"/>
            <a:ext cx="8880231" cy="868729"/>
          </a:xfrm>
          <a:prstGeom prst="snip2DiagRect">
            <a:avLst>
              <a:gd name="adj1" fmla="val 0"/>
              <a:gd name="adj2" fmla="val 50000"/>
            </a:avLst>
          </a:prstGeom>
          <a:solidFill>
            <a:schemeClr val="accent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F8F8F8"/>
                </a:solidFill>
                <a:latin typeface="Arial" pitchFamily="34" charset="0"/>
                <a:cs typeface="Arial" pitchFamily="34" charset="0"/>
              </a:rPr>
              <a:t>План проверок юридических лиц и индивидуальных предпринимателей на 2021 год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-341670" y="6407122"/>
            <a:ext cx="683339" cy="365125"/>
          </a:xfrm>
        </p:spPr>
        <p:txBody>
          <a:bodyPr vert="horz" lIns="91440" tIns="45720" rIns="91440" bIns="45720" rtlCol="0" anchor="ctr"/>
          <a:lstStyle/>
          <a:p>
            <a:fld id="{45A5D54C-AE98-40EB-9D78-28E180E78F75}" type="slidenum">
              <a:rPr lang="ru-RU" sz="1100" b="1" spc="5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4</a:t>
            </a:fld>
            <a:endParaRPr lang="ru-RU" sz="1100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1008399504"/>
              </p:ext>
            </p:extLst>
          </p:nvPr>
        </p:nvGraphicFramePr>
        <p:xfrm>
          <a:off x="464771" y="0"/>
          <a:ext cx="11370666" cy="66834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Овал 8"/>
          <p:cNvSpPr/>
          <p:nvPr/>
        </p:nvSpPr>
        <p:spPr>
          <a:xfrm>
            <a:off x="2117758" y="5445454"/>
            <a:ext cx="4951782" cy="114386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" pitchFamily="34" charset="0"/>
                <a:cs typeface="Arial" pitchFamily="34" charset="0"/>
              </a:rPr>
              <a:t>30 плановых проверок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173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alpha val="0"/>
                <a:lumMod val="0"/>
                <a:lumOff val="100000"/>
              </a:schemeClr>
            </a:gs>
            <a:gs pos="0">
              <a:srgbClr val="E1EFE9">
                <a:alpha val="70980"/>
              </a:srgbClr>
            </a:gs>
            <a:gs pos="58000">
              <a:srgbClr val="F0FAF4"/>
            </a:gs>
            <a:gs pos="100000">
              <a:schemeClr val="bg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усеченными противолежащими углами 1"/>
          <p:cNvSpPr/>
          <p:nvPr/>
        </p:nvSpPr>
        <p:spPr>
          <a:xfrm>
            <a:off x="214010" y="139415"/>
            <a:ext cx="9129282" cy="868729"/>
          </a:xfrm>
          <a:prstGeom prst="snip2DiagRect">
            <a:avLst>
              <a:gd name="adj1" fmla="val 0"/>
              <a:gd name="adj2" fmla="val 50000"/>
            </a:avLst>
          </a:prstGeom>
          <a:solidFill>
            <a:schemeClr val="accent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2000" b="1" dirty="0">
                <a:solidFill>
                  <a:srgbClr val="F8F8F8"/>
                </a:solidFill>
                <a:latin typeface="Arial" pitchFamily="34" charset="0"/>
                <a:cs typeface="Arial" pitchFamily="34" charset="0"/>
              </a:rPr>
              <a:t>Основные нарушения законодательства в области охраны окружающей </a:t>
            </a:r>
            <a:r>
              <a:rPr lang="ru-RU" sz="2000" b="1" dirty="0" smtClean="0">
                <a:solidFill>
                  <a:srgbClr val="F8F8F8"/>
                </a:solidFill>
                <a:latin typeface="Arial" pitchFamily="34" charset="0"/>
                <a:cs typeface="Arial" pitchFamily="34" charset="0"/>
              </a:rPr>
              <a:t>среды за 1 квартал 2021 года</a:t>
            </a:r>
            <a:endParaRPr lang="ru-RU" sz="2000" b="1" dirty="0">
              <a:solidFill>
                <a:srgbClr val="F8F8F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-341670" y="6380997"/>
            <a:ext cx="683339" cy="365125"/>
          </a:xfrm>
        </p:spPr>
        <p:txBody>
          <a:bodyPr vert="horz" lIns="91440" tIns="45720" rIns="91440" bIns="45720" rtlCol="0" anchor="ctr"/>
          <a:lstStyle/>
          <a:p>
            <a:fld id="{45A5D54C-AE98-40EB-9D78-28E180E78F75}" type="slidenum">
              <a:rPr lang="ru-RU" sz="1100" b="1" spc="5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5</a:t>
            </a:fld>
            <a:endParaRPr lang="ru-RU" sz="1100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1"/>
          <p:cNvSpPr>
            <a:spLocks noChangeArrowheads="1"/>
          </p:cNvSpPr>
          <p:nvPr/>
        </p:nvSpPr>
        <p:spPr bwMode="auto">
          <a:xfrm>
            <a:off x="615296" y="1141414"/>
            <a:ext cx="872799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800" b="1" i="1" dirty="0" smtClean="0">
                <a:latin typeface="Arial" pitchFamily="34" charset="0"/>
                <a:cs typeface="Arial" pitchFamily="34" charset="0"/>
              </a:rPr>
              <a:t>Ненадлежащее </a:t>
            </a:r>
            <a:r>
              <a:rPr lang="ru-RU" altLang="ru-RU" sz="1800" b="1" i="1" dirty="0">
                <a:latin typeface="Arial" pitchFamily="34" charset="0"/>
                <a:cs typeface="Arial" pitchFamily="34" charset="0"/>
              </a:rPr>
              <a:t>накопление отходов потребления (</a:t>
            </a:r>
            <a:r>
              <a:rPr lang="ru-RU" altLang="ru-RU" sz="1800" b="1" i="1" dirty="0" smtClean="0">
                <a:latin typeface="Arial" pitchFamily="34" charset="0"/>
                <a:cs typeface="Arial" pitchFamily="34" charset="0"/>
              </a:rPr>
              <a:t>отработанных ртутьсодержащих ламп)</a:t>
            </a:r>
            <a:endParaRPr lang="ru-RU" altLang="ru-RU" sz="1800" b="1" i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07517421"/>
              </p:ext>
            </p:extLst>
          </p:nvPr>
        </p:nvGraphicFramePr>
        <p:xfrm>
          <a:off x="367833" y="1793086"/>
          <a:ext cx="11451128" cy="48670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22570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alpha val="0"/>
                <a:lumMod val="0"/>
                <a:lumOff val="100000"/>
              </a:schemeClr>
            </a:gs>
            <a:gs pos="0">
              <a:srgbClr val="E1EFE9">
                <a:alpha val="70980"/>
              </a:srgbClr>
            </a:gs>
            <a:gs pos="58000">
              <a:srgbClr val="F0FAF4"/>
            </a:gs>
            <a:gs pos="100000">
              <a:schemeClr val="bg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усеченными противолежащими углами 1"/>
          <p:cNvSpPr/>
          <p:nvPr/>
        </p:nvSpPr>
        <p:spPr>
          <a:xfrm>
            <a:off x="214010" y="139415"/>
            <a:ext cx="9129282" cy="868729"/>
          </a:xfrm>
          <a:prstGeom prst="snip2DiagRect">
            <a:avLst>
              <a:gd name="adj1" fmla="val 0"/>
              <a:gd name="adj2" fmla="val 50000"/>
            </a:avLst>
          </a:prstGeom>
          <a:solidFill>
            <a:schemeClr val="accent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2000" b="1" dirty="0">
                <a:solidFill>
                  <a:srgbClr val="F8F8F8"/>
                </a:solidFill>
                <a:latin typeface="Arial" pitchFamily="34" charset="0"/>
                <a:cs typeface="Arial" pitchFamily="34" charset="0"/>
              </a:rPr>
              <a:t>Основные нарушения законодательства в области охраны окружающей </a:t>
            </a:r>
            <a:r>
              <a:rPr lang="ru-RU" sz="2000" b="1" dirty="0" smtClean="0">
                <a:solidFill>
                  <a:srgbClr val="F8F8F8"/>
                </a:solidFill>
                <a:latin typeface="Arial" pitchFamily="34" charset="0"/>
                <a:cs typeface="Arial" pitchFamily="34" charset="0"/>
              </a:rPr>
              <a:t>среды за 1 квартал 2021 года</a:t>
            </a:r>
            <a:endParaRPr lang="ru-RU" sz="2000" b="1" dirty="0">
              <a:solidFill>
                <a:srgbClr val="F8F8F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-341670" y="6380997"/>
            <a:ext cx="683339" cy="365125"/>
          </a:xfrm>
        </p:spPr>
        <p:txBody>
          <a:bodyPr vert="horz" lIns="91440" tIns="45720" rIns="91440" bIns="45720" rtlCol="0" anchor="ctr"/>
          <a:lstStyle/>
          <a:p>
            <a:fld id="{45A5D54C-AE98-40EB-9D78-28E180E78F75}" type="slidenum">
              <a:rPr lang="ru-RU" sz="1100" b="1" spc="5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6</a:t>
            </a:fld>
            <a:endParaRPr lang="ru-RU" sz="1100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1"/>
          <p:cNvSpPr>
            <a:spLocks noChangeArrowheads="1"/>
          </p:cNvSpPr>
          <p:nvPr/>
        </p:nvSpPr>
        <p:spPr bwMode="auto">
          <a:xfrm>
            <a:off x="615296" y="1141414"/>
            <a:ext cx="872799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800" b="1" i="1" dirty="0" smtClean="0">
                <a:latin typeface="Arial" pitchFamily="34" charset="0"/>
                <a:cs typeface="Arial" pitchFamily="34" charset="0"/>
              </a:rPr>
              <a:t>Ненадлежащее </a:t>
            </a:r>
            <a:r>
              <a:rPr lang="ru-RU" altLang="ru-RU" sz="1800" b="1" i="1" dirty="0">
                <a:latin typeface="Arial" pitchFamily="34" charset="0"/>
                <a:cs typeface="Arial" pitchFamily="34" charset="0"/>
              </a:rPr>
              <a:t>накопление отходов потребления (</a:t>
            </a:r>
            <a:r>
              <a:rPr lang="ru-RU" altLang="ru-RU" sz="1800" b="1" i="1" dirty="0" smtClean="0">
                <a:latin typeface="Arial" pitchFamily="34" charset="0"/>
                <a:cs typeface="Arial" pitchFamily="34" charset="0"/>
              </a:rPr>
              <a:t>отработанных ртутьсодержащих ламп)</a:t>
            </a:r>
            <a:endParaRPr lang="ru-RU" altLang="ru-RU" sz="1800" b="1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56" t="24681" r="16837" b="-6214"/>
          <a:stretch/>
        </p:blipFill>
        <p:spPr bwMode="auto">
          <a:xfrm>
            <a:off x="395910" y="1787745"/>
            <a:ext cx="5193394" cy="5070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4259" y="1851295"/>
            <a:ext cx="1762125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 descr="C:\Users\DPR\Desktop\18.05.2021\фото\(4).jpg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23" b="5657"/>
          <a:stretch/>
        </p:blipFill>
        <p:spPr bwMode="auto">
          <a:xfrm>
            <a:off x="6421825" y="1787744"/>
            <a:ext cx="4605577" cy="4692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5485" y="1606357"/>
            <a:ext cx="1931988" cy="1931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8739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alpha val="0"/>
                <a:lumMod val="0"/>
                <a:lumOff val="100000"/>
              </a:schemeClr>
            </a:gs>
            <a:gs pos="0">
              <a:srgbClr val="E1EFE9">
                <a:alpha val="70980"/>
              </a:srgbClr>
            </a:gs>
            <a:gs pos="58000">
              <a:srgbClr val="F0FAF4"/>
            </a:gs>
            <a:gs pos="100000">
              <a:schemeClr val="bg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усеченными противолежащими углами 1"/>
          <p:cNvSpPr/>
          <p:nvPr/>
        </p:nvSpPr>
        <p:spPr>
          <a:xfrm>
            <a:off x="214010" y="139415"/>
            <a:ext cx="9129282" cy="868729"/>
          </a:xfrm>
          <a:prstGeom prst="snip2DiagRect">
            <a:avLst>
              <a:gd name="adj1" fmla="val 0"/>
              <a:gd name="adj2" fmla="val 50000"/>
            </a:avLst>
          </a:prstGeom>
          <a:solidFill>
            <a:schemeClr val="accent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2000" b="1" dirty="0">
                <a:solidFill>
                  <a:srgbClr val="F8F8F8"/>
                </a:solidFill>
                <a:latin typeface="Arial" pitchFamily="34" charset="0"/>
                <a:cs typeface="Arial" pitchFamily="34" charset="0"/>
              </a:rPr>
              <a:t>Основные нарушения законодательства в области охраны окружающей </a:t>
            </a:r>
            <a:r>
              <a:rPr lang="ru-RU" sz="2000" b="1" dirty="0" smtClean="0">
                <a:solidFill>
                  <a:srgbClr val="F8F8F8"/>
                </a:solidFill>
                <a:latin typeface="Arial" pitchFamily="34" charset="0"/>
                <a:cs typeface="Arial" pitchFamily="34" charset="0"/>
              </a:rPr>
              <a:t>среды за 1 квартал 2021 года</a:t>
            </a:r>
            <a:endParaRPr lang="ru-RU" sz="2000" b="1" dirty="0">
              <a:solidFill>
                <a:srgbClr val="F8F8F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-341670" y="6380997"/>
            <a:ext cx="683339" cy="365125"/>
          </a:xfrm>
        </p:spPr>
        <p:txBody>
          <a:bodyPr vert="horz" lIns="91440" tIns="45720" rIns="91440" bIns="45720" rtlCol="0" anchor="ctr"/>
          <a:lstStyle/>
          <a:p>
            <a:fld id="{45A5D54C-AE98-40EB-9D78-28E180E78F75}" type="slidenum">
              <a:rPr lang="ru-RU" sz="1100" b="1" spc="5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7</a:t>
            </a:fld>
            <a:endParaRPr lang="ru-RU" sz="1100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1"/>
          <p:cNvSpPr>
            <a:spLocks noChangeArrowheads="1"/>
          </p:cNvSpPr>
          <p:nvPr/>
        </p:nvSpPr>
        <p:spPr bwMode="auto">
          <a:xfrm>
            <a:off x="615296" y="1141414"/>
            <a:ext cx="872799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800" b="1" i="1" dirty="0" smtClean="0">
                <a:latin typeface="Arial" pitchFamily="34" charset="0"/>
                <a:cs typeface="Arial" pitchFamily="34" charset="0"/>
              </a:rPr>
              <a:t>Ненадлежащее </a:t>
            </a:r>
            <a:r>
              <a:rPr lang="ru-RU" altLang="ru-RU" sz="1800" b="1" i="1" dirty="0">
                <a:latin typeface="Arial" pitchFamily="34" charset="0"/>
                <a:cs typeface="Arial" pitchFamily="34" charset="0"/>
              </a:rPr>
              <a:t>накопление отходов потребления (</a:t>
            </a:r>
            <a:r>
              <a:rPr lang="ru-RU" altLang="ru-RU" sz="1800" b="1" i="1" dirty="0" smtClean="0">
                <a:latin typeface="Arial" pitchFamily="34" charset="0"/>
                <a:cs typeface="Arial" pitchFamily="34" charset="0"/>
              </a:rPr>
              <a:t>отработанных ртутьсодержащих ламп)</a:t>
            </a:r>
            <a:endParaRPr lang="ru-RU" altLang="ru-RU" sz="1800" b="1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DPR\Desktop\18.05.2021\фото\orig-1611731308HfvuSOjHFVuAJccP4mD9OKuOheWCOaupbOnosVB5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298" y="1787745"/>
            <a:ext cx="8727994" cy="4905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7599" y="3188106"/>
            <a:ext cx="1762125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230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alpha val="0"/>
                <a:lumMod val="0"/>
                <a:lumOff val="100000"/>
              </a:schemeClr>
            </a:gs>
            <a:gs pos="0">
              <a:srgbClr val="E1EFE9">
                <a:alpha val="70980"/>
              </a:srgbClr>
            </a:gs>
            <a:gs pos="58000">
              <a:srgbClr val="F0FAF4"/>
            </a:gs>
            <a:gs pos="100000">
              <a:schemeClr val="bg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усеченными противолежащими углами 1"/>
          <p:cNvSpPr/>
          <p:nvPr/>
        </p:nvSpPr>
        <p:spPr>
          <a:xfrm>
            <a:off x="214010" y="139415"/>
            <a:ext cx="9129282" cy="868729"/>
          </a:xfrm>
          <a:prstGeom prst="snip2DiagRect">
            <a:avLst>
              <a:gd name="adj1" fmla="val 0"/>
              <a:gd name="adj2" fmla="val 50000"/>
            </a:avLst>
          </a:prstGeom>
          <a:solidFill>
            <a:schemeClr val="accent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2000" b="1" dirty="0">
                <a:solidFill>
                  <a:srgbClr val="F8F8F8"/>
                </a:solidFill>
                <a:latin typeface="Arial" pitchFamily="34" charset="0"/>
                <a:cs typeface="Arial" pitchFamily="34" charset="0"/>
              </a:rPr>
              <a:t>Основные нарушения законодательства в области охраны окружающей </a:t>
            </a:r>
            <a:r>
              <a:rPr lang="ru-RU" sz="2000" b="1" dirty="0" smtClean="0">
                <a:solidFill>
                  <a:srgbClr val="F8F8F8"/>
                </a:solidFill>
                <a:latin typeface="Arial" pitchFamily="34" charset="0"/>
                <a:cs typeface="Arial" pitchFamily="34" charset="0"/>
              </a:rPr>
              <a:t>среды за 1 квартал 2021 года</a:t>
            </a:r>
            <a:endParaRPr lang="ru-RU" sz="2000" b="1" dirty="0">
              <a:solidFill>
                <a:srgbClr val="F8F8F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-341670" y="6380997"/>
            <a:ext cx="683339" cy="365125"/>
          </a:xfrm>
        </p:spPr>
        <p:txBody>
          <a:bodyPr vert="horz" lIns="91440" tIns="45720" rIns="91440" bIns="45720" rtlCol="0" anchor="ctr"/>
          <a:lstStyle/>
          <a:p>
            <a:fld id="{45A5D54C-AE98-40EB-9D78-28E180E78F75}" type="slidenum">
              <a:rPr lang="ru-RU" sz="1100" b="1" spc="5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8</a:t>
            </a:fld>
            <a:endParaRPr lang="ru-RU" sz="1100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1"/>
          <p:cNvSpPr>
            <a:spLocks noChangeArrowheads="1"/>
          </p:cNvSpPr>
          <p:nvPr/>
        </p:nvSpPr>
        <p:spPr bwMode="auto">
          <a:xfrm>
            <a:off x="615296" y="1141414"/>
            <a:ext cx="872799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800" b="1" i="1" dirty="0" smtClean="0">
                <a:latin typeface="Arial" pitchFamily="34" charset="0"/>
                <a:cs typeface="Arial" pitchFamily="34" charset="0"/>
              </a:rPr>
              <a:t>Ненадлежащее </a:t>
            </a:r>
            <a:r>
              <a:rPr lang="ru-RU" altLang="ru-RU" sz="1800" b="1" i="1" dirty="0">
                <a:latin typeface="Arial" pitchFamily="34" charset="0"/>
                <a:cs typeface="Arial" pitchFamily="34" charset="0"/>
              </a:rPr>
              <a:t>накопление отходов потребления (</a:t>
            </a:r>
            <a:r>
              <a:rPr lang="ru-RU" altLang="ru-RU" sz="1800" b="1" i="1" dirty="0" smtClean="0">
                <a:latin typeface="Arial" pitchFamily="34" charset="0"/>
                <a:cs typeface="Arial" pitchFamily="34" charset="0"/>
              </a:rPr>
              <a:t>отработанных ртутьсодержащих ламп)</a:t>
            </a:r>
            <a:endParaRPr lang="ru-RU" altLang="ru-RU" sz="1800" b="1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6" name="Picture 4" descr="C:\Users\DPR\Desktop\18.05.2021\фото\7587984367b2f7ba3f2e70b79001d2ac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0" r="10750"/>
          <a:stretch/>
        </p:blipFill>
        <p:spPr bwMode="auto">
          <a:xfrm>
            <a:off x="395785" y="1910577"/>
            <a:ext cx="5882652" cy="4722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DPR\Desktop\18.05.2021\фото\608849608_w640_h640_kontejner-dlya-bityh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55" r="17093"/>
          <a:stretch/>
        </p:blipFill>
        <p:spPr bwMode="auto">
          <a:xfrm>
            <a:off x="6278437" y="1910578"/>
            <a:ext cx="5709238" cy="4722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85" y="5108814"/>
            <a:ext cx="1762125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8437" y="4907201"/>
            <a:ext cx="1931988" cy="192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8929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alpha val="0"/>
                <a:lumMod val="0"/>
                <a:lumOff val="100000"/>
              </a:schemeClr>
            </a:gs>
            <a:gs pos="0">
              <a:srgbClr val="E1EFE9">
                <a:alpha val="70980"/>
              </a:srgbClr>
            </a:gs>
            <a:gs pos="58000">
              <a:srgbClr val="F0FAF4"/>
            </a:gs>
            <a:gs pos="100000">
              <a:schemeClr val="bg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усеченными противолежащими углами 1"/>
          <p:cNvSpPr/>
          <p:nvPr/>
        </p:nvSpPr>
        <p:spPr>
          <a:xfrm>
            <a:off x="214010" y="139415"/>
            <a:ext cx="9129282" cy="868729"/>
          </a:xfrm>
          <a:prstGeom prst="snip2DiagRect">
            <a:avLst>
              <a:gd name="adj1" fmla="val 0"/>
              <a:gd name="adj2" fmla="val 50000"/>
            </a:avLst>
          </a:prstGeom>
          <a:solidFill>
            <a:schemeClr val="accent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2000" b="1" dirty="0">
                <a:solidFill>
                  <a:srgbClr val="F8F8F8"/>
                </a:solidFill>
                <a:latin typeface="Arial" pitchFamily="34" charset="0"/>
                <a:cs typeface="Arial" pitchFamily="34" charset="0"/>
              </a:rPr>
              <a:t>Основные нарушения законодательства в области охраны окружающей </a:t>
            </a:r>
            <a:r>
              <a:rPr lang="ru-RU" sz="2000" b="1" dirty="0" smtClean="0">
                <a:solidFill>
                  <a:srgbClr val="F8F8F8"/>
                </a:solidFill>
                <a:latin typeface="Arial" pitchFamily="34" charset="0"/>
                <a:cs typeface="Arial" pitchFamily="34" charset="0"/>
              </a:rPr>
              <a:t>среды за </a:t>
            </a:r>
            <a:r>
              <a:rPr lang="en-US" sz="2000" b="1" dirty="0" smtClean="0">
                <a:solidFill>
                  <a:srgbClr val="F8F8F8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ru-RU" sz="2000" b="1" dirty="0" smtClean="0">
                <a:solidFill>
                  <a:srgbClr val="F8F8F8"/>
                </a:solidFill>
                <a:latin typeface="Arial" pitchFamily="34" charset="0"/>
                <a:cs typeface="Arial" pitchFamily="34" charset="0"/>
              </a:rPr>
              <a:t> квартал 2021 года</a:t>
            </a:r>
            <a:endParaRPr lang="ru-RU" sz="2000" b="1" dirty="0">
              <a:solidFill>
                <a:srgbClr val="F8F8F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-341670" y="6380997"/>
            <a:ext cx="683339" cy="365125"/>
          </a:xfrm>
        </p:spPr>
        <p:txBody>
          <a:bodyPr vert="horz" lIns="91440" tIns="45720" rIns="91440" bIns="45720" rtlCol="0" anchor="ctr"/>
          <a:lstStyle/>
          <a:p>
            <a:fld id="{45A5D54C-AE98-40EB-9D78-28E180E78F75}" type="slidenum">
              <a:rPr lang="ru-RU" sz="1100" b="1" spc="5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9</a:t>
            </a:fld>
            <a:endParaRPr lang="ru-RU" sz="1100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599575797"/>
              </p:ext>
            </p:extLst>
          </p:nvPr>
        </p:nvGraphicFramePr>
        <p:xfrm>
          <a:off x="307650" y="2341744"/>
          <a:ext cx="9413942" cy="41274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3" name="Прямоугольник 1"/>
          <p:cNvSpPr>
            <a:spLocks noChangeArrowheads="1"/>
          </p:cNvSpPr>
          <p:nvPr/>
        </p:nvSpPr>
        <p:spPr bwMode="auto">
          <a:xfrm>
            <a:off x="176106" y="1141414"/>
            <a:ext cx="916718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800" b="1" i="1" dirty="0">
                <a:latin typeface="Arial" pitchFamily="34" charset="0"/>
                <a:cs typeface="Arial" pitchFamily="34" charset="0"/>
              </a:rPr>
              <a:t>Несоблюдение требований в области охраны окружающей среды при </a:t>
            </a:r>
            <a:r>
              <a:rPr lang="ru-RU" altLang="ru-RU" sz="1800" b="1" i="1" dirty="0" smtClean="0">
                <a:latin typeface="Arial" pitchFamily="34" charset="0"/>
                <a:cs typeface="Arial" pitchFamily="34" charset="0"/>
              </a:rPr>
              <a:t>накоплении отходов </a:t>
            </a:r>
            <a:r>
              <a:rPr lang="ru-RU" altLang="ru-RU" sz="1800" b="1" i="1" dirty="0">
                <a:latin typeface="Arial" pitchFamily="34" charset="0"/>
                <a:cs typeface="Arial" pitchFamily="34" charset="0"/>
              </a:rPr>
              <a:t>производства и </a:t>
            </a:r>
            <a:r>
              <a:rPr lang="ru-RU" altLang="ru-RU" sz="1800" b="1" i="1" dirty="0" smtClean="0">
                <a:latin typeface="Arial" pitchFamily="34" charset="0"/>
                <a:cs typeface="Arial" pitchFamily="34" charset="0"/>
              </a:rPr>
              <a:t>потребления (отработанных ртутьсодержащих ламп)</a:t>
            </a:r>
            <a:endParaRPr lang="ru-RU" altLang="ru-RU" sz="1800" b="1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2880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Другая 5">
      <a:dk1>
        <a:sysClr val="windowText" lastClr="000000"/>
      </a:dk1>
      <a:lt1>
        <a:srgbClr val="174D2D"/>
      </a:lt1>
      <a:dk2>
        <a:srgbClr val="2C3C43"/>
      </a:dk2>
      <a:lt2>
        <a:srgbClr val="EBEBEB"/>
      </a:lt2>
      <a:accent1>
        <a:srgbClr val="022734"/>
      </a:accent1>
      <a:accent2>
        <a:srgbClr val="174D2D"/>
      </a:accent2>
      <a:accent3>
        <a:srgbClr val="E6B91E"/>
      </a:accent3>
      <a:accent4>
        <a:srgbClr val="E76618"/>
      </a:accent4>
      <a:accent5>
        <a:srgbClr val="C42F1A"/>
      </a:accent5>
      <a:accent6>
        <a:srgbClr val="554E31"/>
      </a:accent6>
      <a:hlink>
        <a:srgbClr val="E9F5D0"/>
      </a:hlink>
      <a:folHlink>
        <a:srgbClr val="6E91A0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4279</TotalTime>
  <Words>1314</Words>
  <Application>Microsoft Office PowerPoint</Application>
  <PresentationFormat>Широкоэкранный</PresentationFormat>
  <Paragraphs>121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Arial</vt:lpstr>
      <vt:lpstr>Calibri</vt:lpstr>
      <vt:lpstr>Times New Roman</vt:lpstr>
      <vt:lpstr>Trebuchet MS</vt:lpstr>
      <vt:lpstr>Wingdings</vt:lpstr>
      <vt:lpstr>Wingdings 3</vt:lpstr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PNO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Ларесс Анастасия Александровна</dc:creator>
  <cp:lastModifiedBy>Севастьянов Алексей Валерьевич</cp:lastModifiedBy>
  <cp:revision>383</cp:revision>
  <cp:lastPrinted>2021-01-26T02:28:00Z</cp:lastPrinted>
  <dcterms:created xsi:type="dcterms:W3CDTF">2020-05-19T08:09:07Z</dcterms:created>
  <dcterms:modified xsi:type="dcterms:W3CDTF">2021-05-17T09:31:24Z</dcterms:modified>
</cp:coreProperties>
</file>