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308" r:id="rId4"/>
    <p:sldId id="304" r:id="rId5"/>
    <p:sldId id="294" r:id="rId6"/>
    <p:sldId id="299" r:id="rId7"/>
    <p:sldId id="295" r:id="rId8"/>
    <p:sldId id="301" r:id="rId9"/>
    <p:sldId id="305" r:id="rId10"/>
    <p:sldId id="306" r:id="rId11"/>
    <p:sldId id="296" r:id="rId12"/>
    <p:sldId id="302" r:id="rId13"/>
    <p:sldId id="303" r:id="rId14"/>
    <p:sldId id="307" r:id="rId15"/>
    <p:sldId id="258" r:id="rId16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  <a:srgbClr val="D7E9E1"/>
    <a:srgbClr val="8AAEA3"/>
    <a:srgbClr val="0F8DAE"/>
    <a:srgbClr val="446655"/>
    <a:srgbClr val="325646"/>
    <a:srgbClr val="0E8DAE"/>
    <a:srgbClr val="456755"/>
    <a:srgbClr val="284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5349" autoAdjust="0"/>
  </p:normalViewPr>
  <p:slideViewPr>
    <p:cSldViewPr snapToGrid="0">
      <p:cViewPr varScale="1">
        <p:scale>
          <a:sx n="98" d="100"/>
          <a:sy n="98" d="100"/>
        </p:scale>
        <p:origin x="14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9781802615159639E-2"/>
          <c:y val="0.16126454790930275"/>
          <c:w val="0.57204259888452702"/>
          <c:h val="0.82007766968916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explosion val="1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BE-476E-95FB-FB1CF6D5B08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BE-476E-95FB-FB1CF6D5B08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BE-476E-95FB-FB1CF6D5B0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50" baseline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обращение с отходами производства и потребления (21 шт.)</c:v>
                </c:pt>
                <c:pt idx="1">
                  <c:v>охрана атмосферного воздуха  (26 шт.)</c:v>
                </c:pt>
                <c:pt idx="2">
                  <c:v>охрана водных объектов (23 шт.)</c:v>
                </c:pt>
                <c:pt idx="3">
                  <c:v>прочее (13 шт.)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25.4</c:v>
                </c:pt>
                <c:pt idx="1">
                  <c:v>31.3</c:v>
                </c:pt>
                <c:pt idx="2">
                  <c:v>27.3</c:v>
                </c:pt>
                <c:pt idx="3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C-498F-86FA-78AAF0EC3C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828792689023326"/>
          <c:y val="0.26869668949671066"/>
          <c:w val="0.30845034601454729"/>
          <c:h val="0.55123097129055854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4637" y="5476774"/>
            <a:ext cx="7026442" cy="13878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7" y="5813659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794527" y="1169357"/>
            <a:ext cx="8999900" cy="302269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r"/>
            <a:r>
              <a:rPr lang="ru-RU" b="1" i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Д.С. Скворцов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оперативного реагирования – экологической инспекции управления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контрольно-надзорной деятельностью</a:t>
            </a:r>
            <a:endParaRPr lang="ru-RU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64" y="1660727"/>
            <a:ext cx="564386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п. 16 ст. 65 ВК РФ в границах водоохранных зон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допускаются проектирование, строительство, реконструкция, ввод в эксплуатацию, эксплуатация хозяйственных и иных объектов при условии оборудования таких объектов сооружениями, обеспечивающими охрану водных объектов от загрязнения, засорения, заиления и истощения вод в соответствии с водным законодательством и законодательством в области охраны окружающей среды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8" y="1414866"/>
            <a:ext cx="4841392" cy="3631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63060" y="303190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15 ст. 65 Водного кодекса РФ в границах водоохранных зон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7756" y="3363802"/>
            <a:ext cx="8445535" cy="6796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авиационных мер по борьбе с вредными организмами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758" y="4300328"/>
            <a:ext cx="8445533" cy="8063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движение и стоянка транспортных средств (кроме специальных транспортных средств), за исключением их движения по дорогам и стоянки на дорогах и в специально оборудованных местах, имеющих твердое покрытие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7758" y="5381090"/>
            <a:ext cx="8445533" cy="11461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 реконструкция автозаправочных станций, складов горюче-смазочных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станций технического обслуживания, используемых для технического осмотра и ремонта транспортных средств, осуществление мойки транспортных средств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7765" y="1415498"/>
            <a:ext cx="8445526" cy="695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сточных вод в целях регулирования плодородия почв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7765" y="2332933"/>
            <a:ext cx="8445526" cy="8338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кладбищ, скотомогильников, объектов размещения отходов производства и потребления, химических, взрывчатых, токсичных, отравляющих и ядовитых веществ, пунктов захоронения радиоактивных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30123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63060" y="303190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15 ст. 65 Водного кодекса РФ в границах водоохранных зон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7763" y="3782900"/>
            <a:ext cx="8445528" cy="25858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разведка и добыча общераспространенных полезных ископаемых (за исключением случаев, если разведка и добыча общераспространенных полезных ископаемых осуществляются пользователями недр, осуществляющими разведку и добычу иных видов полезных ископаемых, в границах предоставленных им в соответствии с законодательством Российской Федерации о недрах горных отводов и (или) геологических отводов на основании утвержденного технического проекта в соответствии со статьей 19.1 Закона Российской Федерации от 21 февраля 1992 года № 2395-1 "О недрах")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7764" y="1339297"/>
            <a:ext cx="8445527" cy="937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хранение пестицидов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агрохимикатов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(за исключением хранения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агрохимикатов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специализированных хранилищах на территориях морских портов за пределами границ прибрежных защитных полос), применение пестицидов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агрохимикатов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7764" y="2542483"/>
            <a:ext cx="8445527" cy="8338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сброс сточных, в том числе дренажных, вод</a:t>
            </a:r>
          </a:p>
        </p:txBody>
      </p:sp>
    </p:spTree>
    <p:extLst>
      <p:ext uri="{BB962C8B-B14F-4D97-AF65-F5344CB8AC3E}">
        <p14:creationId xmlns:p14="http://schemas.microsoft.com/office/powerpoint/2010/main" val="32984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01970" y="387365"/>
            <a:ext cx="8880231" cy="114670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17 ст. 65 Водного кодекса РФ в границах прибрежных защитных полос наряду с установленными частью 15 настоящей статьи ограничениями </a:t>
            </a:r>
            <a:r>
              <a:rPr kumimoji="0" lang="ru-RU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запреща</a:t>
            </a:r>
            <a:r>
              <a:rPr lang="ru-RU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ется</a:t>
            </a:r>
            <a:r>
              <a:rPr lang="ru-RU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464" y="4173427"/>
            <a:ext cx="4967185" cy="8462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выпас сельскохозяйственных животных и организация для них летних лагерей, ванн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877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464" y="1897546"/>
            <a:ext cx="4967184" cy="695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распашка земель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463" y="2923483"/>
            <a:ext cx="4967185" cy="8338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азмещение отвалов размываемых грунтов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30" y="1950170"/>
            <a:ext cx="2469667" cy="1646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29" y="3030051"/>
            <a:ext cx="2469666" cy="1852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04" y="4701326"/>
            <a:ext cx="2920518" cy="1775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1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39" y="572021"/>
            <a:ext cx="82628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прибрежной защитной полосы водного объекта, водоохранной зоны водного объекта с нарушением установленных ограничений хозяйственной и иной деятельности, в соответствии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ч. 1 статьи 8.42 КоАП РФ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9046" y="3175134"/>
            <a:ext cx="2616961" cy="937177"/>
          </a:xfrm>
          <a:prstGeom prst="roundRect">
            <a:avLst/>
          </a:prstGeom>
          <a:solidFill>
            <a:schemeClr val="bg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ч. 1 ст. 8.42 КоАП РФ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5267527" y="4112311"/>
            <a:ext cx="0" cy="851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219450" y="2877582"/>
            <a:ext cx="739597" cy="441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576007" y="2877582"/>
            <a:ext cx="710618" cy="4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959047" y="5136044"/>
            <a:ext cx="2616961" cy="9371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200 000 руб.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400 000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69935" y="2408993"/>
            <a:ext cx="2616961" cy="9371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 8 000 руб.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12 000 руб.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8189" y="2408993"/>
            <a:ext cx="2616961" cy="9371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3 000 руб.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4 500 руб.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0745" y="566737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544" y="463249"/>
            <a:ext cx="8055033" cy="1200329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Российской Федерации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02.05.2006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59-ФЗ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 порядке рассмотрения обращений граждан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545" y="2356218"/>
            <a:ext cx="8055031" cy="1200329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Губернатора Новосибирской области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06.05.2019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инструкции о порядке организации работы с обращениями граждан»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43" y="4104808"/>
            <a:ext cx="8055034" cy="175432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природных ресурсов и экологии Новосибирской области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12.01.2018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инструкции о порядке организации работы с обращениями граждан в министерстве природных ресурсов и экологии Новосибирской области»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граждан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3862256"/>
              </p:ext>
            </p:extLst>
          </p:nvPr>
        </p:nvGraphicFramePr>
        <p:xfrm>
          <a:off x="0" y="779939"/>
          <a:ext cx="10301590" cy="54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9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689" y="947039"/>
            <a:ext cx="7243660" cy="20313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23.09.2020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1521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 критериях отнесения объектов к объектам, подлежащим федеральному государственному надзору в области использования и охраны водных объектов и региональному государственному надзору в области использования и охраны водных объектов»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689" y="3485719"/>
            <a:ext cx="7243660" cy="147732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Минприроды России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09.11.2020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№ 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906</a:t>
            </a:r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Перечня объектов, подлежащих федеральному государственному надзору в области использования и охраны водных объектов»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447" y="304438"/>
            <a:ext cx="9245041" cy="609397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Критерием отнесения объектов к объектам, подлежащим федеральному государственному надзору в области использования и охраны водных объектов, является использование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поверхностных водных объектов, расположенных на территориях 2 и более субъектов Российской Федерации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водных объектов или их частей, находящихся на землях обороны и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безопасности;</a:t>
            </a:r>
          </a:p>
          <a:p>
            <a:pPr algn="just"/>
            <a:endParaRPr lang="ru-RU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особо охраняемых водных объектов либо водных объектов, расположенных полностью или частично в границах особо охраняемых природных территорий федерального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значения;</a:t>
            </a: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водных объектов или их частей, объявленных рыбохозяйственными заповедными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зонами;</a:t>
            </a: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ж)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водных объектов, являющихся средой обитания анадромных и </a:t>
            </a:r>
            <a:r>
              <a:rPr lang="ru-RU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катадромных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видов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рыб;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водных объектов, по которым проходит государственная граница Российской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Федерации;</a:t>
            </a: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водных объектов или их частей для нужд городов с численностью населения 100 тыс. человек и более, а также для нужд предприятий и других организаций, производящих забор воды или сброс сточных вод в объеме более 15 млн. куб. метров в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год;</a:t>
            </a:r>
          </a:p>
          <a:p>
            <a:pPr algn="just"/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территорий водоохранных зон и прибрежных защитных полос водных 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64" y="662391"/>
            <a:ext cx="59436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Критерием отнесения объектов 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объектам, подлежащим региональному государственному надзору в области использования и охраны водных объектов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является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поверхностных водных объектов и территорий их водоохранных зон и прибрежных защитных полос, полностью расположенных в пределах территории соответствующего субъекта Российской Федерации и не относящихся к объектам, подлежащим федеральному государственному надзору в области использования и охраны водных объектов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33" y="2586441"/>
            <a:ext cx="4841392" cy="3631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6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0" y="303191"/>
            <a:ext cx="8880231" cy="117541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 в области охраны окружающей среды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3579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25004"/>
              </p:ext>
            </p:extLst>
          </p:nvPr>
        </p:nvGraphicFramePr>
        <p:xfrm>
          <a:off x="341669" y="2003898"/>
          <a:ext cx="5297130" cy="392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66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квартал 2021 года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Выдано предостережений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постановке на государственный учет объектов,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оказывающих негативное воздействие на окружающую среду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6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обязанности заключения договоров по обращению с ТКО с региональным оператором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 rot="10800000">
            <a:off x="6160601" y="2682158"/>
            <a:ext cx="648393" cy="2049176"/>
          </a:xfrm>
          <a:prstGeom prst="downArrow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44202" y="4023287"/>
            <a:ext cx="361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квартал 2021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предостережений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061" y="2660027"/>
            <a:ext cx="390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квартал 2020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предостережений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250" y="3542163"/>
            <a:ext cx="15621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2,2 раза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lumMod val="0"/>
                <a:lumOff val="100000"/>
                <a:alpha val="0"/>
              </a:srgbClr>
            </a:gs>
            <a:gs pos="0">
              <a:srgbClr val="FFFFFF">
                <a:lumMod val="0"/>
                <a:lumOff val="100000"/>
                <a:alpha val="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209" y="788611"/>
            <a:ext cx="8806891" cy="393954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Водный кодекс Российской Федерации  (ФЗ от 03.06.2006 №74-ФЗ) </a:t>
            </a:r>
          </a:p>
          <a:p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 65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водоохранными зонами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являются территории, которые примыкают к береговой линии (границам водного объекта) морей, рек, ручьев, каналов, озер, водохранилищ и на которых устанавливается специальный режим осуществления хозяйственной и иной деятельности в целях предотвращения загрязнения, засорения, заиления указанных водных объектов и истощения их вод, а также сохранения среды обитания водных биологических ресурсов и других объектов животного и растительного мира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2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указанной статьи </a:t>
            </a:r>
            <a:r>
              <a:rPr lang="ru-RU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границах водоохранных зон устанавливаются прибрежные защитные полосы, на территориях которых вводятся дополнительные </a:t>
            </a:r>
            <a:r>
              <a:rPr lang="ru-RU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</a:t>
            </a:r>
            <a:r>
              <a:rPr lang="ru-RU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хозяйственной 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и иной деятельности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341670" y="6398414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64" y="969875"/>
            <a:ext cx="564386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характеристик водного объекта ширина водоохранной зоны может составлять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 до 200 метров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уклона берега водного объекта и категории водного объекта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ширина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прибрежной защитной полосы может составлять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30 до 200 метров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8" y="1414866"/>
            <a:ext cx="4841392" cy="3631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464" y="3733495"/>
            <a:ext cx="56438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территориях населенных пунктов при наличии централизованных ливневых систем водоотведения и набережных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прибрежных защитных полос совпадают с парапетами набережных, а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водоохранная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зона устанавливается от парапета набережной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6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2921</TotalTime>
  <Words>1098</Words>
  <Application>Microsoft Office PowerPoint</Application>
  <PresentationFormat>Широкоэкранный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Севастьянов Алексей Валерьевич</cp:lastModifiedBy>
  <cp:revision>307</cp:revision>
  <cp:lastPrinted>2021-05-17T03:13:50Z</cp:lastPrinted>
  <dcterms:created xsi:type="dcterms:W3CDTF">2020-05-19T08:09:07Z</dcterms:created>
  <dcterms:modified xsi:type="dcterms:W3CDTF">2021-05-17T10:52:45Z</dcterms:modified>
</cp:coreProperties>
</file>