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4023" r:id="rId1"/>
  </p:sldMasterIdLst>
  <p:notesMasterIdLst>
    <p:notesMasterId r:id="rId16"/>
  </p:notesMasterIdLst>
  <p:handoutMasterIdLst>
    <p:handoutMasterId r:id="rId17"/>
  </p:handoutMasterIdLst>
  <p:sldIdLst>
    <p:sldId id="950" r:id="rId2"/>
    <p:sldId id="957" r:id="rId3"/>
    <p:sldId id="958" r:id="rId4"/>
    <p:sldId id="951" r:id="rId5"/>
    <p:sldId id="949" r:id="rId6"/>
    <p:sldId id="952" r:id="rId7"/>
    <p:sldId id="953" r:id="rId8"/>
    <p:sldId id="959" r:id="rId9"/>
    <p:sldId id="965" r:id="rId10"/>
    <p:sldId id="954" r:id="rId11"/>
    <p:sldId id="955" r:id="rId12"/>
    <p:sldId id="963" r:id="rId13"/>
    <p:sldId id="964" r:id="rId14"/>
    <p:sldId id="956" r:id="rId15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7">
          <p15:clr>
            <a:srgbClr val="A4A3A4"/>
          </p15:clr>
        </p15:guide>
        <p15:guide id="2" pos="217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E62E"/>
    <a:srgbClr val="13322E"/>
    <a:srgbClr val="6699E6"/>
    <a:srgbClr val="2C4C72"/>
    <a:srgbClr val="355C8B"/>
    <a:srgbClr val="FF00FF"/>
    <a:srgbClr val="3458A3"/>
    <a:srgbClr val="4478B6"/>
    <a:srgbClr val="FF4F4F"/>
    <a:srgbClr val="3D6A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8629" autoAdjust="0"/>
  </p:normalViewPr>
  <p:slideViewPr>
    <p:cSldViewPr>
      <p:cViewPr varScale="1">
        <p:scale>
          <a:sx n="111" d="100"/>
          <a:sy n="111" d="100"/>
        </p:scale>
        <p:origin x="123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1805" y="-77"/>
      </p:cViewPr>
      <p:guideLst>
        <p:guide orient="horz" pos="3157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924694344083812E-2"/>
          <c:y val="7.4196736761049528E-2"/>
          <c:w val="0.54569776271195525"/>
          <c:h val="0.7798424696106562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договоров купли продажи лесных насаждений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50800"/>
            </a:sp3d>
          </c:spPr>
          <c:dPt>
            <c:idx val="2"/>
            <c:bubble3D val="0"/>
            <c:explosion val="2"/>
            <c:extLst>
              <c:ext xmlns:c16="http://schemas.microsoft.com/office/drawing/2014/chart" uri="{C3380CC4-5D6E-409C-BE32-E72D297353CC}">
                <c16:uniqueId val="{00000002-5A41-4A47-A475-F050EEEA0092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A41-4A47-A475-F050EEEA009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A41-4A47-A475-F050EEEA009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A41-4A47-A475-F050EEEA0092}"/>
                </c:ext>
              </c:extLst>
            </c:dLbl>
            <c:spPr>
              <a:solidFill>
                <a:schemeClr val="bg1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Заготовка древесины гражданами для собственных                                                             нужд </c:v>
                </c:pt>
                <c:pt idx="1">
                  <c:v>Заготовка древесины по госзаданиям и госконтрактам</c:v>
                </c:pt>
                <c:pt idx="2">
                  <c:v>Заготовка древесины субъектами малого и среднего предпринимательства по результатам аукционов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252</c:v>
                </c:pt>
                <c:pt idx="1">
                  <c:v>356.4</c:v>
                </c:pt>
                <c:pt idx="2">
                  <c:v>118.7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A41-4A47-A475-F050EEEA00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200" b="1" kern="1200" spc="0" baseline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1" kern="1200" spc="0" baseline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 b="1" kern="1200" spc="0" baseline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0.65520913546439663"/>
          <c:y val="0"/>
          <c:w val="0.34266301816410083"/>
          <c:h val="0.88722349815537738"/>
        </c:manualLayout>
      </c:layout>
      <c:overlay val="0"/>
      <c:spPr>
        <a:solidFill>
          <a:schemeClr val="bg1">
            <a:lumMod val="95000"/>
          </a:schemeClr>
        </a:solidFill>
        <a:effectLst>
          <a:innerShdw blurRad="63500" dist="50800" dir="8100000">
            <a:prstClr val="black">
              <a:alpha val="50000"/>
            </a:prstClr>
          </a:innerShdw>
        </a:effectLst>
      </c:spPr>
      <c:txPr>
        <a:bodyPr/>
        <a:lstStyle/>
        <a:p>
          <a:pPr>
            <a:defRPr kern="1200" spc="0" baseline="0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0.8439</cdr:y>
    </cdr:from>
    <cdr:to>
      <cdr:x>0.43027</cdr:x>
      <cdr:y>0.99866</cdr:y>
    </cdr:to>
    <cdr:sp macro="" textlink="">
      <cdr:nvSpPr>
        <cdr:cNvPr id="14" name="Rectangle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524525"/>
          <a:ext cx="2568037" cy="646331"/>
        </a:xfrm>
        <a:prstGeom xmlns:a="http://schemas.openxmlformats.org/drawingml/2006/main" prst="rect">
          <a:avLst/>
        </a:prstGeom>
        <a:ln xmlns:a="http://schemas.openxmlformats.org/drawingml/2006/main">
          <a:headEnd/>
          <a:tailEnd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wrap="square" lIns="91440" tIns="45720" rIns="91440" bIns="45720" numCol="1" anchor="ctr" anchorCtr="0" compatLnSpc="1">
          <a:prstTxWarp prst="textNoShape">
            <a:avLst/>
          </a:prstTxWarp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20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20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20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20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873 договора купли продажи,</a:t>
          </a:r>
          <a:r>
            <a:rPr kumimoji="0" lang="ru-RU" sz="12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на площади 12,19 тыс.га, факт заготовки 344,3 тыс. </a:t>
          </a:r>
          <a:r>
            <a:rPr kumimoji="0" lang="ru-RU" sz="1200" b="1" i="0" u="none" strike="noStrike" cap="none" normalizeH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куб.м</a:t>
          </a:r>
          <a:r>
            <a:rPr kumimoji="0" lang="ru-RU" sz="12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kumimoji="0" lang="ru-RU" sz="12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0.49033</cdr:x>
      <cdr:y>0.15476</cdr:y>
    </cdr:to>
    <cdr:sp macro="" textlink="">
      <cdr:nvSpPr>
        <cdr:cNvPr id="15" name="Rectangle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-457068" y="-1824453"/>
          <a:ext cx="2926550" cy="646331"/>
        </a:xfrm>
        <a:prstGeom xmlns:a="http://schemas.openxmlformats.org/drawingml/2006/main" prst="rect">
          <a:avLst/>
        </a:prstGeom>
        <a:ln xmlns:a="http://schemas.openxmlformats.org/drawingml/2006/main">
          <a:headEnd/>
          <a:tailEnd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wrap="square" lIns="91440" tIns="45720" rIns="91440" bIns="45720" numCol="1" anchor="ctr" anchorCtr="0" compatLnSpc="1">
          <a:prstTxWarp prst="textNoShape">
            <a:avLst/>
          </a:prstTxWarp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138 договоров купли продажи, на площади 0,94 тыс.га, факт заготовки 78,6 тыс. </a:t>
          </a:r>
          <a:r>
            <a:rPr lang="ru-RU" sz="12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куб.м</a:t>
          </a:r>
          <a:r>
            <a: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kumimoji="0" lang="ru-RU" sz="12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0.14966</cdr:x>
      <cdr:y>0.61819</cdr:y>
    </cdr:from>
    <cdr:to>
      <cdr:x>0.27031</cdr:x>
      <cdr:y>0.84232</cdr:y>
    </cdr:to>
    <cdr:cxnSp macro="">
      <cdr:nvCxnSpPr>
        <cdr:cNvPr id="17" name="Прямая соединительная линия 16"/>
        <cdr:cNvCxnSpPr/>
      </cdr:nvCxnSpPr>
      <cdr:spPr>
        <a:xfrm xmlns:a="http://schemas.openxmlformats.org/drawingml/2006/main" flipH="1">
          <a:off x="893235" y="2581833"/>
          <a:ext cx="720081" cy="93610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0.0395</cdr:x>
      <cdr:y>0.99813</cdr:y>
    </cdr:from>
    <cdr:to>
      <cdr:x>0.21513</cdr:x>
      <cdr:y>0.99866</cdr:y>
    </cdr:to>
    <cdr:cxnSp macro="">
      <cdr:nvCxnSpPr>
        <cdr:cNvPr id="27" name="Прямая соединительная линия 26"/>
        <cdr:cNvCxnSpPr>
          <a:endCxn xmlns:a="http://schemas.openxmlformats.org/drawingml/2006/main" id="14" idx="2"/>
        </cdr:cNvCxnSpPr>
      </cdr:nvCxnSpPr>
      <cdr:spPr>
        <a:xfrm xmlns:a="http://schemas.openxmlformats.org/drawingml/2006/main">
          <a:off x="235754" y="4168642"/>
          <a:ext cx="1048265" cy="221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0.18585</cdr:x>
      <cdr:y>0.15357</cdr:y>
    </cdr:from>
    <cdr:to>
      <cdr:x>0.27031</cdr:x>
      <cdr:y>0.23888</cdr:y>
    </cdr:to>
    <cdr:cxnSp macro="">
      <cdr:nvCxnSpPr>
        <cdr:cNvPr id="12" name="Прямая соединительная линия 11"/>
        <cdr:cNvCxnSpPr/>
      </cdr:nvCxnSpPr>
      <cdr:spPr>
        <a:xfrm xmlns:a="http://schemas.openxmlformats.org/drawingml/2006/main" flipH="1" flipV="1">
          <a:off x="1109259" y="641386"/>
          <a:ext cx="504056" cy="356271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621" cy="501576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0934" y="0"/>
            <a:ext cx="2985621" cy="501576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E40DB20-F16E-42E5-9404-EA6516FEAA51}" type="datetimeFigureOut">
              <a:rPr lang="ru-RU"/>
              <a:pPr>
                <a:defRPr/>
              </a:pPr>
              <a:t>18.05.2021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122"/>
            <a:ext cx="2985621" cy="50157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0934" y="9517122"/>
            <a:ext cx="2985621" cy="50157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65F708F-6581-4988-ABA1-EAD2782F45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30395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621" cy="501576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0934" y="0"/>
            <a:ext cx="2985621" cy="501576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95DCB7B-5AF5-4897-AD46-2234D7005368}" type="datetimeFigureOut">
              <a:rPr lang="ru-RU"/>
              <a:pPr>
                <a:defRPr/>
              </a:pPr>
              <a:t>18.05.2021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495" y="4760965"/>
            <a:ext cx="5511174" cy="4507772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122"/>
            <a:ext cx="2985621" cy="50157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0934" y="9517122"/>
            <a:ext cx="2985621" cy="50157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667E993-EA8C-4A1E-94D1-DF2E48F37A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8415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475" indent="-2254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7500" indent="-2254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1525" indent="-2254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8725" indent="-2254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5925" indent="-2254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125" indent="-2254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0325" indent="-2254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5B4C308-23BD-4E06-B25F-1C74913C4164}" type="slidenum">
              <a:rPr lang="ru-RU" altLang="ru-RU" sz="1200" smtClean="0"/>
              <a:pPr/>
              <a:t>1</a:t>
            </a:fld>
            <a:endParaRPr lang="ru-RU" altLang="ru-RU" sz="1200" smtClean="0"/>
          </a:p>
        </p:txBody>
      </p:sp>
    </p:spTree>
    <p:extLst>
      <p:ext uri="{BB962C8B-B14F-4D97-AF65-F5344CB8AC3E}">
        <p14:creationId xmlns:p14="http://schemas.microsoft.com/office/powerpoint/2010/main" val="4107399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BFF9135-2C1B-42E7-AE5B-B3D2FF28524A}" type="slidenum">
              <a:rPr lang="ru-RU" altLang="ru-RU" sz="1200" smtClean="0"/>
              <a:pPr/>
              <a:t>5</a:t>
            </a:fld>
            <a:endParaRPr lang="ru-RU" altLang="ru-RU" sz="1200" smtClean="0"/>
          </a:p>
        </p:txBody>
      </p:sp>
    </p:spTree>
    <p:extLst>
      <p:ext uri="{BB962C8B-B14F-4D97-AF65-F5344CB8AC3E}">
        <p14:creationId xmlns:p14="http://schemas.microsoft.com/office/powerpoint/2010/main" val="3035785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BAF1ED5-1CF6-4AAB-8676-801CBB246C76}" type="slidenum">
              <a:rPr lang="ru-RU" altLang="ru-RU" sz="1200" smtClean="0"/>
              <a:pPr/>
              <a:t>6</a:t>
            </a:fld>
            <a:endParaRPr lang="ru-RU" altLang="ru-RU" sz="1200" smtClean="0"/>
          </a:p>
        </p:txBody>
      </p:sp>
    </p:spTree>
    <p:extLst>
      <p:ext uri="{BB962C8B-B14F-4D97-AF65-F5344CB8AC3E}">
        <p14:creationId xmlns:p14="http://schemas.microsoft.com/office/powerpoint/2010/main" val="2028281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A9D420F-9E43-41E2-B0F4-A58FEDDDB3EA}" type="slidenum">
              <a:rPr lang="ru-RU" altLang="ru-RU" sz="1200" smtClean="0"/>
              <a:pPr/>
              <a:t>7</a:t>
            </a:fld>
            <a:endParaRPr lang="ru-RU" altLang="ru-RU" sz="1200" smtClean="0"/>
          </a:p>
        </p:txBody>
      </p:sp>
    </p:spTree>
    <p:extLst>
      <p:ext uri="{BB962C8B-B14F-4D97-AF65-F5344CB8AC3E}">
        <p14:creationId xmlns:p14="http://schemas.microsoft.com/office/powerpoint/2010/main" val="8100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A9D420F-9E43-41E2-B0F4-A58FEDDDB3EA}" type="slidenum">
              <a:rPr lang="ru-RU" altLang="ru-RU" sz="1200" smtClean="0"/>
              <a:pPr/>
              <a:t>8</a:t>
            </a:fld>
            <a:endParaRPr lang="ru-RU" altLang="ru-RU" sz="1200" smtClean="0"/>
          </a:p>
        </p:txBody>
      </p:sp>
    </p:spTree>
    <p:extLst>
      <p:ext uri="{BB962C8B-B14F-4D97-AF65-F5344CB8AC3E}">
        <p14:creationId xmlns:p14="http://schemas.microsoft.com/office/powerpoint/2010/main" val="157571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684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691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283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403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2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051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0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281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117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430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0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629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18.05.2021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7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940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9.jfif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Заголовок 1"/>
          <p:cNvSpPr txBox="1">
            <a:spLocks noChangeArrowheads="1"/>
          </p:cNvSpPr>
          <p:nvPr/>
        </p:nvSpPr>
        <p:spPr bwMode="auto">
          <a:xfrm>
            <a:off x="467543" y="404664"/>
            <a:ext cx="8317115" cy="1512168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ПРИРОДНЫХ РЕСУРСОВ И ЭКОЛОГИИ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НОВОСИБИРСКОЙ ОБЛАСТИ</a:t>
            </a:r>
            <a:endParaRPr lang="ru-RU" altLang="ru-RU" sz="18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5" name="Picture 4" descr="http://www.nso.ru/default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283" y="548680"/>
            <a:ext cx="4318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с двумя усеченными противолежащими углами 5"/>
          <p:cNvSpPr/>
          <p:nvPr/>
        </p:nvSpPr>
        <p:spPr>
          <a:xfrm>
            <a:off x="409723" y="3933056"/>
            <a:ext cx="8280920" cy="2088232"/>
          </a:xfrm>
          <a:prstGeom prst="snip2DiagRect">
            <a:avLst>
              <a:gd name="adj1" fmla="val 0"/>
              <a:gd name="adj2" fmla="val 50000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722313" algn="ctr"/>
            <a:endParaRPr lang="ru-RU" sz="16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2313" algn="ctr"/>
            <a:endParaRPr lang="ru-RU" sz="1600" b="1" i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2313" algn="ctr"/>
            <a:r>
              <a:rPr lang="ru-RU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Белозеров Иван Иванович</a:t>
            </a:r>
          </a:p>
          <a:p>
            <a:pPr marL="722313"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 отдела государственного лесного контроля и надзора управления контрольно-надзорной деятельностью</a:t>
            </a:r>
          </a:p>
          <a:p>
            <a:pPr marL="722313" algn="ctr"/>
            <a:endParaRPr lang="ru-RU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2313" algn="ctr"/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31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56809" y="190725"/>
            <a:ext cx="8591655" cy="8572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896938" algn="ctr">
              <a:spcBef>
                <a:spcPct val="20000"/>
              </a:spcBef>
              <a:defRPr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РФ от 09.12.2020 № 2047 «Об   утверждении  Правил санитарной безопасности в лесах»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1905867"/>
            <a:ext cx="4214842" cy="44781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 рубка аварийных деревьев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- рубка деревьев с наличием структурных изъянов, в том числе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гнилей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, обрыва корней, опасного наклона, способных привести к падению всего дерева или его части и причинению ущерба государственному, муниципальному имуществу, а также имуществу и здоровью граждан;</a:t>
            </a:r>
          </a:p>
          <a:p>
            <a:pPr algn="just"/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- агитационные мероприятия,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в том числе профилактические беседы с населением о санитарной безопасности в лесах, проведение открытых уроков в образовательных учреждениях о санитарной безопасности в лесах, развешивание аншлагов и плакатов, а также размещение информационных материалов в средствах массовой информации о необходимости соблюдения правил санитарной безопасности в лесах.</a:t>
            </a:r>
          </a:p>
        </p:txBody>
      </p:sp>
      <p:sp>
        <p:nvSpPr>
          <p:cNvPr id="14" name="Стрелка вниз 13"/>
          <p:cNvSpPr/>
          <p:nvPr/>
        </p:nvSpPr>
        <p:spPr>
          <a:xfrm>
            <a:off x="1835696" y="1263211"/>
            <a:ext cx="785818" cy="563792"/>
          </a:xfrm>
          <a:prstGeom prst="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rot="16200000" flipH="1">
            <a:off x="2678893" y="3875487"/>
            <a:ext cx="3857652" cy="71438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0800000" flipV="1">
            <a:off x="4786314" y="3804051"/>
            <a:ext cx="3857652" cy="7143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http://www.nso.ru/default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314457"/>
            <a:ext cx="541294" cy="73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851" y="1101710"/>
            <a:ext cx="4080613" cy="264860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943" y="3864929"/>
            <a:ext cx="4074393" cy="27263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5959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klev\Desktop\семена\ааааа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pic>
        <p:nvPicPr>
          <p:cNvPr id="12" name="Picture 4" descr="http://www.nso.ru/default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576064" cy="73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131840" y="109011"/>
            <a:ext cx="5832648" cy="25733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При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разработке лесосек, строительстве и реконструкции линейных объектов </a:t>
            </a:r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запрещается сдвигание порубочных остатков к краю леса (стене леса)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При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проведении рубок в очагах вредных организмов порубочные остатки подлежат сжиганию, измельчению, обработке пестицидами или вывозу в места, предназначенные для переработки древесины;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-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порубочные остатки после выборочных и сплошных санитарных рубок в очагах вредных организмов подлежат сжиганию, измельчению, обработке пестицидами или вывозу в места, предназначенные для переработки древесины.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При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проведении рубок лесных насаждений осуществляется очистка мест рубок от порубочных остатков в соответствии с утвержденным порядком проведения лесосечных работ.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6382217" y="4437112"/>
            <a:ext cx="936104" cy="792088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6192180" y="4113076"/>
            <a:ext cx="1368152" cy="1440160"/>
          </a:xfrm>
          <a:prstGeom prst="ellipse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6457727" y="4401108"/>
            <a:ext cx="785083" cy="864096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17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www.nso.ru/default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8560"/>
            <a:ext cx="576064" cy="73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400888"/>
            <a:ext cx="3923928" cy="3423122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>
            <a:off x="35496" y="4775547"/>
            <a:ext cx="720080" cy="720080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96" y="448560"/>
            <a:ext cx="8430416" cy="29523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50095" y="3399984"/>
            <a:ext cx="4477525" cy="34240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проведении рубок в очагах вредных организмов порубочные остатки подлежат сжиганию, измельчению, обработке пестицидами или вывозу в места, предназначенные для переработки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древесины;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порубочные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остатки после выборочных и сплошных санитарных рубок в очагах вредных организмов подлежат сжиганию, измельчению, обработке пестицидами или вывозу в места, предназначенные для переработки древесины.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57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-256252" y="5649529"/>
            <a:ext cx="512504" cy="273844"/>
          </a:xfrm>
        </p:spPr>
        <p:txBody>
          <a:bodyPr vert="horz" lIns="68580" tIns="34290" rIns="68580" bIns="34290" rtlCol="0" anchor="ctr"/>
          <a:lstStyle/>
          <a:p>
            <a:fld id="{45A5D54C-AE98-40EB-9D78-28E180E78F75}" type="slidenum">
              <a:rPr lang="ru-RU" sz="825" b="1" spc="38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/>
              <a:t>13</a:t>
            </a:fld>
            <a:endParaRPr lang="ru-RU" sz="825" b="1" spc="38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4" descr="http://www.nso.ru/default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52" y="324207"/>
            <a:ext cx="576064" cy="73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031584"/>
              </p:ext>
            </p:extLst>
          </p:nvPr>
        </p:nvGraphicFramePr>
        <p:xfrm>
          <a:off x="156809" y="2638972"/>
          <a:ext cx="8807679" cy="222370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182943">
                  <a:extLst>
                    <a:ext uri="{9D8B030D-6E8A-4147-A177-3AD203B41FA5}">
                      <a16:colId xmlns:a16="http://schemas.microsoft.com/office/drawing/2014/main" val="20944906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69304143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1163062115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307135873"/>
                    </a:ext>
                  </a:extLst>
                </a:gridCol>
                <a:gridCol w="1376747">
                  <a:extLst>
                    <a:ext uri="{9D8B030D-6E8A-4147-A177-3AD203B41FA5}">
                      <a16:colId xmlns:a16="http://schemas.microsoft.com/office/drawing/2014/main" val="4200374652"/>
                    </a:ext>
                  </a:extLst>
                </a:gridCol>
                <a:gridCol w="1215541">
                  <a:extLst>
                    <a:ext uri="{9D8B030D-6E8A-4147-A177-3AD203B41FA5}">
                      <a16:colId xmlns:a16="http://schemas.microsoft.com/office/drawing/2014/main" val="1573930072"/>
                    </a:ext>
                  </a:extLst>
                </a:gridCol>
              </a:tblGrid>
              <a:tr h="665998">
                <a:tc rowSpan="2">
                  <a:txBody>
                    <a:bodyPr/>
                    <a:lstStyle/>
                    <a:p>
                      <a:pPr algn="ctr"/>
                      <a:endParaRPr lang="ru-RU" sz="1600" b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Всего привлечено к административной ответственности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ru-RU" sz="1600" b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том числе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1600" b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Наложено штрафов на сумму, </a:t>
                      </a: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руб.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1600" b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Из них взыскано, тыс. руб.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519736"/>
                  </a:ext>
                </a:extLst>
              </a:tr>
              <a:tr h="665998">
                <a:tc v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Граждан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Должностных лиц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Юридических лиц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02108"/>
                  </a:ext>
                </a:extLst>
              </a:tr>
              <a:tr h="826184">
                <a:tc>
                  <a:txBody>
                    <a:bodyPr/>
                    <a:lstStyle/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932125"/>
                  </a:ext>
                </a:extLst>
              </a:tr>
            </a:tbl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832316" y="1196752"/>
            <a:ext cx="8132172" cy="10081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нарушение Правил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санитарной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безопасности в лесах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 административной ответственности </a:t>
            </a:r>
          </a:p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статье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8.31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КоАП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РФ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 1 квартал 2021 года привлечено: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33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468313" y="2852738"/>
            <a:ext cx="8229600" cy="857250"/>
          </a:xfrm>
        </p:spPr>
        <p:txBody>
          <a:bodyPr/>
          <a:lstStyle/>
          <a:p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sp>
        <p:nvSpPr>
          <p:cNvPr id="6" name="Заголовок 1"/>
          <p:cNvSpPr txBox="1">
            <a:spLocks noChangeArrowheads="1"/>
          </p:cNvSpPr>
          <p:nvPr/>
        </p:nvSpPr>
        <p:spPr bwMode="auto">
          <a:xfrm>
            <a:off x="380798" y="170836"/>
            <a:ext cx="8317115" cy="864096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ПРИРОДНЫХ РЕСУРСОВ И ЭКОЛОГИИ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НОВОСИБИРСКОЙ ОБЛАСТИ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4" descr="http://www.nso.ru/defaul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63" y="314753"/>
            <a:ext cx="4318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41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1519" y="54860"/>
            <a:ext cx="8639249" cy="9063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tIns="144000" bIns="144000">
            <a:spAutoFit/>
          </a:bodyPr>
          <a:lstStyle/>
          <a:p>
            <a:pPr lvl="0" algn="ctr"/>
            <a:r>
              <a:rPr lang="ru-RU" b="1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Использование лесов</a:t>
            </a:r>
          </a:p>
          <a:p>
            <a:pPr lvl="0" algn="ctr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10515691" y="4056819"/>
            <a:ext cx="311596" cy="22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10515691" y="5009319"/>
            <a:ext cx="311596" cy="22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3477972" y="3918203"/>
            <a:ext cx="404813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51519" y="1001384"/>
            <a:ext cx="4159429" cy="90096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Предоставлено 488 лесных участков по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видам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использования лесов: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251519" y="1819400"/>
            <a:ext cx="4159429" cy="5016758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spcAft>
                <a:spcPts val="0"/>
              </a:spcAft>
            </a:pPr>
            <a:endParaRPr lang="ru-RU" sz="16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-Заготовка древесины </a:t>
            </a:r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24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endParaRPr lang="ru-RU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-Осуществление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видов деятельности в сфере охотничьего хозяйства 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endParaRPr lang="ru-RU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Ведение сельского 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хозяйства </a:t>
            </a:r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27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-Осуществление рекреационной деятельности </a:t>
            </a:r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140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-Осуществление геологического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изучения недр, разведка и добыча полезных 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ископаемых </a:t>
            </a:r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122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Строительство и эксплуатация водохранилищ и иных искусственных водных объектов, а также гидротехнических сооружений, морских портов, морских терминалов, речных 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портов </a:t>
            </a:r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Строительство, реконструкция, эксплуатация линейных 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объектов </a:t>
            </a:r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151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endParaRPr lang="ru-RU" sz="16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-Иные виды использования </a:t>
            </a:r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13.</a:t>
            </a:r>
          </a:p>
          <a:p>
            <a:pPr algn="just">
              <a:spcAft>
                <a:spcPts val="0"/>
              </a:spcAft>
            </a:pPr>
            <a:endParaRPr lang="ru-RU" sz="16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667" y="3952188"/>
            <a:ext cx="4247101" cy="27891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052736"/>
            <a:ext cx="4246761" cy="28504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" name="Picture 4" descr="http://www.nso.ru/default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3973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1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438405" y="577539"/>
            <a:ext cx="8229600" cy="10464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Заготовка древесины по договорам купли продажи лесных насаждений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</a:pP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833780179"/>
              </p:ext>
            </p:extLst>
          </p:nvPr>
        </p:nvGraphicFramePr>
        <p:xfrm>
          <a:off x="457068" y="1824453"/>
          <a:ext cx="5968476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6900609" y="3220188"/>
            <a:ext cx="2207895" cy="138499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За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год заключено 5475 договоров купли продажи лесных насаждений,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заготовлен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о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621,6 тыс. </a:t>
            </a:r>
            <a:r>
              <a:rPr lang="ru-RU" sz="14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куб.м</a:t>
            </a:r>
            <a:endPara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275856" y="6099342"/>
            <a:ext cx="2736304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4464 договора купли продажи, на площади 3,91 тыс.га, факт заготовки 198,7 тыс. </a:t>
            </a:r>
            <a:r>
              <a:rPr lang="ru-RU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куб.м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383618" y="3367157"/>
            <a:ext cx="900350" cy="273218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Правая фигурная скобка 1"/>
          <p:cNvSpPr/>
          <p:nvPr/>
        </p:nvSpPr>
        <p:spPr>
          <a:xfrm>
            <a:off x="6425544" y="1855279"/>
            <a:ext cx="432048" cy="4176464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28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www.to74.rosreestr.ru/upload/to74/files/img/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924" y="4847082"/>
            <a:ext cx="3905039" cy="17863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924" y="716538"/>
            <a:ext cx="7639632" cy="393132"/>
          </a:xfrm>
        </p:spPr>
        <p:txBody>
          <a:bodyPr>
            <a:normAutofit fontScale="90000"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ПЕРЕЧЕНЬ НОРМАТИВНЫХ ПРАВОВЫХ АКТОВ,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УТРАТИВШИХ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СИЛУ С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01 января 2021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endParaRPr lang="ru-RU" sz="16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1492" y="1316204"/>
            <a:ext cx="4183248" cy="28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600" dirty="0">
                <a:latin typeface="Arial" panose="020B0604020202020204" pitchFamily="34" charset="0"/>
                <a:cs typeface="Arial" panose="020B0604020202020204" pitchFamily="34" charset="0"/>
              </a:rPr>
              <a:t>- Правила пожарной безопасности в лесах. Постановление Правительства Российской Федерации от 30.06.2007 N 417;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2924" y="1477030"/>
            <a:ext cx="41929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" dirty="0">
                <a:latin typeface="Arial" panose="020B0604020202020204" pitchFamily="34" charset="0"/>
                <a:cs typeface="Arial" panose="020B0604020202020204" pitchFamily="34" charset="0"/>
              </a:rPr>
              <a:t>- Правила санитарной безопасности </a:t>
            </a:r>
            <a:r>
              <a:rPr lang="ru-RU" sz="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лесах. Постановление Правительства Российской Федерации от 20.05.2017 N </a:t>
            </a:r>
            <a:r>
              <a:rPr lang="ru-RU" sz="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607;</a:t>
            </a:r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2924" y="1610060"/>
            <a:ext cx="3600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ru-RU" sz="600" dirty="0">
                <a:latin typeface="Arial" panose="020B0604020202020204" pitchFamily="34" charset="0"/>
                <a:cs typeface="Arial" panose="020B0604020202020204" pitchFamily="34" charset="0"/>
              </a:rPr>
              <a:t>Порядок учета древесины. Постановление Правительства </a:t>
            </a:r>
            <a:r>
              <a:rPr lang="ru-RU" sz="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Российской Федерации от 26.12.2014 N 1525;</a:t>
            </a:r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1492" y="174381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-Правила заполнения сопроводительного документа на транспортировку древесины. Постановление Правительства Российской Федерации от 21.06.2014 N 571;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793528" y="295639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-Меры противопожарного обустройства лесов. Постановление Правительства </a:t>
            </a:r>
            <a:r>
              <a:rPr lang="ru-RU" sz="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Российской Федерации от 16.04.2011 N 281</a:t>
            </a:r>
            <a:r>
              <a:rPr lang="ru-RU" sz="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3298" y="195736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600" dirty="0">
                <a:latin typeface="Arial" panose="020B0604020202020204" pitchFamily="34" charset="0"/>
                <a:cs typeface="Arial" panose="020B0604020202020204" pitchFamily="34" charset="0"/>
              </a:rPr>
              <a:t>-Правила </a:t>
            </a:r>
            <a:r>
              <a:rPr lang="ru-RU" sz="600" dirty="0" err="1">
                <a:latin typeface="Arial" panose="020B0604020202020204" pitchFamily="34" charset="0"/>
                <a:cs typeface="Arial" panose="020B0604020202020204" pitchFamily="34" charset="0"/>
              </a:rPr>
              <a:t>лесовосстановления</a:t>
            </a:r>
            <a:r>
              <a:rPr lang="ru-RU" sz="600" dirty="0">
                <a:latin typeface="Arial" panose="020B0604020202020204" pitchFamily="34" charset="0"/>
                <a:cs typeface="Arial" panose="020B0604020202020204" pitchFamily="34" charset="0"/>
              </a:rPr>
              <a:t>, состава проекта </a:t>
            </a:r>
            <a:r>
              <a:rPr lang="ru-RU" sz="600" dirty="0" err="1">
                <a:latin typeface="Arial" panose="020B0604020202020204" pitchFamily="34" charset="0"/>
                <a:cs typeface="Arial" panose="020B0604020202020204" pitchFamily="34" charset="0"/>
              </a:rPr>
              <a:t>лесовосстановления</a:t>
            </a:r>
            <a:r>
              <a:rPr lang="ru-RU" sz="600" dirty="0">
                <a:latin typeface="Arial" panose="020B0604020202020204" pitchFamily="34" charset="0"/>
                <a:cs typeface="Arial" panose="020B0604020202020204" pitchFamily="34" charset="0"/>
              </a:rPr>
              <a:t>, порядка разработки проекта </a:t>
            </a:r>
            <a:r>
              <a:rPr lang="ru-RU" sz="600" dirty="0" err="1">
                <a:latin typeface="Arial" panose="020B0604020202020204" pitchFamily="34" charset="0"/>
                <a:cs typeface="Arial" panose="020B0604020202020204" pitchFamily="34" charset="0"/>
              </a:rPr>
              <a:t>лесовосстановления</a:t>
            </a:r>
            <a:r>
              <a:rPr lang="ru-RU" sz="600" dirty="0">
                <a:latin typeface="Arial" panose="020B0604020202020204" pitchFamily="34" charset="0"/>
                <a:cs typeface="Arial" panose="020B0604020202020204" pitchFamily="34" charset="0"/>
              </a:rPr>
              <a:t> и внесения в него изменений. Приказ Минприроды России от 25.03.2019 N 188;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32231" y="2192356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ru-RU" sz="600" dirty="0">
                <a:latin typeface="Arial" panose="020B0604020202020204" pitchFamily="34" charset="0"/>
                <a:cs typeface="Arial" panose="020B0604020202020204" pitchFamily="34" charset="0"/>
              </a:rPr>
              <a:t>Правила ухода за лесами. Приказ Минприроды </a:t>
            </a:r>
            <a:r>
              <a:rPr lang="ru-RU" sz="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России от 22.11.2017 N 626</a:t>
            </a:r>
            <a:r>
              <a:rPr lang="ru-RU" sz="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1492" y="233020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600" dirty="0">
                <a:latin typeface="Arial" panose="020B0604020202020204" pitchFamily="34" charset="0"/>
                <a:cs typeface="Arial" panose="020B0604020202020204" pitchFamily="34" charset="0"/>
              </a:rPr>
              <a:t>-Виды лесосечных работ, порядок и последовательность их проведения, форма технологической карты лесосечных работ, форма акта осмотра лесосеки и порядок осмотра лесосеки. Приказ </a:t>
            </a:r>
            <a:r>
              <a:rPr lang="ru-RU" sz="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Минприроды России от 27.06.2016 N 367</a:t>
            </a:r>
            <a:r>
              <a:rPr lang="ru-RU" sz="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6470" y="255283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600" dirty="0">
                <a:latin typeface="Arial" panose="020B0604020202020204" pitchFamily="34" charset="0"/>
                <a:cs typeface="Arial" panose="020B0604020202020204" pitchFamily="34" charset="0"/>
              </a:rPr>
              <a:t>-Правила использования лесов для строительства, реконструкции, эксплуатации линейных объектов. Приказ Рослесхоза </a:t>
            </a:r>
            <a:r>
              <a:rPr lang="ru-RU" sz="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 10.06.2011 N 223</a:t>
            </a:r>
            <a:r>
              <a:rPr lang="ru-RU" sz="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37009" y="277235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600" dirty="0">
                <a:latin typeface="Arial" panose="020B0604020202020204" pitchFamily="34" charset="0"/>
                <a:cs typeface="Arial" panose="020B0604020202020204" pitchFamily="34" charset="0"/>
              </a:rPr>
              <a:t>-Порядок использования лесов для выполнения работ по геологическому изучению недр, для разработки месторождений полезных ископаемых. Приказ Рослесхоза от 27.12.2010 </a:t>
            </a:r>
            <a:r>
              <a:rPr lang="ru-RU" sz="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515</a:t>
            </a:r>
            <a:r>
              <a:rPr lang="ru-RU" sz="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31492" y="3015628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ru-RU" sz="600" dirty="0">
                <a:latin typeface="Arial" panose="020B0604020202020204" pitchFamily="34" charset="0"/>
                <a:cs typeface="Arial" panose="020B0604020202020204" pitchFamily="34" charset="0"/>
              </a:rPr>
              <a:t>Правила использования лесов для ведения сельского хозяйства. Приказ Минприроды </a:t>
            </a:r>
            <a:r>
              <a:rPr lang="ru-RU" sz="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России от 21.06.2017 N 314</a:t>
            </a:r>
            <a:r>
              <a:rPr lang="ru-RU" sz="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37055" y="318160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600" dirty="0">
                <a:latin typeface="Arial" panose="020B0604020202020204" pitchFamily="34" charset="0"/>
                <a:cs typeface="Arial" panose="020B0604020202020204" pitchFamily="34" charset="0"/>
              </a:rPr>
              <a:t>-Порядок осуществления мониторинга пожарной опасности в лесах и лесных пожаров. Приказ Минприроды </a:t>
            </a:r>
            <a:r>
              <a:rPr lang="ru-RU" sz="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России от 23.06.2014 N 276</a:t>
            </a:r>
            <a:r>
              <a:rPr lang="ru-RU" sz="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31492" y="3394125"/>
            <a:ext cx="4355976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ru-RU" sz="600" dirty="0">
                <a:latin typeface="Arial" panose="020B0604020202020204" pitchFamily="34" charset="0"/>
                <a:cs typeface="Arial" panose="020B0604020202020204" pitchFamily="34" charset="0"/>
              </a:rPr>
              <a:t>Типовой договор купли-продажи лесных насаждений. Приказ Минприроды </a:t>
            </a:r>
            <a:r>
              <a:rPr lang="ru-RU" sz="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России от 17.10.2017 N 567</a:t>
            </a:r>
            <a:r>
              <a:rPr lang="ru-RU" sz="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31492" y="3509446"/>
            <a:ext cx="4291977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-Типовые </a:t>
            </a:r>
            <a:r>
              <a:rPr lang="ru-RU" sz="600" dirty="0">
                <a:latin typeface="Arial" panose="020B0604020202020204" pitchFamily="34" charset="0"/>
                <a:cs typeface="Arial" panose="020B0604020202020204" pitchFamily="34" charset="0"/>
              </a:rPr>
              <a:t>договоры аренды лесных участков. Приказ Минприроды </a:t>
            </a:r>
            <a:r>
              <a:rPr lang="ru-RU" sz="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России от 20.12.2017 N 693</a:t>
            </a:r>
            <a:r>
              <a:rPr lang="ru-RU" sz="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33131" y="3666139"/>
            <a:ext cx="45865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" dirty="0">
                <a:latin typeface="Arial" panose="020B0604020202020204" pitchFamily="34" charset="0"/>
                <a:cs typeface="Arial" panose="020B0604020202020204" pitchFamily="34" charset="0"/>
              </a:rPr>
              <a:t>-Порядок государственной или муниципальной экспертизы проекта освоения лесов. Приказ Минприроды </a:t>
            </a:r>
            <a:r>
              <a:rPr lang="ru-RU" sz="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России от 26.09.2016 N 496</a:t>
            </a:r>
            <a:r>
              <a:rPr lang="ru-RU" sz="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31492" y="3791528"/>
            <a:ext cx="494306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" dirty="0">
                <a:latin typeface="Arial" panose="020B0604020202020204" pitchFamily="34" charset="0"/>
                <a:cs typeface="Arial" panose="020B0604020202020204" pitchFamily="34" charset="0"/>
              </a:rPr>
              <a:t>-Правила тушения лесных пожаров. Приказ Минприроды </a:t>
            </a:r>
            <a:r>
              <a:rPr lang="ru-RU" sz="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России от 08.07.2014 N 313</a:t>
            </a:r>
            <a:r>
              <a:rPr lang="ru-RU" sz="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32231" y="3948282"/>
            <a:ext cx="46474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" dirty="0">
                <a:latin typeface="Arial" panose="020B0604020202020204" pitchFamily="34" charset="0"/>
                <a:cs typeface="Arial" panose="020B0604020202020204" pitchFamily="34" charset="0"/>
              </a:rPr>
              <a:t>-Порядок организации и выполнения авиационных работ по охране лесов от пожаров. Приказ Минприроды </a:t>
            </a:r>
            <a:r>
              <a:rPr lang="ru-RU" sz="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России от 15.11.2016 N 597</a:t>
            </a:r>
            <a:r>
              <a:rPr lang="ru-RU" sz="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31175" y="4098127"/>
            <a:ext cx="40623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600" dirty="0">
                <a:latin typeface="Arial" panose="020B0604020202020204" pitchFamily="34" charset="0"/>
                <a:cs typeface="Arial" panose="020B0604020202020204" pitchFamily="34" charset="0"/>
              </a:rPr>
              <a:t>-Правила использования лесов для выращивания лесных плодовых, ягодных, декоративных растений, лекарственных растений. Приказ Рослесхоза </a:t>
            </a:r>
            <a:r>
              <a:rPr lang="ru-RU" sz="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 05.12.2011 </a:t>
            </a:r>
            <a:r>
              <a:rPr lang="ru-RU" sz="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</a:t>
            </a:r>
            <a:r>
              <a:rPr lang="ru-RU" sz="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510</a:t>
            </a:r>
            <a:r>
              <a:rPr lang="ru-RU" sz="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31175" y="4295192"/>
            <a:ext cx="43292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ru-RU" sz="600" dirty="0">
                <a:latin typeface="Arial" panose="020B0604020202020204" pitchFamily="34" charset="0"/>
                <a:cs typeface="Arial" panose="020B0604020202020204" pitchFamily="34" charset="0"/>
              </a:rPr>
              <a:t>Правила использования лесов для выращивания посадочного материала лесных растений (саженцев, сеянцев). Приказ Рослесхоза </a:t>
            </a:r>
            <a:r>
              <a:rPr lang="ru-RU" sz="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 19.07.2011 N 308</a:t>
            </a:r>
            <a:r>
              <a:rPr lang="ru-RU" sz="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790372" y="5944658"/>
            <a:ext cx="48782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600" dirty="0">
                <a:latin typeface="Arial" panose="020B0604020202020204" pitchFamily="34" charset="0"/>
                <a:cs typeface="Arial" panose="020B0604020202020204" pitchFamily="34" charset="0"/>
              </a:rPr>
              <a:t>-Правила лесоразведения, состава проекта лесоразведения, порядка его </a:t>
            </a:r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разработки. Приказ </a:t>
            </a:r>
            <a:r>
              <a:rPr lang="ru-RU" sz="600" dirty="0">
                <a:latin typeface="Arial" panose="020B0604020202020204" pitchFamily="34" charset="0"/>
                <a:cs typeface="Arial" panose="020B0604020202020204" pitchFamily="34" charset="0"/>
              </a:rPr>
              <a:t>Минприроды России </a:t>
            </a:r>
            <a:endParaRPr lang="ru-RU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600" dirty="0">
                <a:latin typeface="Arial" panose="020B0604020202020204" pitchFamily="34" charset="0"/>
                <a:cs typeface="Arial" panose="020B0604020202020204" pitchFamily="34" charset="0"/>
              </a:rPr>
              <a:t>28.12.2018 N </a:t>
            </a:r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700.</a:t>
            </a:r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783442" y="5509108"/>
            <a:ext cx="42849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ru-RU" sz="600" dirty="0">
                <a:latin typeface="Arial" panose="020B0604020202020204" pitchFamily="34" charset="0"/>
                <a:cs typeface="Arial" panose="020B0604020202020204" pitchFamily="34" charset="0"/>
              </a:rPr>
              <a:t>Правила заготовки древесины и особенности заготовки древесины в лесничествах, лесопарках, указанных в статье 23 ЛК РФ. Приказ Минприроды </a:t>
            </a:r>
            <a:r>
              <a:rPr lang="ru-RU" sz="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России от 13.09.2016 N 474</a:t>
            </a:r>
            <a:r>
              <a:rPr lang="ru-RU" sz="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800921" y="1180992"/>
            <a:ext cx="41549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ru-RU" sz="600" dirty="0">
                <a:latin typeface="Arial" panose="020B0604020202020204" pitchFamily="34" charset="0"/>
                <a:cs typeface="Arial" panose="020B0604020202020204" pitchFamily="34" charset="0"/>
              </a:rPr>
              <a:t>Требования к перечню информации, включаемой в отчет об использовании лесов, форме отчета об использовании лесов, порядку представления отчета об использовании лесов, формату отчета об использовании лесов в электронной форме. Приказ Минприроды </a:t>
            </a:r>
            <a:r>
              <a:rPr lang="ru-RU" sz="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России от 21.08.2017 N 451</a:t>
            </a:r>
            <a:r>
              <a:rPr lang="ru-RU" sz="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800921" y="1475358"/>
            <a:ext cx="3947543" cy="279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-Правила использования лесов для переработки древесины и иных лесных ресурсов. Приказ Минприроды России от 01.12.2014 N 528</a:t>
            </a:r>
            <a:r>
              <a:rPr lang="ru-RU" sz="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792791" y="1695138"/>
            <a:ext cx="42735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-Правила использования лесов для переработки древесины и иных лесных ресурсов. Приказ Минприроды России от 01.12.2014 N 528</a:t>
            </a:r>
            <a:r>
              <a:rPr lang="ru-RU" sz="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794544" y="1913224"/>
            <a:ext cx="41676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-Порядок заполнения и подачи лесной декларации, требования к формату лесной декларации в электронной форме. Приказ Минприроды России от 16.01.2015 N 17</a:t>
            </a:r>
            <a:r>
              <a:rPr lang="ru-RU" sz="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793596" y="2120002"/>
            <a:ext cx="41695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-Порядок проведения лесопатологических обследований и форма акта лесопатологического обследования. Приказ Минприроды России от 16.09.2016 N 480</a:t>
            </a:r>
            <a:r>
              <a:rPr lang="ru-RU" sz="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793528" y="2334366"/>
            <a:ext cx="4346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-Перечень информации, включаемой в отчет о воспроизводстве лесов и лесоразведении, форма отчета о воспроизводстве лесов и лесоразведении, порядок представления отчета о воспроизводстве лесов и лесоразведении, требования к формату отчета о воспроизводстве лесов и лесоразведении в электронной форме. Приказ Минприроды России от 21.08.2017 N 452</a:t>
            </a:r>
            <a:r>
              <a:rPr lang="ru-RU" sz="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786689" y="2627439"/>
            <a:ext cx="41010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-Перечень информации, включаемой в отчет об охране лесов от пожаров, Форма отчета об охране лесов от пожаров, Порядок представления отчета об охране лесов от пожаров, Требования к формату отчета об охране лесов от пожаров в электронной форме. Приказ Минприроды России от 09.03.2017 N 78</a:t>
            </a:r>
            <a:r>
              <a:rPr lang="ru-RU" sz="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786689" y="3098450"/>
            <a:ext cx="4244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-Перечень информации, включаемой в отчет о защите лесов, Форма отчета о защите лесов, Порядок представления отчета о защите лесов, Требования к формату отчета о защите лесов в электронной форме. Приказ Минприроды России от 09.03.2017 N 78</a:t>
            </a:r>
            <a:r>
              <a:rPr lang="ru-RU" sz="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784047" y="3406635"/>
            <a:ext cx="43311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-Порядок использования лесов для выполнения работ по геологическому изучению недр, для разработки месторождений полезных ископаемых. Приказ Рослесхоза от 27.12.2010 N 515</a:t>
            </a:r>
            <a:r>
              <a:rPr lang="ru-RU" sz="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778878" y="579216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600" dirty="0">
                <a:latin typeface="Arial" panose="020B0604020202020204" pitchFamily="34" charset="0"/>
                <a:cs typeface="Arial" panose="020B0604020202020204" pitchFamily="34" charset="0"/>
              </a:rPr>
              <a:t>-Порядок организации и выполнения авиационных работ по защите лесов. Приказ Минприроды России от 15.11.2016 N 597;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784047" y="3630125"/>
            <a:ext cx="43599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-Правила осуществления мероприятий по предупреждению распространения вредных организмов. Приказ Минприроды России от 12.09.2016 N 470</a:t>
            </a:r>
            <a:r>
              <a:rPr lang="ru-RU" sz="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784047" y="3866366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-Правила ликвидации очагов вредных организмов. Приказ Минприроды России от 23.06.2016 N 361</a:t>
            </a:r>
            <a:r>
              <a:rPr lang="ru-RU" sz="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800921" y="3986201"/>
            <a:ext cx="435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-Порядок ограничения пребывания граждан в лесах и въезда в них транспортных средств, проведения в лесах определенных видов работ в целях обеспечения пожарной безопасности в лесах. Приказ Минприроды России от 06.09.2016 N 457;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4790372" y="4232556"/>
            <a:ext cx="43457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-Порядок ведения государственного лесного реестра и внесении изменений в Перечень, формы и порядок подготовки документов, на основании которых осуществляется внесение документированной информации в государственный лесной реестр и ее изменение, утвержденные Приказом Минприроды России от 11 ноября 2013 г. N 496. Приказ Минприроды России от 15.01.2019 N 10</a:t>
            </a:r>
            <a:r>
              <a:rPr lang="ru-RU" sz="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784047" y="4639742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-Правила заготовки живицы. Приказ Рослесхоза от 24.01.2012 N 23</a:t>
            </a:r>
            <a:r>
              <a:rPr lang="ru-RU" sz="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776010" y="5371411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-Правила заготовки пищевых лесных ресурсов и сбора лекарственных растений. Приказ Рослесхоза от 05.12.2011 N 511</a:t>
            </a:r>
            <a:r>
              <a:rPr lang="ru-RU" sz="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783442" y="4786274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-Правила заготовки и сбора </a:t>
            </a:r>
            <a:r>
              <a:rPr lang="ru-RU" sz="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недревесных</a:t>
            </a:r>
            <a:r>
              <a:rPr lang="ru-RU" sz="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лесных ресурсов. Приказ Минприроды России от 16.07.2018 N 325</a:t>
            </a:r>
            <a:r>
              <a:rPr lang="ru-RU" sz="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776010" y="4962556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-Правила использования лесов для осуществления рекреационной деятельности. Приказ Рослесхоза от 21.02.2012 N 62</a:t>
            </a:r>
            <a:r>
              <a:rPr lang="ru-RU" sz="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800921" y="5103076"/>
            <a:ext cx="43143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-Правила использования лесов для осуществления научно-исследовательской деятельности, образовательной деятельности. Приказ Рослесхоза от 23.12.2011 N 548.</a:t>
            </a:r>
          </a:p>
        </p:txBody>
      </p:sp>
      <p:pic>
        <p:nvPicPr>
          <p:cNvPr id="49" name="Picture 4" descr="http://www.nso.ru/default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53" y="266187"/>
            <a:ext cx="571231" cy="73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37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717354" y="1268760"/>
            <a:ext cx="4319141" cy="48936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Использовать </a:t>
            </a:r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открытый огонь (</a:t>
            </a:r>
            <a:r>
              <a:rPr lang="ru-RU" sz="13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костры, паяльные лампы, примусы, мангалы, жаровни</a:t>
            </a:r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в хвойных молодняках, на гарях, на участках поврежденного леса, торфяниках, в местах рубок (на лесосеках), не очищенных от порубочных остатков </a:t>
            </a:r>
            <a:r>
              <a:rPr lang="ru-RU" sz="1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(остатки древесины, образующиеся на лесосеке при </a:t>
            </a:r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валке и трелевке деревьев, а также при </a:t>
            </a:r>
            <a:r>
              <a:rPr lang="ru-RU" sz="1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очистке </a:t>
            </a:r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стволов от сучьев, включающие вершинные части срубленных деревьев, </a:t>
            </a:r>
            <a:r>
              <a:rPr lang="ru-RU" sz="13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откомлевки</a:t>
            </a:r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сучья, хворост) и заготовленной древесины, в местах с подсохшей травой, а также под кронами деревьев. </a:t>
            </a:r>
            <a:endParaRPr lang="ru-RU" sz="13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других местах использование открытого огня допускается на площадках, отделенных противопожарной минерализованной (то есть очищенной до минерального слоя почвы) полосой шириной не менее 0,5 метра. </a:t>
            </a:r>
            <a:endParaRPr lang="ru-RU" sz="13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Открытый </a:t>
            </a:r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огонь (</a:t>
            </a:r>
            <a:r>
              <a:rPr lang="ru-RU" sz="13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костер, мангал, жаровня</a:t>
            </a:r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после завершения сжигания порубочных остатков или его использования с иной целью тщательно засыпается землей или заливается водой до полного прекращения тления;</a:t>
            </a:r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1981951" y="1153072"/>
            <a:ext cx="684462" cy="648072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8436" name="Picture 9" descr="Костер в лесу дорого обойдется тюменцам | Новости Тюмени | Tumix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" y="3569264"/>
            <a:ext cx="4608513" cy="2588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Прямоугольник 1"/>
          <p:cNvSpPr>
            <a:spLocks noChangeArrowheads="1"/>
          </p:cNvSpPr>
          <p:nvPr/>
        </p:nvSpPr>
        <p:spPr bwMode="auto">
          <a:xfrm>
            <a:off x="167292" y="1861989"/>
            <a:ext cx="449954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</a:t>
            </a:r>
            <a:r>
              <a:rPr lang="ru-RU" alt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дня схода снежного покрова до установления устойчивой дождливой осенней погоды или образования снежного покрова в лесах </a:t>
            </a:r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запрещается</a:t>
            </a:r>
            <a:r>
              <a:rPr lang="ru-RU" alt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8" name="TextBox 16"/>
          <p:cNvSpPr>
            <a:spLocks noChangeArrowheads="1"/>
          </p:cNvSpPr>
          <p:nvPr/>
        </p:nvSpPr>
        <p:spPr bwMode="auto">
          <a:xfrm>
            <a:off x="167292" y="74401"/>
            <a:ext cx="8869203" cy="834319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РФ от 07.10.2020 N 1614 "Об </a:t>
            </a:r>
            <a:endParaRPr lang="ru-RU" alt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утверждении 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Правил пожарной безопасности в лесах"</a:t>
            </a:r>
          </a:p>
        </p:txBody>
      </p:sp>
      <p:pic>
        <p:nvPicPr>
          <p:cNvPr id="7" name="Picture 4" descr="http://www.nso.ru/default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58972"/>
            <a:ext cx="541294" cy="73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48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трелка вправо 10"/>
          <p:cNvSpPr/>
          <p:nvPr/>
        </p:nvSpPr>
        <p:spPr>
          <a:xfrm>
            <a:off x="95250" y="5734050"/>
            <a:ext cx="503238" cy="431800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0486" name="Picture 7" descr="ОТКРЫТЫЙ ОГОНЬ ЗАПРЕЩЕН виниловая наклейка купить в интернет-магазин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706" y="3208231"/>
            <a:ext cx="1455330" cy="1455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55576" y="123737"/>
            <a:ext cx="8280920" cy="25147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Сжигание мусора, вывозимого из населенных пунктов, может производиться вблизи леса только на специально отведенных местах при условии, что:</a:t>
            </a:r>
          </a:p>
          <a:p>
            <a:pPr algn="just">
              <a:defRPr/>
            </a:pP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а) места для сжигания мусора (котлованы или площадки) располагаются на расстоянии не менее:</a:t>
            </a:r>
          </a:p>
          <a:p>
            <a:pPr algn="just">
              <a:defRPr/>
            </a:pP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метров от хвойного леса или отдельно растущих хвойных деревьев и молодняка;</a:t>
            </a:r>
          </a:p>
          <a:p>
            <a:pPr algn="just">
              <a:defRPr/>
            </a:pP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метров от лиственного леса или отдельно растущих лиственных деревьев;</a:t>
            </a:r>
          </a:p>
          <a:p>
            <a:pPr algn="just">
              <a:defRPr/>
            </a:pP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б) территория вокруг мест для сжигания мусора (котлованов или площадок) должна быть очищена в радиусе 25 - 30 метров от сухостойных деревьев, валежника, порубочных остатков, других горючих материалов и отделена двумя противопожарными минерализованными полосами, шириной не менее 1,4 метра каждая, а вблизи хвойного леса на сухих почвах - двумя противопожарными минерализованными полосами, шириной не менее 2,6 метра каждая, с расстоянием между ними 5 метров.</a:t>
            </a:r>
          </a:p>
          <a:p>
            <a:pPr algn="just">
              <a:defRPr/>
            </a:pP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В период пожароопасного сезона сжигание мусора разрешается производить только при отсутствии пожарной опасности в лесу по условиям погоды и под контролем ответственных лиц.</a:t>
            </a:r>
          </a:p>
          <a:p>
            <a:pPr algn="just">
              <a:defRPr/>
            </a:pP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Запрещается выжигание хвороста, лесной подстилки, сухой травы и других лесных горючих материалов на земельных участках, непосредственно примыкающих к лесам, защитным и лесным насаждениям и не отделенных противопожарной минерализованной полосой шириной не менее 0,5 метра.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85978" y="5221162"/>
            <a:ext cx="8350518" cy="13822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Запрещается выжигание хвороста, лесной подстилки, сухой травы и других горючих материалов (веществ и материалов, способных самовозгораться, а также возгораться при воздействии источника зажигания и самостоятельно гореть после его удаления) на земельных участках, непосредственно примыкающих к лесам, защитным и лесным насаждениям и не отделенных противопожарной минерализованной полосой шириной не менее 0,5 метра.</a:t>
            </a:r>
          </a:p>
          <a:p>
            <a:pPr algn="ctr"/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35601"/>
            <a:ext cx="3414174" cy="24005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992" y="2735601"/>
            <a:ext cx="3188714" cy="2388457"/>
          </a:xfrm>
          <a:prstGeom prst="rect">
            <a:avLst/>
          </a:prstGeom>
        </p:spPr>
      </p:pic>
      <p:pic>
        <p:nvPicPr>
          <p:cNvPr id="14" name="Picture 4" descr="http://www.nso.ru/default_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5" y="123737"/>
            <a:ext cx="546847" cy="73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899592" y="260648"/>
            <a:ext cx="7992888" cy="2232248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827584" y="260648"/>
            <a:ext cx="8064896" cy="2304256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97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ru-RU" sz="1000" b="1" dirty="0" smtClean="0">
              <a:solidFill>
                <a:srgbClr val="FFFF00"/>
              </a:solidFill>
            </a:endParaRPr>
          </a:p>
          <a:p>
            <a:pPr>
              <a:defRPr/>
            </a:pPr>
            <a:endParaRPr lang="ru-RU" sz="1000" b="1" dirty="0">
              <a:solidFill>
                <a:srgbClr val="FFFF00"/>
              </a:solidFill>
            </a:endParaRPr>
          </a:p>
          <a:p>
            <a:pPr>
              <a:defRPr/>
            </a:pPr>
            <a:endParaRPr lang="ru-RU" sz="1000" b="1" dirty="0" smtClean="0"/>
          </a:p>
          <a:p>
            <a:pPr>
              <a:defRPr/>
            </a:pPr>
            <a:endParaRPr lang="ru-RU" sz="1000" b="1" dirty="0"/>
          </a:p>
          <a:p>
            <a:pPr>
              <a:defRPr/>
            </a:pPr>
            <a:endParaRPr lang="ru-RU" sz="1000" b="1" dirty="0" smtClean="0">
              <a:solidFill>
                <a:srgbClr val="00FF00"/>
              </a:solidFill>
            </a:endParaRPr>
          </a:p>
          <a:p>
            <a:pPr>
              <a:defRPr/>
            </a:pPr>
            <a:endParaRPr lang="ru-RU" sz="1000" b="1" dirty="0">
              <a:solidFill>
                <a:srgbClr val="00FF00"/>
              </a:solidFill>
            </a:endParaRPr>
          </a:p>
          <a:p>
            <a:pPr>
              <a:defRPr/>
            </a:pPr>
            <a:endParaRPr lang="ru-RU" sz="1000" b="1" dirty="0" smtClean="0">
              <a:solidFill>
                <a:srgbClr val="00FF00"/>
              </a:solidFill>
            </a:endParaRPr>
          </a:p>
          <a:p>
            <a:pPr>
              <a:defRPr/>
            </a:pPr>
            <a:endParaRPr lang="ru-RU" sz="1000" b="1" dirty="0" smtClean="0"/>
          </a:p>
          <a:p>
            <a:pPr algn="ctr"/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 rot="10800000">
            <a:off x="141512" y="68060"/>
            <a:ext cx="2414264" cy="610493"/>
          </a:xfrm>
          <a:prstGeom prst="rightArrow">
            <a:avLst>
              <a:gd name="adj1" fmla="val 64685"/>
              <a:gd name="adj2" fmla="val 10286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307470" y="54054"/>
            <a:ext cx="3744416" cy="150748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Прямая </a:t>
            </a:r>
            <a:r>
              <a:rPr lang="ru-RU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линия лесной охраны </a:t>
            </a:r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8-800-100-94-00</a:t>
            </a:r>
          </a:p>
          <a:p>
            <a:pPr algn="ctr"/>
            <a:endParaRPr lang="ru-RU" sz="1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7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Единая служба спасения 112</a:t>
            </a:r>
            <a:endParaRPr lang="ru-RU" sz="17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1496" y="758555"/>
            <a:ext cx="5103860" cy="20223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ru-RU" sz="11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ru-RU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Перед началом пожароопасного сезона юридические лица, осуществляющие использование лесов, обязаны провести инструктаж своих работников, а также участников массовых мероприятий, проводимых ими в лесах, о соблюдении требований настоящих Правил, а также о способах тушения лесных пожаров.</a:t>
            </a:r>
          </a:p>
          <a:p>
            <a:pPr algn="just">
              <a:defRPr/>
            </a:pP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 Организации, осуществляющие авиационные работы по охране и защите лесов, обязаны обо всех обнаруженных нарушениях настоящих Правил информировать органы государственной власти или органы местного самоуправления, указанные в пункте 4 настоящих Правил.</a:t>
            </a:r>
          </a:p>
          <a:p>
            <a:pPr>
              <a:defRPr/>
            </a:pP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4221088"/>
            <a:ext cx="8712968" cy="244827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 Юридические лица и индивидуальные предприниматели, осуществляющие использование лесов или имеющие объекты в лесу, перед началом пожароопасного сезона, а лица, ответственные за проведение массовых мероприятий в лесу, перед выездом или выходом в лес обязаны провести инструктаж своих работников или участников массовых мероприятий и других мероприятий о соблюдении требований настоящих Правил и предупреждении возникновения лесных пожаров, а также о способах их тушения.</a:t>
            </a:r>
          </a:p>
          <a:p>
            <a:pPr algn="just">
              <a:defRPr/>
            </a:pP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Организации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осуществляющие авиационные работы по охране и защите лесов, обязаны обо всех обнаруженных нарушениях настоящих Правил немедленно сообщить об этом в специализированную диспетчерскую службу и информировать органы государственной власти или органы местного самоуправления, указанные в пункте 4 настоящих Правил.</a:t>
            </a:r>
          </a:p>
        </p:txBody>
      </p:sp>
      <p:sp>
        <p:nvSpPr>
          <p:cNvPr id="7" name="Стрелка углом вверх 6"/>
          <p:cNvSpPr/>
          <p:nvPr/>
        </p:nvSpPr>
        <p:spPr>
          <a:xfrm flipV="1">
            <a:off x="210725" y="3173897"/>
            <a:ext cx="3708774" cy="936104"/>
          </a:xfrm>
          <a:prstGeom prst="bentUpArrow">
            <a:avLst>
              <a:gd name="adj1" fmla="val 33619"/>
              <a:gd name="adj2" fmla="val 50000"/>
              <a:gd name="adj3" fmla="val 48942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853" y="1746044"/>
            <a:ext cx="3725034" cy="2115003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10725" y="836712"/>
            <a:ext cx="4865331" cy="1800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210725" y="908720"/>
            <a:ext cx="4865331" cy="172819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24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076056" y="1179077"/>
            <a:ext cx="3888432" cy="504056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47675" algn="just"/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проведении очистки мест рубок (лесосек) осуществляются:</a:t>
            </a:r>
          </a:p>
          <a:p>
            <a:pPr indent="447675" algn="just"/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Укладка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порубочных остатков длиной не более 2 метров в кучи или валы шириной не более 3 метров с уплотнением их к земле для перегнивания, сжигания или разбрасывания в измельченном виде по площади места рубки (лесосеки) на расстоянии не менее 10 метров от прилегающих лесных насаждений. </a:t>
            </a:r>
            <a:endParaRPr lang="ru-RU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47675" algn="just"/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Расстояние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 валами должно быть не менее 20 метров, если оно не обусловлено технологией лесосечных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работ.</a:t>
            </a:r>
          </a:p>
          <a:p>
            <a:pPr indent="447675" algn="just"/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4139952" y="1518193"/>
            <a:ext cx="720080" cy="720080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9920" y="331885"/>
            <a:ext cx="6006256" cy="7333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Очистка мест рубок (лесосек)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20" y="2691281"/>
            <a:ext cx="4710112" cy="353258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Picture 4" descr="http://www.nso.ru/default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8613"/>
            <a:ext cx="576064" cy="73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46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-256252" y="5649529"/>
            <a:ext cx="512504" cy="273844"/>
          </a:xfrm>
        </p:spPr>
        <p:txBody>
          <a:bodyPr vert="horz" lIns="68580" tIns="34290" rIns="68580" bIns="34290" rtlCol="0" anchor="ctr"/>
          <a:lstStyle/>
          <a:p>
            <a:fld id="{45A5D54C-AE98-40EB-9D78-28E180E78F75}" type="slidenum">
              <a:rPr lang="ru-RU" sz="825" b="1" spc="38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ru-RU" sz="825" b="1" spc="38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4" descr="http://www.nso.ru/default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52" y="324207"/>
            <a:ext cx="576064" cy="73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953113"/>
              </p:ext>
            </p:extLst>
          </p:nvPr>
        </p:nvGraphicFramePr>
        <p:xfrm>
          <a:off x="248304" y="2492896"/>
          <a:ext cx="8636228" cy="2293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7432">
                  <a:extLst>
                    <a:ext uri="{9D8B030D-6E8A-4147-A177-3AD203B41FA5}">
                      <a16:colId xmlns:a16="http://schemas.microsoft.com/office/drawing/2014/main" val="20944906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69304143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1163062115"/>
                    </a:ext>
                  </a:extLst>
                </a:gridCol>
                <a:gridCol w="1633289">
                  <a:extLst>
                    <a:ext uri="{9D8B030D-6E8A-4147-A177-3AD203B41FA5}">
                      <a16:colId xmlns:a16="http://schemas.microsoft.com/office/drawing/2014/main" val="2307135873"/>
                    </a:ext>
                  </a:extLst>
                </a:gridCol>
                <a:gridCol w="1415356">
                  <a:extLst>
                    <a:ext uri="{9D8B030D-6E8A-4147-A177-3AD203B41FA5}">
                      <a16:colId xmlns:a16="http://schemas.microsoft.com/office/drawing/2014/main" val="4200374652"/>
                    </a:ext>
                  </a:extLst>
                </a:gridCol>
                <a:gridCol w="1191879">
                  <a:extLst>
                    <a:ext uri="{9D8B030D-6E8A-4147-A177-3AD203B41FA5}">
                      <a16:colId xmlns:a16="http://schemas.microsoft.com/office/drawing/2014/main" val="1573930072"/>
                    </a:ext>
                  </a:extLst>
                </a:gridCol>
              </a:tblGrid>
              <a:tr h="763332">
                <a:tc rowSpan="2">
                  <a:txBody>
                    <a:bodyPr/>
                    <a:lstStyle/>
                    <a:p>
                      <a:pPr algn="ctr"/>
                      <a:endParaRPr lang="ru-RU" sz="1400" b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Всего привлеченных к административной ответственности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ru-RU" sz="1400" b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том числе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1400" b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Наложено штрафов на сумму, 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руб.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1400" b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Из них взыскано, тыс. руб.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519736"/>
                  </a:ext>
                </a:extLst>
              </a:tr>
              <a:tr h="229344">
                <a:tc v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Граждан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Должностных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лиц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Юридических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лиц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578261"/>
                  </a:ext>
                </a:extLst>
              </a:tr>
              <a:tr h="798618">
                <a:tc>
                  <a:txBody>
                    <a:bodyPr/>
                    <a:lstStyle/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90,7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54,6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932125"/>
                  </a:ext>
                </a:extLst>
              </a:tr>
            </a:tbl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544284" y="1124744"/>
            <a:ext cx="8136904" cy="10081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 нарушение Правил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пожарной безопасности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лесах к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административной ответственности 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статье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8.32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КоАП РФ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квартал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2021 года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привлечено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63692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17716</TotalTime>
  <Words>2370</Words>
  <Application>Microsoft Office PowerPoint</Application>
  <PresentationFormat>Экран (4:3)</PresentationFormat>
  <Paragraphs>181</Paragraphs>
  <Slides>14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ПЕРЕЧЕНЬ НОРМАТИВНЫХ ПРАВОВЫХ АКТОВ,  УТРАТИВШИХ СИЛУ С 01 января 2021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Лада</dc:creator>
  <cp:lastModifiedBy>Севастьянов Алексей Валерьевич</cp:lastModifiedBy>
  <cp:revision>1368</cp:revision>
  <cp:lastPrinted>2015-04-13T05:27:29Z</cp:lastPrinted>
  <dcterms:created xsi:type="dcterms:W3CDTF">2009-04-22T03:24:40Z</dcterms:created>
  <dcterms:modified xsi:type="dcterms:W3CDTF">2021-05-18T02:15:51Z</dcterms:modified>
</cp:coreProperties>
</file>