
<file path=[Content_Types].xml><?xml version="1.0" encoding="utf-8"?>
<Types xmlns="http://schemas.openxmlformats.org/package/2006/content-types">
  <Default Extension="svg" ContentType="image/svg+xml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8999538" cy="8999538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9BD"/>
    <a:srgbClr val="FFCC2C"/>
    <a:srgbClr val="FE5A1A"/>
    <a:srgbClr val="AABFF7"/>
    <a:srgbClr val="0033CC"/>
    <a:srgbClr val="40D3F8"/>
    <a:srgbClr val="F0BBEB"/>
    <a:srgbClr val="D8AFDB"/>
    <a:srgbClr val="F6C35C"/>
    <a:srgbClr val="003399"/>
  </p:clrMru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2358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itchFamily="34" charset="0" panose="020B0604020202020204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media1.svg"/><Relationship Id="rId4" Type="http://schemas.openxmlformats.org/officeDocument/2006/relationships/image" Target="../media/image2.png"/><Relationship Id="rId5" Type="http://schemas.openxmlformats.org/officeDocument/2006/relationships/image" Target="../media/media2.sv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media3.svg"/><Relationship Id="rId4" Type="http://schemas.openxmlformats.org/officeDocument/2006/relationships/image" Target="../media/image4.png"/><Relationship Id="rId5" Type="http://schemas.openxmlformats.org/officeDocument/2006/relationships/image" Target="../media/media4.svg"/><Relationship Id="rId6" Type="http://schemas.openxmlformats.org/officeDocument/2006/relationships/image" Target="../media/image5.png"/><Relationship Id="rId7" Type="http://schemas.openxmlformats.org/officeDocument/2006/relationships/image" Target="../media/media5.sv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3" Type="http://schemas.openxmlformats.org/officeDocument/2006/relationships/image" Target="../media/media6.svg"/><Relationship Id="rId4" Type="http://schemas.openxmlformats.org/officeDocument/2006/relationships/image" Target="../media/image7.png"/><Relationship Id="rId5" Type="http://schemas.openxmlformats.org/officeDocument/2006/relationships/image" Target="../media/media7.svg"/><Relationship Id="rId6" Type="http://schemas.openxmlformats.org/officeDocument/2006/relationships/image" Target="../media/image8.png"/><Relationship Id="rId7" Type="http://schemas.openxmlformats.org/officeDocument/2006/relationships/image" Target="../media/media8.sv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3" Type="http://schemas.openxmlformats.org/officeDocument/2006/relationships/image" Target="../media/media9.svg"/><Relationship Id="rId4" Type="http://schemas.openxmlformats.org/officeDocument/2006/relationships/image" Target="../media/image10.png"/><Relationship Id="rId5" Type="http://schemas.openxmlformats.org/officeDocument/2006/relationships/image" Target="../media/media10.sv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solidFill>
          <a:schemeClr val="bg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1560845" y="6926139"/>
            <a:ext cx="7470845" cy="450000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687801" y="4113124"/>
            <a:ext cx="6175325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19570" y="110319"/>
            <a:ext cx="811239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КАКИЕ ЗАПРЕТЫ, ОГРАНИЧЕНИЯ и ТРЕБОВАНИЯ </a:t>
            </a:r>
            <a:r>
              <a:rPr lang="ru-RU" sz="4400" b="1" dirty="0">
                <a:solidFill>
                  <a:srgbClr val="FE5A1A"/>
                </a:solidFill>
                <a:effectLst>
                  <a:outerShdw blurRad="12700" dist="63500" dir="2700000" algn="tl">
                    <a:srgbClr val="000000"/>
                  </a:outerShdw>
                </a:effectLst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ПРЕДУСМОТРЕНЫ</a:t>
            </a:r>
          </a:p>
        </p:txBody>
      </p:sp>
      <p:sp>
        <p:nvSpPr>
          <p:cNvPr id="16" name="Овал 15"/>
          <p:cNvSpPr/>
          <p:nvPr/>
        </p:nvSpPr>
        <p:spPr>
          <a:xfrm>
            <a:off x="7599211" y="3742101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54082" y="3763755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863127" y="3481604"/>
            <a:ext cx="742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1</a:t>
            </a:r>
            <a:endParaRPr lang="ru-RU" sz="9600" dirty="0">
              <a:solidFill>
                <a:schemeClr val="bg1"/>
              </a:solidFill>
            </a:endParaRPr>
          </a:p>
        </p:txBody>
      </p:sp>
      <p:pic>
        <p:nvPicPr>
          <p:cNvPr id="14" name="Рисунок 13" descr="Кассовый аппарат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904896" y="3923612"/>
            <a:ext cx="863013" cy="863013"/>
          </a:xfrm>
          <a:prstGeom prst="rect">
            <a:avLst/>
          </a:prstGeom>
        </p:spPr>
      </p:pic>
      <p:sp>
        <p:nvSpPr>
          <p:cNvPr id="20" name="Овал 19"/>
          <p:cNvSpPr/>
          <p:nvPr/>
        </p:nvSpPr>
        <p:spPr>
          <a:xfrm>
            <a:off x="744767" y="6536021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65265" y="6281740"/>
            <a:ext cx="742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2</a:t>
            </a:r>
            <a:endParaRPr lang="ru-RU" sz="9600" dirty="0">
              <a:solidFill>
                <a:schemeClr val="bg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7599211" y="6520642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39643" y="2237145"/>
            <a:ext cx="83010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effectLst>
                  <a:outerShdw blurRad="38100" dist="63500" dir="2700000" algn="tl">
                    <a:schemeClr val="tx1"/>
                  </a:outerShdw>
                </a:effectLst>
                <a:latin typeface="Segoe Script" pitchFamily="34" charset="0" panose="020B0504020000000003"/>
              </a:rPr>
              <a:t>для гражданского / муниципального служащего</a:t>
            </a:r>
          </a:p>
        </p:txBody>
      </p:sp>
      <p:sp>
        <p:nvSpPr>
          <p:cNvPr id="27" name="Прямоугольник 26"/>
          <p:cNvSpPr/>
          <p:nvPr/>
        </p:nvSpPr>
        <p:spPr>
          <a:xfrm rot="10800000">
            <a:off x="2055025" y="3551510"/>
            <a:ext cx="5441489" cy="156966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57720" y="3780749"/>
            <a:ext cx="52773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Заниматься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предпринимательской деятельностью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лично или через доверенных лиц</a:t>
            </a:r>
            <a:endParaRPr lang="ru-RU" sz="22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30" name="Прямоугольник 29"/>
          <p:cNvSpPr/>
          <p:nvPr/>
        </p:nvSpPr>
        <p:spPr>
          <a:xfrm rot="10800000">
            <a:off x="2017749" y="5651869"/>
            <a:ext cx="5478765" cy="2951035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2414590" y="5896281"/>
            <a:ext cx="458655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Выполнять иную оплачиваемую работу,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если это не повлечет конфликт интересов.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О любой оплачиваемой работе необходимо уведомить представителя нанимателя до ее выполнения заблаговременно </a:t>
            </a:r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399213" y="5540384"/>
            <a:ext cx="1873264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ручной ввод 10"/>
          <p:cNvSpPr/>
          <p:nvPr/>
        </p:nvSpPr>
        <p:spPr>
          <a:xfrm>
            <a:off x="1110845" y="5509301"/>
            <a:ext cx="450000" cy="1192715"/>
          </a:xfrm>
          <a:prstGeom prst="flowChartManualInpu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Деньги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7715128" y="6597345"/>
            <a:ext cx="938450" cy="93845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157721" y="3385300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2200515" y="3363645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157720" y="5470541"/>
            <a:ext cx="1682759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1959481" y="5448886"/>
            <a:ext cx="2079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ВОЗМОЖНО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solidFill>
          <a:schemeClr val="bg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рямоугольник 62"/>
          <p:cNvSpPr/>
          <p:nvPr/>
        </p:nvSpPr>
        <p:spPr>
          <a:xfrm>
            <a:off x="1187222" y="1090024"/>
            <a:ext cx="7892232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108038" y="3749128"/>
            <a:ext cx="6621922" cy="450000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-179069" y="6926400"/>
            <a:ext cx="8258061" cy="450000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71214" y="3379385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453561" y="3313454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71214" y="6553835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385852" y="724329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21199" y="6260212"/>
            <a:ext cx="6696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3</a:t>
            </a:r>
            <a:endParaRPr lang="ru-RU" sz="8800" dirty="0">
              <a:solidFill>
                <a:schemeClr val="bg1"/>
              </a:solidFill>
            </a:endParaRPr>
          </a:p>
        </p:txBody>
      </p:sp>
      <p:pic>
        <p:nvPicPr>
          <p:cNvPr id="17" name="Рисунок 16" descr="Социальная сеть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446257" y="3414884"/>
            <a:ext cx="1049473" cy="1049473"/>
          </a:xfrm>
          <a:prstGeom prst="rect">
            <a:avLst/>
          </a:prstGeom>
        </p:spPr>
      </p:pic>
      <p:sp>
        <p:nvSpPr>
          <p:cNvPr id="30" name="Овал 29"/>
          <p:cNvSpPr/>
          <p:nvPr/>
        </p:nvSpPr>
        <p:spPr>
          <a:xfrm>
            <a:off x="7457484" y="6553835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7463315" y="724329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ручной ввод 28"/>
          <p:cNvSpPr/>
          <p:nvPr/>
        </p:nvSpPr>
        <p:spPr>
          <a:xfrm rot="5400000">
            <a:off x="-460242" y="6570186"/>
            <a:ext cx="450000" cy="1173702"/>
          </a:xfrm>
          <a:prstGeom prst="flowChartManualInpu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 rot="10800000">
            <a:off x="1665347" y="5785723"/>
            <a:ext cx="5656371" cy="2990625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762145" y="6006873"/>
            <a:ext cx="545793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33CC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Бывший гражданский (муниципальный) служащий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 в течение 2-х лет после увольнения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не может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свободно трудоустраиваться в организации, в отношении которых он осуществлял управленческие функции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(для этого необходимо получить согласие комиссии по конфликту интересов)</a:t>
            </a:r>
          </a:p>
        </p:txBody>
      </p:sp>
      <p:pic>
        <p:nvPicPr>
          <p:cNvPr id="31" name="Рисунок 30" descr="Ежедневник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7556384" y="6662880"/>
            <a:ext cx="964637" cy="964637"/>
          </a:xfrm>
          <a:prstGeom prst="rect">
            <a:avLst/>
          </a:prstGeom>
        </p:spPr>
      </p:pic>
      <p:sp>
        <p:nvSpPr>
          <p:cNvPr id="39" name="Прямоугольник 38"/>
          <p:cNvSpPr/>
          <p:nvPr/>
        </p:nvSpPr>
        <p:spPr>
          <a:xfrm rot="10800000">
            <a:off x="1665346" y="2517288"/>
            <a:ext cx="5656371" cy="2957244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752854" y="2699198"/>
            <a:ext cx="545793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Принимать в связи с исполнением должностных обязанностей подарки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и иные вознаграждения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(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за исключением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подарков, полученных в связи со служебными командировками, протокольными, иными официальными мероприятиями, о получении которых необходимо уведомить)</a:t>
            </a:r>
          </a:p>
        </p:txBody>
      </p:sp>
      <p:sp>
        <p:nvSpPr>
          <p:cNvPr id="44" name="Прямоугольник 43"/>
          <p:cNvSpPr/>
          <p:nvPr/>
        </p:nvSpPr>
        <p:spPr>
          <a:xfrm rot="5400000">
            <a:off x="7123359" y="4776129"/>
            <a:ext cx="1873264" cy="450000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ручной ввод 44"/>
          <p:cNvSpPr/>
          <p:nvPr/>
        </p:nvSpPr>
        <p:spPr>
          <a:xfrm>
            <a:off x="7834990" y="5454172"/>
            <a:ext cx="450000" cy="1192300"/>
          </a:xfrm>
          <a:prstGeom prst="flowChartManualInpu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 rot="5400000">
            <a:off x="25590" y="1689626"/>
            <a:ext cx="1873264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ручной ввод 46"/>
          <p:cNvSpPr/>
          <p:nvPr/>
        </p:nvSpPr>
        <p:spPr>
          <a:xfrm>
            <a:off x="737222" y="2362815"/>
            <a:ext cx="450000" cy="1121049"/>
          </a:xfrm>
          <a:prstGeom prst="flowChartManualInpu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770020" y="5606763"/>
            <a:ext cx="1913142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1706976" y="5585108"/>
            <a:ext cx="2038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ОГРАНИЧЕНИЕ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770020" y="2362815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1812814" y="2341160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07197" y="3025854"/>
            <a:ext cx="6696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4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 rot="10800000">
            <a:off x="1665346" y="374776"/>
            <a:ext cx="5656371" cy="1873742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1812814" y="666893"/>
            <a:ext cx="54579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Владеть </a:t>
            </a:r>
            <a:r>
              <a:rPr lang="ru-RU" sz="2200" b="1" dirty="0">
                <a:solidFill>
                  <a:srgbClr val="AABFF7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ценными бумагами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, если это приводит к конфликту интересов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(в этом случае их необходимо передать 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в доверительное управление)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770020" y="219724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1812814" y="198069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0761" y="418632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5</a:t>
            </a:r>
            <a:endParaRPr lang="ru-RU" sz="8800" dirty="0">
              <a:solidFill>
                <a:schemeClr val="bg1"/>
              </a:solidFill>
            </a:endParaRPr>
          </a:p>
        </p:txBody>
      </p:sp>
      <p:pic>
        <p:nvPicPr>
          <p:cNvPr id="70" name="Рисунок 69" descr="Подарок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7573262" y="846206"/>
            <a:ext cx="930882" cy="93088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solidFill>
          <a:schemeClr val="bg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Прямоугольник 72"/>
          <p:cNvSpPr/>
          <p:nvPr/>
        </p:nvSpPr>
        <p:spPr>
          <a:xfrm>
            <a:off x="1381571" y="4200809"/>
            <a:ext cx="6250355" cy="450000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 rot="5400000">
            <a:off x="32472" y="5554070"/>
            <a:ext cx="1873264" cy="450000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Блок-схема: ручной ввод 94"/>
          <p:cNvSpPr/>
          <p:nvPr/>
        </p:nvSpPr>
        <p:spPr>
          <a:xfrm>
            <a:off x="744105" y="5910402"/>
            <a:ext cx="450000" cy="1192715"/>
          </a:xfrm>
          <a:prstGeom prst="flowChartManualInpu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0" y="1090799"/>
            <a:ext cx="7853081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0D3F8"/>
              </a:solidFill>
            </a:endParaRPr>
          </a:p>
        </p:txBody>
      </p:sp>
      <p:sp>
        <p:nvSpPr>
          <p:cNvPr id="59" name="Блок-схема: ручной ввод 58"/>
          <p:cNvSpPr/>
          <p:nvPr/>
        </p:nvSpPr>
        <p:spPr>
          <a:xfrm rot="5400000">
            <a:off x="-418562" y="871740"/>
            <a:ext cx="450000" cy="882130"/>
          </a:xfrm>
          <a:prstGeom prst="flowChartManualInpu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 rot="10800000">
            <a:off x="1625451" y="299557"/>
            <a:ext cx="5656371" cy="2265066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1724025" y="657420"/>
            <a:ext cx="54579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Участвовать в управлении коммерческой или некоммерческой организацией 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(за исключением случаев, указанных в</a:t>
            </a:r>
          </a:p>
          <a:p>
            <a:pPr algn="ctr"/>
            <a:r>
              <a:rPr lang="ru-RU" sz="2200" b="1" dirty="0" err="1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п.3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 ч. 1 ст. 17 ФЗ № 79-ФЗ,</a:t>
            </a:r>
          </a:p>
          <a:p>
            <a:pPr algn="ctr"/>
            <a:r>
              <a:rPr lang="ru-RU" sz="2200" b="1" dirty="0" err="1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п.3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 ч. 1 ст. 14 ФЗ № 25-ФЗ)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730127" y="145084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1772921" y="123429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64" name="Овал 63"/>
          <p:cNvSpPr/>
          <p:nvPr/>
        </p:nvSpPr>
        <p:spPr>
          <a:xfrm>
            <a:off x="363365" y="721441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64185" y="589530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6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65" name="Овал 64"/>
          <p:cNvSpPr/>
          <p:nvPr/>
        </p:nvSpPr>
        <p:spPr>
          <a:xfrm>
            <a:off x="7384022" y="724434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 descr="Фабрика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7486817" y="799812"/>
            <a:ext cx="1015333" cy="1015333"/>
          </a:xfrm>
          <a:prstGeom prst="rect">
            <a:avLst/>
          </a:prstGeom>
        </p:spPr>
      </p:pic>
      <p:sp>
        <p:nvSpPr>
          <p:cNvPr id="67" name="Овал 66"/>
          <p:cNvSpPr/>
          <p:nvPr/>
        </p:nvSpPr>
        <p:spPr>
          <a:xfrm>
            <a:off x="7409342" y="3790803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 rot="5400000">
            <a:off x="7051054" y="2452716"/>
            <a:ext cx="1873264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Блок-схема: ручной ввод 68"/>
          <p:cNvSpPr/>
          <p:nvPr/>
        </p:nvSpPr>
        <p:spPr>
          <a:xfrm>
            <a:off x="7762687" y="2809048"/>
            <a:ext cx="450000" cy="1192715"/>
          </a:xfrm>
          <a:prstGeom prst="flowChartManualInpu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 rot="10800000">
            <a:off x="1630999" y="3326353"/>
            <a:ext cx="5650823" cy="2111629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1679612" y="3594611"/>
            <a:ext cx="54993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229BD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Выезжать в связи с исполнением должностных обязанностей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 пределы территории РФ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 счет средств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физических и юридических лиц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00821" y="3553733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7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367906" y="3839231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Рисунок 36" descr="Поезд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532982" y="3989687"/>
            <a:ext cx="872243" cy="872243"/>
          </a:xfrm>
          <a:prstGeom prst="rect">
            <a:avLst/>
          </a:prstGeom>
        </p:spPr>
      </p:pic>
      <p:sp>
        <p:nvSpPr>
          <p:cNvPr id="81" name="Прямоугольник 80"/>
          <p:cNvSpPr/>
          <p:nvPr/>
        </p:nvSpPr>
        <p:spPr>
          <a:xfrm>
            <a:off x="1756066" y="3161895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1798860" y="3140240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1030172" y="7221757"/>
            <a:ext cx="8167615" cy="450000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389970" y="6855392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 rot="10800000">
            <a:off x="1625451" y="6191770"/>
            <a:ext cx="5656371" cy="2362547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TextBox 87"/>
          <p:cNvSpPr txBox="1"/>
          <p:nvPr/>
        </p:nvSpPr>
        <p:spPr>
          <a:xfrm>
            <a:off x="1772450" y="6554202"/>
            <a:ext cx="54579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229BD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Использовать в целях, не связанных </a:t>
            </a:r>
          </a:p>
          <a:p>
            <a:pPr algn="ctr"/>
            <a:r>
              <a:rPr lang="ru-RU" sz="2200" b="1" dirty="0">
                <a:solidFill>
                  <a:srgbClr val="2229BD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с исполнением должностных обязанностей,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 средства материально-технического и иного обеспечения,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а также передавать их другим лицам</a:t>
            </a:r>
          </a:p>
        </p:txBody>
      </p:sp>
      <p:sp>
        <p:nvSpPr>
          <p:cNvPr id="89" name="Прямоугольник 88"/>
          <p:cNvSpPr/>
          <p:nvPr/>
        </p:nvSpPr>
        <p:spPr>
          <a:xfrm>
            <a:off x="1746638" y="6038292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TextBox 89"/>
          <p:cNvSpPr txBox="1"/>
          <p:nvPr/>
        </p:nvSpPr>
        <p:spPr>
          <a:xfrm>
            <a:off x="1789432" y="6016637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79166" y="6723481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8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92" name="Овал 91"/>
          <p:cNvSpPr/>
          <p:nvPr/>
        </p:nvSpPr>
        <p:spPr>
          <a:xfrm>
            <a:off x="7419055" y="6855391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Рисунок 37" descr="Машина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7544564" y="6989474"/>
            <a:ext cx="919265" cy="9192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solidFill>
          <a:schemeClr val="bg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Прямоугольник 95"/>
          <p:cNvSpPr/>
          <p:nvPr/>
        </p:nvSpPr>
        <p:spPr>
          <a:xfrm rot="5400000">
            <a:off x="13620" y="2232227"/>
            <a:ext cx="1873264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Блок-схема: ручной ввод 96"/>
          <p:cNvSpPr/>
          <p:nvPr/>
        </p:nvSpPr>
        <p:spPr>
          <a:xfrm>
            <a:off x="725252" y="2905416"/>
            <a:ext cx="450000" cy="1121049"/>
          </a:xfrm>
          <a:prstGeom prst="flowChartManualInpu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-203095" y="7221600"/>
            <a:ext cx="1859374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Блок-схема: ручной ввод 59"/>
          <p:cNvSpPr/>
          <p:nvPr/>
        </p:nvSpPr>
        <p:spPr>
          <a:xfrm rot="5400000">
            <a:off x="-514030" y="6859749"/>
            <a:ext cx="450000" cy="1173702"/>
          </a:xfrm>
          <a:prstGeom prst="flowChartManualInpu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77368" y="6841383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7384022" y="6855235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 rot="10800000">
            <a:off x="1627198" y="5988073"/>
            <a:ext cx="5656371" cy="2639559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1735432" y="5830783"/>
            <a:ext cx="1797989" cy="362265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1627196" y="5814592"/>
            <a:ext cx="2006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ОБЯЗАННОСТЬ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91371" y="6519225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9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357836" y="7218107"/>
            <a:ext cx="6613579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" name="Рисунок 70" descr="Рукопожатие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7508700" y="7040346"/>
            <a:ext cx="925429" cy="925429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1785510" y="6238413"/>
            <a:ext cx="542915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CC2C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Сообщать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представителю нанимателя </a:t>
            </a:r>
          </a:p>
          <a:p>
            <a:pPr algn="ctr"/>
            <a:r>
              <a:rPr lang="ru-RU" sz="2200" b="1" dirty="0">
                <a:solidFill>
                  <a:srgbClr val="FFC000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о личной заинтересованности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при исполнении должностных обязанностей, которая приводит/может привести к конфликту интересов </a:t>
            </a:r>
          </a:p>
          <a:p>
            <a:pPr algn="ctr"/>
            <a:r>
              <a:rPr lang="ru-RU" sz="2200" b="1" dirty="0">
                <a:solidFill>
                  <a:srgbClr val="FFC000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Принимать меры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по предотвращению такого конфликта</a:t>
            </a:r>
          </a:p>
        </p:txBody>
      </p:sp>
      <p:sp>
        <p:nvSpPr>
          <p:cNvPr id="72" name="Овал 71"/>
          <p:cNvSpPr/>
          <p:nvPr/>
        </p:nvSpPr>
        <p:spPr>
          <a:xfrm>
            <a:off x="365110" y="3612926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7369658" y="3609268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 rot="10800000">
            <a:off x="1627198" y="3410602"/>
            <a:ext cx="5656371" cy="1839085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1379153" y="3983776"/>
            <a:ext cx="6463171" cy="450000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1719530" y="3686346"/>
            <a:ext cx="54982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229BD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Быть поверенным или представителем по делам третьих лиц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в государственном органе (органе местного самоуправления)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1735433" y="3253169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1778227" y="3231514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384022" y="3410602"/>
            <a:ext cx="1220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10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 rot="5400000">
            <a:off x="6948612" y="5374195"/>
            <a:ext cx="1989906" cy="450000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Блок-схема: ручной ввод 85"/>
          <p:cNvSpPr/>
          <p:nvPr/>
        </p:nvSpPr>
        <p:spPr>
          <a:xfrm>
            <a:off x="7718566" y="5407666"/>
            <a:ext cx="450000" cy="1573898"/>
          </a:xfrm>
          <a:prstGeom prst="flowChartManualInpu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4" name="Рисунок 43" descr="Группа мужчин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540172" y="3812984"/>
            <a:ext cx="838980" cy="838980"/>
          </a:xfrm>
          <a:prstGeom prst="rect">
            <a:avLst/>
          </a:prstGeom>
        </p:spPr>
      </p:pic>
      <p:sp>
        <p:nvSpPr>
          <p:cNvPr id="87" name="Прямоугольник 86"/>
          <p:cNvSpPr/>
          <p:nvPr/>
        </p:nvSpPr>
        <p:spPr>
          <a:xfrm>
            <a:off x="1323058" y="1421519"/>
            <a:ext cx="6904579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0D3F8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 rot="10800000">
            <a:off x="1620310" y="614111"/>
            <a:ext cx="5656371" cy="2071003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TextBox 88"/>
          <p:cNvSpPr txBox="1"/>
          <p:nvPr/>
        </p:nvSpPr>
        <p:spPr>
          <a:xfrm>
            <a:off x="1589952" y="799175"/>
            <a:ext cx="562784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Не допускается нахождение лиц на гражданской (муниципальной) службе  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в случаев их близкого родства (свойства) </a:t>
            </a:r>
            <a:r>
              <a:rPr lang="ru-RU" sz="22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при непосредственной подчиненности (подконтрольности) </a:t>
            </a:r>
            <a:r>
              <a:rPr lang="ru-RU" sz="2200" b="1" dirty="0">
                <a:solidFill>
                  <a:srgbClr val="FE5A1A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одного из них другому</a:t>
            </a:r>
          </a:p>
        </p:txBody>
      </p:sp>
      <p:sp>
        <p:nvSpPr>
          <p:cNvPr id="92" name="Овал 91"/>
          <p:cNvSpPr/>
          <p:nvPr/>
        </p:nvSpPr>
        <p:spPr>
          <a:xfrm>
            <a:off x="365110" y="1055155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7369929" y="1058247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>
            <a:off x="1735433" y="448143"/>
            <a:ext cx="1913142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TextBox 94"/>
          <p:cNvSpPr txBox="1"/>
          <p:nvPr/>
        </p:nvSpPr>
        <p:spPr>
          <a:xfrm>
            <a:off x="1672389" y="426488"/>
            <a:ext cx="2038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itchFamily="34" charset="0" panose="020E0502030303020204"/>
                <a:ea typeface="Microsoft YaHei" pitchFamily="34" charset="-122" panose="020B0503020204020204"/>
                <a:cs typeface="Tahoma" pitchFamily="34" charset="0" panose="020B0604030504040204"/>
              </a:rPr>
              <a:t>ОГРАНИЧЕНИЕ</a:t>
            </a:r>
            <a:endParaRPr lang="ru-RU" sz="2000" b="1" strike="sngStrike" dirty="0">
              <a:solidFill>
                <a:schemeClr val="bg1"/>
              </a:solidFill>
              <a:latin typeface="Candara" pitchFamily="34" charset="0" panose="020E0502030303020204"/>
              <a:ea typeface="Microsoft YaHei" pitchFamily="34" charset="-122" panose="020B0503020204020204"/>
              <a:cs typeface="Tahoma" pitchFamily="34" charset="0" panose="020B0604030504040204"/>
            </a:endParaRPr>
          </a:p>
        </p:txBody>
      </p:sp>
      <p:pic>
        <p:nvPicPr>
          <p:cNvPr id="57" name="Рисунок 56" descr="Социальная сеть"/>
          <p:cNvPicPr>
            <a:picLocks noChangeAspect="1"/>
          </p:cNvPicPr>
          <p:nvPr/>
        </p:nvPicPr>
        <p:blipFill>
          <a:blip r:embed="rId6"/>
          <a:stretch/>
        </p:blipFill>
        <p:spPr>
          <a:xfrm>
            <a:off x="7424487" y="1054754"/>
            <a:ext cx="1089354" cy="1089354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468445" y="852894"/>
            <a:ext cx="1220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itchFamily="34" charset="0" panose="020E0502030303020204"/>
                <a:ea typeface="Tahoma" pitchFamily="34" charset="0" panose="020B0604030504040204"/>
                <a:cs typeface="Tahoma" pitchFamily="34" charset="0" panose="020B0604030504040204"/>
              </a:rPr>
              <a:t>11</a:t>
            </a:r>
            <a:endParaRPr lang="ru-RU" sz="8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819</TotalTime>
  <Pages>0</Pages>
  <Words>303</Words>
  <Characters>0</Characters>
  <CharactersWithSpaces>0</CharactersWithSpaces>
  <Application>Р7-Офис/2024.3.1.523</Application>
  <DocSecurity>0</DocSecurity>
  <PresentationFormat>Произвольный</PresentationFormat>
  <Lines>0</Lines>
  <Paragraphs>48</Paragraphs>
  <Slides>4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>Правительство Новосибирской области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Мартынов Максим Николаевич</dc:creator>
  <cp:keywords/>
  <dc:description/>
  <dc:identifier/>
  <dc:language/>
  <cp:lastModifiedBy>Долгова Елена Борисовна</cp:lastModifiedBy>
  <cp:revision>81</cp:revision>
  <dcterms:created xsi:type="dcterms:W3CDTF">2021-10-21T07:13:54Z</dcterms:created>
  <dcterms:modified xsi:type="dcterms:W3CDTF">2021-12-08T09:02:35Z</dcterms:modified>
  <cp:category/>
  <cp:contentStatus/>
  <cp:version/>
</cp:coreProperties>
</file>