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1ED5B-6D41-4276-8BCC-2E858F48E306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5BD79-7246-4105-83F3-80974500A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32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5BD79-7246-4105-83F3-80974500A9F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55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BBC3-F7A9-415F-9895-15E36C01CBC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BE0F-4B30-4FEB-94BF-E6D366C8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7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BBC3-F7A9-415F-9895-15E36C01CBC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BE0F-4B30-4FEB-94BF-E6D366C8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8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BBC3-F7A9-415F-9895-15E36C01CBC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BE0F-4B30-4FEB-94BF-E6D366C875D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0542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BBC3-F7A9-415F-9895-15E36C01CBC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BE0F-4B30-4FEB-94BF-E6D366C8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77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BBC3-F7A9-415F-9895-15E36C01CBC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BE0F-4B30-4FEB-94BF-E6D366C875D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0584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BBC3-F7A9-415F-9895-15E36C01CBC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BE0F-4B30-4FEB-94BF-E6D366C8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35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BBC3-F7A9-415F-9895-15E36C01CBC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BE0F-4B30-4FEB-94BF-E6D366C8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81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BBC3-F7A9-415F-9895-15E36C01CBC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BE0F-4B30-4FEB-94BF-E6D366C8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93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BBC3-F7A9-415F-9895-15E36C01CBC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BE0F-4B30-4FEB-94BF-E6D366C8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00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BBC3-F7A9-415F-9895-15E36C01CBC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BE0F-4B30-4FEB-94BF-E6D366C8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1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BBC3-F7A9-415F-9895-15E36C01CBC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BE0F-4B30-4FEB-94BF-E6D366C8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2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BBC3-F7A9-415F-9895-15E36C01CBC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BE0F-4B30-4FEB-94BF-E6D366C8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54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BBC3-F7A9-415F-9895-15E36C01CBC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BE0F-4B30-4FEB-94BF-E6D366C8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53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BBC3-F7A9-415F-9895-15E36C01CBC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BE0F-4B30-4FEB-94BF-E6D366C8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6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BBC3-F7A9-415F-9895-15E36C01CBC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BE0F-4B30-4FEB-94BF-E6D366C8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05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BBC3-F7A9-415F-9895-15E36C01CBC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BE0F-4B30-4FEB-94BF-E6D366C8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8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BBC3-F7A9-415F-9895-15E36C01CBC0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8BBE0F-4B30-4FEB-94BF-E6D366C8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7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309320"/>
            <a:ext cx="8496944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декабря 2019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Новосибирск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143056" cy="175260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«Особенности соблюдения обязательных требований при использовании данных государственного мониторинга охотничьих ресурсов»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3960" y="109487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ДОКЛАД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16632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природных ресурсов и экологии Новосибирской области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1" descr="герб н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29" y="116632"/>
            <a:ext cx="653033" cy="73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2831" y="4233554"/>
            <a:ext cx="6494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Начальник отдела мониторинга объектов животного мира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управления по охране животного мира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В.В. Черный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vrn-gkh.ru/wp-content/uploads/2016/09/Minprirodyi_RF_2008-1024x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77403"/>
            <a:ext cx="1763688" cy="11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066242"/>
            <a:ext cx="9036496" cy="850590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Нормативы изъятия</a:t>
            </a:r>
            <a:endParaRPr lang="ru-RU" sz="2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916832"/>
            <a:ext cx="9144336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2000" i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Охотпользователь</a:t>
            </a: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u="sng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вправе</a:t>
            </a: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самостоятельно устанавливать </a:t>
            </a:r>
            <a:r>
              <a:rPr lang="ru-RU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 </a:t>
            </a: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изъятия (устанавливать </a:t>
            </a:r>
            <a:r>
              <a:rPr lang="ru-RU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процент изъятия от </a:t>
            </a: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численности). </a:t>
            </a:r>
          </a:p>
          <a:p>
            <a:pPr marL="0" indent="0" algn="just">
              <a:buNone/>
            </a:pPr>
            <a:endParaRPr lang="ru-RU" sz="20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полномочие </a:t>
            </a:r>
            <a:r>
              <a:rPr lang="ru-RU" sz="2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органов государственной власти </a:t>
            </a:r>
            <a:r>
              <a:rPr lang="ru-RU" sz="24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Российской </a:t>
            </a:r>
            <a:r>
              <a:rPr lang="ru-RU" sz="2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Федерации </a:t>
            </a:r>
            <a:r>
              <a:rPr lang="ru-RU" sz="24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			   в </a:t>
            </a:r>
            <a:r>
              <a:rPr lang="ru-RU" sz="2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охоты и сохранения охотничьих </a:t>
            </a:r>
            <a:r>
              <a:rPr lang="ru-RU" sz="24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ресурсов*.</a:t>
            </a:r>
          </a:p>
          <a:p>
            <a:pPr marL="0" indent="0" algn="just">
              <a:buNone/>
            </a:pPr>
            <a:endParaRPr lang="ru-RU" sz="14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*Федеральный </a:t>
            </a:r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 от 24.07.2009 № 209-ФЗ «Об охоте и о сохранении охотничьих ресурсов и о внесении изменений в отдельные законодательные акты Российской Федерации</a:t>
            </a:r>
            <a:r>
              <a:rPr lang="ru-RU" sz="14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»:</a:t>
            </a:r>
            <a:endParaRPr lang="ru-RU" sz="14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</a:t>
            </a:r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32. Полномочия органов государственной власти Российской Федерации в области охоты и сохранения охотничьих ресурсов</a:t>
            </a:r>
          </a:p>
          <a:p>
            <a:pPr marL="0" indent="0" algn="just"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полномочиям органов государственной власти Российской Федерации в области охоты и сохранения охотничьих ресурсов относятся:</a:t>
            </a:r>
          </a:p>
          <a:p>
            <a:pPr marL="0" indent="0" algn="just">
              <a:buNone/>
            </a:pPr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регулирование добычи охотничьих ресурсов, в том числе установление нормативов в области охоты и сохранения охотничьих ресурсов.</a:t>
            </a:r>
          </a:p>
          <a:p>
            <a:pPr marL="0" indent="0" algn="just">
              <a:buNone/>
            </a:pPr>
            <a:endParaRPr lang="ru-RU" sz="2000" i="1" u="sng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2000" i="1" u="sng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2000" i="1" u="sng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ru-RU" sz="16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16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9916" y="15772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природных ресурсов и экологии Новосибирской области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1" descr="герб нс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" y="111548"/>
            <a:ext cx="653033" cy="73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066242"/>
            <a:ext cx="9036496" cy="1354646"/>
          </a:xfrm>
        </p:spPr>
        <p:txBody>
          <a:bodyPr>
            <a:no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Осуществление охоты на охотничьи ресурсы в отношении которых устанавливаются лимит и квоты на территории Новосибирской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708920"/>
            <a:ext cx="9144336" cy="37444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При исчислении лимита добычи </a:t>
            </a:r>
            <a:r>
              <a:rPr lang="ru-RU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охотничьих ресурсов учитываются их численность, размещение в среде обитания, динамика состояния и другие данные государственного мониторинга охотничьих ресурсов и среды их </a:t>
            </a: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обитания, документированная </a:t>
            </a:r>
            <a:r>
              <a:rPr lang="ru-RU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государственного </a:t>
            </a:r>
            <a:r>
              <a:rPr lang="ru-RU" sz="20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охотхозяйственного</a:t>
            </a:r>
            <a:r>
              <a:rPr lang="ru-RU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реестра, данные федерального государственного статистического наблюдения в области охоты и сохранения охотничьих ресурсов. Лимит добычи охотничьих ресурсов исчисляется на основе нормативов допустимого изъятия охотничьих ресурсов. В документе об утверждении лимита добычи охотничьих ресурсов указываются объем изъятия в отношении каждого вида охотничьих ресурсов, при необходимости их пол и возраст, а также квота добычи охотничьих ресурсов для каждого охотничьего угодья.</a:t>
            </a:r>
            <a:endParaRPr lang="ru-RU" sz="20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2000" i="1" u="sng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2000" i="1" u="sng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ru-RU" sz="16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16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9916" y="15772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природных ресурсов и экологии Новосибирской области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1" descr="герб н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" y="111548"/>
            <a:ext cx="653033" cy="73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1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066242"/>
            <a:ext cx="9036496" cy="850590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Квота добычи</a:t>
            </a:r>
            <a:br>
              <a:rPr lang="ru-RU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примере вида косуля сибирская)</a:t>
            </a:r>
            <a:endParaRPr 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916832"/>
            <a:ext cx="9144336" cy="14401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Губернатора Новосибирской области «Об утверждении лимита и квот добычи охотничьих ресурсов на территории Новосибирской области» структурированно таким образом, что в нем установлена квота добычи охотничьих ресурсов (рассмотрим на примере косуля сибирская), общая квота и с указанием в том числе, где из них самцов в период гона.</a:t>
            </a:r>
            <a:endParaRPr lang="ru-RU" sz="1600" i="1" u="sng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1600" i="1" u="sng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ru-RU" sz="16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16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9916" y="15772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природных ресурсов и экологии Новосибирской области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1" descr="герб н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" y="111548"/>
            <a:ext cx="653033" cy="73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057" y="2996952"/>
            <a:ext cx="4132746" cy="376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066242"/>
            <a:ext cx="9036496" cy="850590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Сроки охоты на копытных животных</a:t>
            </a:r>
            <a:br>
              <a:rPr lang="ru-RU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примере вида косуля сибирская)</a:t>
            </a:r>
            <a:endParaRPr 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916832"/>
            <a:ext cx="9144336" cy="14401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Губернатора Новосибирской области «Об утверждении лимита и квот добычи охотничьих ресурсов на территории Новосибирской области» структурированно таким образом, что в нем установлена квота добычи охотничьих ресурсов (рассмотрим на примере косуля сибирская), общая квота и с указанием в том числе, где из них самцов в период гона.</a:t>
            </a:r>
            <a:endParaRPr lang="ru-RU" sz="1600" i="1" u="sng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1600" i="1" u="sng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None/>
            </a:pPr>
            <a:endParaRPr lang="ru-RU" sz="16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None/>
            </a:pPr>
            <a:r>
              <a:rPr lang="ru-RU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ru-RU" sz="16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16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9916" y="15772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природных ресурсов и экологии Новосибирской области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1" descr="герб н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" y="111548"/>
            <a:ext cx="653033" cy="73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4788025" y="3140968"/>
            <a:ext cx="430239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 № 1 к Правилам </a:t>
            </a: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охоты:</a:t>
            </a:r>
            <a:endParaRPr lang="ru-RU" sz="16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Font typeface="Wingdings 3" charset="2"/>
              <a:buNone/>
            </a:pPr>
            <a:endParaRPr lang="ru-RU" sz="1600" i="1" u="sng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Font typeface="Wingdings 3" charset="2"/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ru-RU" sz="16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Font typeface="Wingdings 3" charset="2"/>
              <a:buNone/>
            </a:pPr>
            <a:endParaRPr lang="ru-RU" sz="16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689585"/>
              </p:ext>
            </p:extLst>
          </p:nvPr>
        </p:nvGraphicFramePr>
        <p:xfrm>
          <a:off x="3272602" y="3505572"/>
          <a:ext cx="5763895" cy="749808"/>
        </p:xfrm>
        <a:graphic>
          <a:graphicData uri="http://schemas.openxmlformats.org/drawingml/2006/table">
            <a:tbl>
              <a:tblPr/>
              <a:tblGrid>
                <a:gridCol w="3239770">
                  <a:extLst>
                    <a:ext uri="{9D8B030D-6E8A-4147-A177-3AD203B41FA5}">
                      <a16:colId xmlns:a16="http://schemas.microsoft.com/office/drawing/2014/main" xmlns="" val="3589661483"/>
                    </a:ext>
                  </a:extLst>
                </a:gridCol>
                <a:gridCol w="2524125">
                  <a:extLst>
                    <a:ext uri="{9D8B030D-6E8A-4147-A177-3AD203B41FA5}">
                      <a16:colId xmlns:a16="http://schemas.microsoft.com/office/drawing/2014/main" xmlns="" val="2095321652"/>
                    </a:ext>
                  </a:extLst>
                </a:gridCol>
              </a:tblGrid>
              <a:tr h="230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Косуля сибирская: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7477383"/>
                  </a:ext>
                </a:extLst>
              </a:tr>
              <a:tr h="230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взрослые самцы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25 августа по 20 сентября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4249378"/>
                  </a:ext>
                </a:extLst>
              </a:tr>
            </a:tbl>
          </a:graphicData>
        </a:graphic>
      </p:graphicFrame>
      <p:pic>
        <p:nvPicPr>
          <p:cNvPr id="5124" name="Picture 4" descr="https://huntportal.ru/assets/images/articles/novosti/2018-08/priamure-zakryivaet-oxotu-na-kosulyu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2805761" cy="184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3272602" y="4181541"/>
            <a:ext cx="5817815" cy="598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 к постановлению Правительства Новосибирской области от 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13.04.2015 № </a:t>
            </a: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142-п:</a:t>
            </a:r>
            <a:endParaRPr lang="ru-RU" sz="16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Font typeface="Wingdings 3" charset="2"/>
              <a:buNone/>
            </a:pPr>
            <a:endParaRPr lang="ru-RU" sz="1600" i="1" u="sng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Font typeface="Wingdings 3" charset="2"/>
              <a:buNone/>
            </a:pPr>
            <a:endParaRPr lang="ru-RU" sz="1600" i="1" u="sng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Font typeface="Wingdings 3" charset="2"/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ru-RU" sz="16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Font typeface="Wingdings 3" charset="2"/>
              <a:buNone/>
            </a:pPr>
            <a:endParaRPr lang="ru-RU" sz="16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711143"/>
              </p:ext>
            </p:extLst>
          </p:nvPr>
        </p:nvGraphicFramePr>
        <p:xfrm>
          <a:off x="3272602" y="4779714"/>
          <a:ext cx="5760085" cy="620268"/>
        </p:xfrm>
        <a:graphic>
          <a:graphicData uri="http://schemas.openxmlformats.org/drawingml/2006/table">
            <a:tbl>
              <a:tblPr/>
              <a:tblGrid>
                <a:gridCol w="396240">
                  <a:extLst>
                    <a:ext uri="{9D8B030D-6E8A-4147-A177-3AD203B41FA5}">
                      <a16:colId xmlns:a16="http://schemas.microsoft.com/office/drawing/2014/main" xmlns="" val="13668297"/>
                    </a:ext>
                  </a:extLst>
                </a:gridCol>
                <a:gridCol w="2881990">
                  <a:extLst>
                    <a:ext uri="{9D8B030D-6E8A-4147-A177-3AD203B41FA5}">
                      <a16:colId xmlns:a16="http://schemas.microsoft.com/office/drawing/2014/main" xmlns="" val="4108582408"/>
                    </a:ext>
                  </a:extLst>
                </a:gridCol>
                <a:gridCol w="2481855">
                  <a:extLst>
                    <a:ext uri="{9D8B030D-6E8A-4147-A177-3AD203B41FA5}">
                      <a16:colId xmlns:a16="http://schemas.microsoft.com/office/drawing/2014/main" xmlns="" val="18319595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Охота на косулю сибирскую (все половозрастные группы)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 ноября по 15 декабря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6543345"/>
                  </a:ext>
                </a:extLst>
              </a:tr>
            </a:tbl>
          </a:graphicData>
        </a:graphic>
      </p:graphicFrame>
      <p:sp>
        <p:nvSpPr>
          <p:cNvPr id="16" name="Объект 2"/>
          <p:cNvSpPr txBox="1">
            <a:spLocks/>
          </p:cNvSpPr>
          <p:nvPr/>
        </p:nvSpPr>
        <p:spPr>
          <a:xfrm>
            <a:off x="206883" y="5381399"/>
            <a:ext cx="8604785" cy="925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Самостоятельное перенесение количества 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добытых охотничьих ресурсов «взрослых самцов в период гона» на сроки, предусмотренные для «все половозрастные группы</a:t>
            </a: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1600" i="1" u="sng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является нарушением</a:t>
            </a: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i="1" u="sng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 3" charset="2"/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ru-RU" sz="16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 3" charset="2"/>
              <a:buNone/>
            </a:pPr>
            <a:endParaRPr lang="ru-RU" sz="16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293096"/>
            <a:ext cx="2775295" cy="24928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066242"/>
            <a:ext cx="9036496" cy="850590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Сроки охоты на копытных животных</a:t>
            </a:r>
            <a:br>
              <a:rPr lang="ru-RU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примере вида косуля сибирская, продолжение)</a:t>
            </a:r>
            <a:endParaRPr 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ru-RU" sz="16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Для 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недопущения </a:t>
            </a: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подобных нарушений в 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соответствии с пунктом 16 Приказа Минприроды России от 29 июня 2010 года № 228 предусмотрены внесение изменений в документ об утверждении лимита добычи охотничьих ресурсов в следующих случаях:</a:t>
            </a:r>
          </a:p>
          <a:p>
            <a:pPr marL="0" indent="0" algn="just">
              <a:buNone/>
            </a:pP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требующих внесения изменений, не касающихся планируемого объема добычи охотничьих ресурсов.</a:t>
            </a:r>
          </a:p>
          <a:p>
            <a:pPr marL="0" indent="0" algn="just">
              <a:buNone/>
            </a:pP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Таким образом очевидно, что у </a:t>
            </a:r>
            <a:r>
              <a:rPr lang="ru-RU" sz="16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охотпользователя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имеется возможность на законных основаниях осуществлять охоту в полном объеме установленной квоты.</a:t>
            </a:r>
          </a:p>
          <a:p>
            <a:pPr marL="0" indent="0" algn="just">
              <a:buNone/>
            </a:pPr>
            <a:endParaRPr lang="ru-RU" sz="16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None/>
            </a:pPr>
            <a:endParaRPr lang="ru-RU" sz="16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None/>
            </a:pPr>
            <a:r>
              <a:rPr lang="ru-RU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ru-RU" sz="16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16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9916" y="15772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природных ресурсов и экологии Новосибирской области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1" descr="герб нс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" y="111548"/>
            <a:ext cx="653033" cy="73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7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066242"/>
            <a:ext cx="9036496" cy="490550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ВЫВОДЫ</a:t>
            </a:r>
            <a:endParaRPr 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ru-RU" sz="16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1.	Необходимо соблюдать данные о численности охотничьих ресурсов при расчетах добычи и выдачи разрешений на добычу охотничьих ресурсов указанные в государственном мониторинге.</a:t>
            </a:r>
          </a:p>
          <a:p>
            <a:pPr marL="0" indent="0" algn="just"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2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Добыча кабана осуществляется, в охотничьих хозяйствах, при его численности 10 и выше особей на охотничье хозяйство.</a:t>
            </a:r>
          </a:p>
          <a:p>
            <a:pPr marL="0" indent="0" algn="just"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3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Неиспользованными квотами, установленные для разных сроков охоты на косулю сибирскую и лося, допускается пользоваться только после внесения изменений в </a:t>
            </a: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документ, 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их утверждающий. </a:t>
            </a:r>
          </a:p>
          <a:p>
            <a:pPr marL="0" indent="0" algn="just">
              <a:buNone/>
            </a:pPr>
            <a:endParaRPr lang="ru-RU" sz="16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None/>
            </a:pPr>
            <a:endParaRPr lang="ru-RU" sz="16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None/>
            </a:pPr>
            <a:r>
              <a:rPr lang="ru-RU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ru-RU" sz="16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16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9916" y="15772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природных ресурсов и экологии Новосибирской области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1" descr="герб н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" y="111548"/>
            <a:ext cx="653033" cy="73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0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9160"/>
            <a:ext cx="4192571" cy="1988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066242"/>
            <a:ext cx="9036496" cy="490550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Дополнительная информация</a:t>
            </a:r>
            <a:endParaRPr 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9916" y="15772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природных ресурсов и экологии Новосибирской области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1" descr="герб нс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" y="111548"/>
            <a:ext cx="653033" cy="73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" y="1993800"/>
            <a:ext cx="4836100" cy="22992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57005"/>
            <a:ext cx="4298843" cy="2046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72" y="4216590"/>
            <a:ext cx="4951428" cy="257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708920"/>
            <a:ext cx="6347714" cy="836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sz="3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94069" y="5949280"/>
            <a:ext cx="2935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http://ohotnadzor.nso.ru/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38369" y="5579948"/>
            <a:ext cx="1955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http://dlh.nso.ru/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36410" y="6296019"/>
            <a:ext cx="2120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dlh@nso.ru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11548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природных ресурсов и экологии Новосибирской области</a:t>
            </a:r>
            <a:endParaRPr lang="ru-RU" dirty="0"/>
          </a:p>
        </p:txBody>
      </p:sp>
      <p:pic>
        <p:nvPicPr>
          <p:cNvPr id="9" name="Рисунок 1" descr="герб нс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" y="111548"/>
            <a:ext cx="653033" cy="73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1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3999" cy="648072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Государственный мониторинг объектов животного мира</a:t>
            </a:r>
            <a:endParaRPr lang="ru-RU" sz="2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973" y="1700808"/>
            <a:ext cx="8784976" cy="47971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Государственный мониторинг объектов животного мира осуществляется в отношении: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Охотничьих ресурсов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Объектов животного мира не отнесенных к охотничьим ресурсам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Объектов животного мира, занесенных в Красные Книги                        Российской Федерации и Новосибирской области</a:t>
            </a:r>
          </a:p>
          <a:p>
            <a:pPr>
              <a:buFont typeface="Arial" panose="020B0604020202020204" pitchFamily="34" charset="0"/>
              <a:buChar char="•"/>
            </a:pPr>
            <a:endParaRPr lang="ru-RU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Согласно статьи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Федерального закона от 24.04.1995 № 52-ФЗ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«О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животном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мире»: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15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Порядок ведения государственного мониторинга объектов животного мира устанавливается уполномоченным Правительством Российской Федерации федеральным органом исполнительной власти:</a:t>
            </a:r>
          </a:p>
          <a:p>
            <a:pPr marL="0" indent="0" algn="just">
              <a:buNone/>
            </a:pPr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Приказами Минприроды РФ утверждены порядки ведения государственного учета объектов животного мира и отдельно охотничьих ресурсов (Приказ Минприроды РФ от 22.12.2011 № 963 «Об утверждении Порядка ведения государственного учета, государственного кадастра и государственного мониторинга объектов животного мира» и Приказ Минприроды РФ от 06.09.2010 № 344 «Порядок осуществления государственного мониторинга охотничьих ресурсов и среды их обитания и применения его данных»)</a:t>
            </a:r>
            <a:endParaRPr lang="ru-RU" sz="14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6828" y="150123"/>
            <a:ext cx="586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природных ресурсов и экологии Новосибирской области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1" descr="герб н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951"/>
            <a:ext cx="653033" cy="73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5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4" y="98072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осуществлении Государственного мониторинга определяется</a:t>
            </a:r>
            <a:r>
              <a:rPr lang="ru-RU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2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92787"/>
            <a:ext cx="8229600" cy="32689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численность и распространение охотничьих ресурсов (по видам), размещение их в среде обитания (в разрезе охотничьих угодий и иных территорий, являющихся средой обитания охотничьих ресурсов);</a:t>
            </a:r>
          </a:p>
          <a:p>
            <a:pPr marL="0" indent="0" algn="just">
              <a:buNone/>
            </a:pPr>
            <a:r>
              <a:rPr lang="ru-RU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динамика изменения численности охотничьих ресурсов (по видам) с начала осуществления Государственного мониторинга в субъекте Российской </a:t>
            </a: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Федерации.</a:t>
            </a:r>
            <a:endParaRPr lang="ru-RU" sz="20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6188" y="149813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природных ресурсов и экологии Новосибирской области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1" descr="герб н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951"/>
            <a:ext cx="653033" cy="73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s://storage.myseldon.com/news_pict_9F/9FB5E673885874DD636F07C315C513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32" y="4351900"/>
            <a:ext cx="3779912" cy="25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7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spi.org/images/1%20Research%20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3048273" cy="30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066242"/>
            <a:ext cx="9036496" cy="562558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Методики осуществления Государственного мониторинга</a:t>
            </a:r>
            <a:endParaRPr lang="ru-RU" sz="2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36" y="1634698"/>
            <a:ext cx="9144336" cy="50346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* </a:t>
            </a:r>
            <a:r>
              <a:rPr lang="ru-RU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фициально утвержденные </a:t>
            </a:r>
          </a:p>
          <a:p>
            <a:pPr marL="0" indent="0" algn="just"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настоящее 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 </a:t>
            </a: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единственная методика утверждена 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Приказом Минприроды России от 11.01.2012 № 1 </a:t>
            </a: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 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утверждении Методических указаний по осуществлению органами исполнительной власти субъектов Российской Федерации переданного полномочия Российской Федерации по осуществлению государственного мониторинга охотничьих ресурсов и среды их обитания методом зимнего маршрутного </a:t>
            </a: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учета» (ЗМУ))</a:t>
            </a:r>
          </a:p>
          <a:p>
            <a:pPr marL="0" indent="0" algn="just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Новосибирской области охватывает 22 вида охотничьих ресурсов</a:t>
            </a:r>
            <a:endParaRPr lang="ru-RU" sz="20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ru-RU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Иные методики</a:t>
            </a:r>
          </a:p>
          <a:p>
            <a:pPr marL="0" indent="0" algn="just"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имеющимся научным подходам учета для видов или </a:t>
            </a: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            групп 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видов объектов животного </a:t>
            </a:r>
            <a:r>
              <a:rPr lang="ru-RU" sz="16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мира)</a:t>
            </a:r>
          </a:p>
          <a:p>
            <a:pPr marL="0" indent="0" algn="just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Используются для проведения учетов 35 видов 				     охотничьих ресурсов</a:t>
            </a:r>
            <a:endParaRPr lang="ru-RU" sz="20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indent="0" algn="just">
              <a:buNone/>
            </a:pPr>
            <a:endParaRPr lang="ru-RU" sz="16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9916" y="15772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природных ресурсов и экологии Новосибирской области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1" descr="герб нс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" y="111548"/>
            <a:ext cx="653033" cy="73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0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066242"/>
            <a:ext cx="9036496" cy="850590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использования результатов учетов                          (данных о численности)</a:t>
            </a:r>
            <a:endParaRPr lang="ru-RU" sz="2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492896"/>
            <a:ext cx="9144336" cy="23042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Данные </a:t>
            </a:r>
            <a:r>
              <a:rPr lang="ru-RU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численности охотничьих ресурсов полученные по </a:t>
            </a: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результатам ЗМУ </a:t>
            </a:r>
            <a:r>
              <a:rPr lang="ru-RU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вносятся в государственный мониторинг и используются для расчета лимита, квот, нормативов и норм. </a:t>
            </a:r>
            <a:endParaRPr lang="ru-RU" sz="20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20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2000" i="1" u="sng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 </a:t>
            </a:r>
            <a:r>
              <a:rPr lang="ru-RU" sz="2000" i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иных видов учетов к группе животных, учитываемых по ЗМУ не допустимо.</a:t>
            </a:r>
          </a:p>
          <a:p>
            <a:pPr marL="0" indent="0" algn="just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ru-RU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ru-RU" sz="16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16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9916" y="15772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природных ресурсов и экологии Новосибирской области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1" descr="герб н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" y="111548"/>
            <a:ext cx="653033" cy="73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www.janetpope.org/wp-content/uploads/2015/02/Dollarphotoclub_77591390-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37775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8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66242"/>
            <a:ext cx="9143999" cy="850590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Нарушения, допускаемые при применении                  полученных </a:t>
            </a:r>
            <a:r>
              <a:rPr lang="ru-RU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результатов учетов</a:t>
            </a:r>
            <a:endParaRPr lang="ru-RU" sz="2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" y="1916832"/>
            <a:ext cx="9143998" cy="42743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Учет кабана методом ЗМУ: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 19</a:t>
            </a:r>
            <a:r>
              <a:rPr lang="ru-RU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Приказа МПР РФ от </a:t>
            </a:r>
            <a:r>
              <a:rPr lang="ru-RU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11.01.2012 № 1 «ЗМУ</a:t>
            </a: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»:						              </a:t>
            </a:r>
            <a:endParaRPr lang="ru-RU" sz="20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20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Учетные </a:t>
            </a:r>
            <a:r>
              <a:rPr lang="ru-RU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маршруты </a:t>
            </a:r>
            <a:endParaRPr lang="ru-RU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следует располагать </a:t>
            </a:r>
            <a:endParaRPr lang="ru-RU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ближе </a:t>
            </a:r>
            <a:r>
              <a:rPr lang="ru-RU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метров </a:t>
            </a:r>
            <a:endParaRPr lang="ru-RU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подкормочных площадок</a:t>
            </a:r>
          </a:p>
          <a:p>
            <a:pPr marL="0" indent="0">
              <a:buNone/>
            </a:pPr>
            <a:endParaRPr lang="ru-RU" sz="14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Нарушение </a:t>
            </a: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заключается в применении полученных </a:t>
            </a:r>
            <a:r>
              <a:rPr lang="ru-RU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иным </a:t>
            </a: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способом          (не ЗМУ) учета данных о </a:t>
            </a:r>
            <a:r>
              <a:rPr lang="ru-RU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численности кабана на территории </a:t>
            </a: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охотничьего хозяйства.                                                                             </a:t>
            </a:r>
            <a:r>
              <a:rPr lang="ru-RU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большинстве случаев применяется учет на подкормочных площадках.</a:t>
            </a:r>
            <a:endParaRPr lang="ru-RU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9916" y="15772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природных ресурсов и экологии Новосибирской области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1" descr="герб н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" y="111548"/>
            <a:ext cx="653033" cy="73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popgun.ru/files/g/14/orig/40970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19565"/>
            <a:ext cx="4594903" cy="262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6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66242"/>
            <a:ext cx="9143999" cy="850590"/>
          </a:xfrm>
        </p:spPr>
        <p:txBody>
          <a:bodyPr>
            <a:no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 проведении учетов на подкормочных площадках допускаются ошибки:</a:t>
            </a:r>
            <a:endParaRPr lang="ru-RU" sz="2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92896"/>
            <a:ext cx="9144337" cy="3960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ru-RU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9916" y="15772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природных ресурсов и экологии Новосибирской области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1" descr="герб н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" y="111548"/>
            <a:ext cx="653033" cy="73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101" y="1877065"/>
            <a:ext cx="4431139" cy="49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83" y="2420888"/>
            <a:ext cx="4854530" cy="2376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66242"/>
            <a:ext cx="9143999" cy="850590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Нарушения, допускаемые при применении                  нормативов минимальной численности</a:t>
            </a:r>
            <a:endParaRPr lang="ru-RU" sz="2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9144337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24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кабана осуществляется при численности   												</a:t>
            </a:r>
            <a:r>
              <a:rPr lang="ru-RU" sz="2400" i="1" u="sng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менее 10 особей </a:t>
            </a:r>
            <a:r>
              <a:rPr lang="ru-RU" sz="24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					в охотничьем </a:t>
            </a:r>
            <a:r>
              <a:rPr lang="ru-RU" sz="2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хозяйстве </a:t>
            </a:r>
            <a:endParaRPr lang="ru-RU" sz="24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24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	</a:t>
            </a:r>
            <a:r>
              <a:rPr lang="ru-RU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(норматив минимальной 														численности кабана установлен на 											уровне 10%)</a:t>
            </a:r>
            <a:endParaRPr lang="ru-RU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Иное ошибочное мнение: 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«изымать </a:t>
            </a:r>
            <a:r>
              <a:rPr lang="ru-RU" sz="2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только численность, которая превышает 10 </a:t>
            </a:r>
            <a:r>
              <a:rPr lang="ru-RU" sz="24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особей»</a:t>
            </a:r>
          </a:p>
          <a:p>
            <a:pPr marL="0" indent="0">
              <a:buNone/>
            </a:pPr>
            <a:r>
              <a:rPr lang="ru-RU" sz="2400" i="1" u="sng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b="1" i="1" u="sng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2400" b="1" i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численности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⩾ 10 особей, объем изъятия до 100 %)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9916" y="15772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природных ресурсов и экологии Новосибирской области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1" descr="герб нс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" y="111548"/>
            <a:ext cx="653033" cy="73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8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66242"/>
            <a:ext cx="9143999" cy="850590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Нормативы минимальной численности для иных видов</a:t>
            </a:r>
            <a:endParaRPr lang="ru-RU" sz="2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55" y="1605247"/>
            <a:ext cx="9144337" cy="6397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 </a:t>
            </a:r>
            <a:r>
              <a:rPr lang="ru-RU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минимальной </a:t>
            </a:r>
            <a:r>
              <a:rPr lang="ru-RU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численности </a:t>
            </a:r>
            <a:r>
              <a:rPr lang="ru-RU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 не только для кабана (10%), но и для других видов, например, косули </a:t>
            </a:r>
            <a:r>
              <a:rPr lang="ru-RU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сибирской и соболя </a:t>
            </a:r>
            <a:r>
              <a:rPr lang="ru-RU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(3 %)</a:t>
            </a:r>
            <a:endParaRPr lang="ru-RU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2400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24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9916" y="15772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природных ресурсов и экологии Новосибирской области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1" descr="герб н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" y="111548"/>
            <a:ext cx="653033" cy="73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5496" y="2355104"/>
            <a:ext cx="9144337" cy="43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Численность охотничьих ресурсов при которой добыча не осуществляется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 3" charset="2"/>
              <a:buNone/>
            </a:pPr>
            <a:endParaRPr lang="ru-R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274494"/>
              </p:ext>
            </p:extLst>
          </p:nvPr>
        </p:nvGraphicFramePr>
        <p:xfrm>
          <a:off x="176214" y="2708920"/>
          <a:ext cx="8757604" cy="1472184"/>
        </p:xfrm>
        <a:graphic>
          <a:graphicData uri="http://schemas.openxmlformats.org/drawingml/2006/table">
            <a:tbl>
              <a:tblPr firstRow="1" firstCol="1" bandRow="1"/>
              <a:tblGrid>
                <a:gridCol w="2221967">
                  <a:extLst>
                    <a:ext uri="{9D8B030D-6E8A-4147-A177-3AD203B41FA5}">
                      <a16:colId xmlns:a16="http://schemas.microsoft.com/office/drawing/2014/main" xmlns="" val="504361301"/>
                    </a:ext>
                  </a:extLst>
                </a:gridCol>
                <a:gridCol w="3007246">
                  <a:extLst>
                    <a:ext uri="{9D8B030D-6E8A-4147-A177-3AD203B41FA5}">
                      <a16:colId xmlns:a16="http://schemas.microsoft.com/office/drawing/2014/main" xmlns="" val="3909486874"/>
                    </a:ext>
                  </a:extLst>
                </a:gridCol>
                <a:gridCol w="1806859">
                  <a:extLst>
                    <a:ext uri="{9D8B030D-6E8A-4147-A177-3AD203B41FA5}">
                      <a16:colId xmlns:a16="http://schemas.microsoft.com/office/drawing/2014/main" xmlns="" val="3533177031"/>
                    </a:ext>
                  </a:extLst>
                </a:gridCol>
                <a:gridCol w="1721532">
                  <a:extLst>
                    <a:ext uri="{9D8B030D-6E8A-4147-A177-3AD203B41FA5}">
                      <a16:colId xmlns:a16="http://schemas.microsoft.com/office/drawing/2014/main" xmlns="" val="21221676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охотничьего ресурса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Минимальная численность, при которой расчет добычи не осуществляется, особей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изъятия, %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Квота, особей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031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Косуля сибирская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6366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Соболь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4960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Кабан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4178267"/>
                  </a:ext>
                </a:extLst>
              </a:tr>
            </a:tbl>
          </a:graphicData>
        </a:graphic>
      </p:graphicFrame>
      <p:sp>
        <p:nvSpPr>
          <p:cNvPr id="11" name="Объект 2"/>
          <p:cNvSpPr txBox="1">
            <a:spLocks/>
          </p:cNvSpPr>
          <p:nvPr/>
        </p:nvSpPr>
        <p:spPr>
          <a:xfrm>
            <a:off x="176214" y="4252085"/>
            <a:ext cx="9144337" cy="43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Численность охотничьих ресурсов при которой добыча 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осуществляется</a:t>
            </a:r>
          </a:p>
          <a:p>
            <a:pPr marL="0" indent="0">
              <a:buFont typeface="Wingdings 3" charset="2"/>
              <a:buNone/>
            </a:pPr>
            <a:endParaRPr lang="ru-R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902208"/>
              </p:ext>
            </p:extLst>
          </p:nvPr>
        </p:nvGraphicFramePr>
        <p:xfrm>
          <a:off x="176214" y="4581128"/>
          <a:ext cx="8747557" cy="2208276"/>
        </p:xfrm>
        <a:graphic>
          <a:graphicData uri="http://schemas.openxmlformats.org/drawingml/2006/table">
            <a:tbl>
              <a:tblPr firstRow="1" firstCol="1" bandRow="1"/>
              <a:tblGrid>
                <a:gridCol w="2251244">
                  <a:extLst>
                    <a:ext uri="{9D8B030D-6E8A-4147-A177-3AD203B41FA5}">
                      <a16:colId xmlns:a16="http://schemas.microsoft.com/office/drawing/2014/main" xmlns="" val="3694986494"/>
                    </a:ext>
                  </a:extLst>
                </a:gridCol>
                <a:gridCol w="2967922">
                  <a:extLst>
                    <a:ext uri="{9D8B030D-6E8A-4147-A177-3AD203B41FA5}">
                      <a16:colId xmlns:a16="http://schemas.microsoft.com/office/drawing/2014/main" xmlns="" val="147681125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1243958661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xmlns="" val="21665077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охотничьего ресурса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Минимальная численность для охотничьего хозяйства, особей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Возможный процент изъятия % (*зависит от показателя плотность, особей / тыс. га)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охотничьих ресурсов к добыче, особей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9585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Косуля сибирская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– 18*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– 6*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0761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Соболь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– 35*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– 11*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6846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Кабан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4553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7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</TotalTime>
  <Words>466</Words>
  <Application>Microsoft Office PowerPoint</Application>
  <PresentationFormat>Экран (4:3)</PresentationFormat>
  <Paragraphs>173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Trebuchet MS</vt:lpstr>
      <vt:lpstr>Wingdings 3</vt:lpstr>
      <vt:lpstr>Аспект</vt:lpstr>
      <vt:lpstr>                                 20 декабря 2019 года г. Новосибирск</vt:lpstr>
      <vt:lpstr>Государственный мониторинг объектов животного мира</vt:lpstr>
      <vt:lpstr>При осуществлении Государственного мониторинга определяется: </vt:lpstr>
      <vt:lpstr>Методики осуществления Государственного мониторинга</vt:lpstr>
      <vt:lpstr>Особенности использования результатов учетов                          (данных о численности)</vt:lpstr>
      <vt:lpstr>Нарушения, допускаемые при применении                  полученных результатов учетов</vt:lpstr>
      <vt:lpstr>При проведении учетов на подкормочных площадках допускаются ошибки:</vt:lpstr>
      <vt:lpstr>Нарушения, допускаемые при применении                  нормативов минимальной численности</vt:lpstr>
      <vt:lpstr>Нормативы минимальной численности для иных видов</vt:lpstr>
      <vt:lpstr>Нормативы изъятия</vt:lpstr>
      <vt:lpstr>Осуществление охоты на охотничьи ресурсы в отношении которых устанавливаются лимит и квоты на территории Новосибирской области</vt:lpstr>
      <vt:lpstr>Квота добычи (на примере вида косуля сибирская)</vt:lpstr>
      <vt:lpstr>Сроки охоты на копытных животных (на примере вида косуля сибирская)</vt:lpstr>
      <vt:lpstr>Сроки охоты на копытных животных (на примере вида косуля сибирская, продолжение)</vt:lpstr>
      <vt:lpstr>ВЫВОДЫ</vt:lpstr>
      <vt:lpstr>Дополнительная информация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июня 2019 г.         г. Новосибирск</dc:title>
  <dc:creator>aw16</dc:creator>
  <cp:lastModifiedBy>Черный Владимир Владимирович</cp:lastModifiedBy>
  <cp:revision>37</cp:revision>
  <dcterms:created xsi:type="dcterms:W3CDTF">2019-06-04T08:40:55Z</dcterms:created>
  <dcterms:modified xsi:type="dcterms:W3CDTF">2019-12-20T01:21:49Z</dcterms:modified>
</cp:coreProperties>
</file>